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sldIdLst>
    <p:sldId id="309" r:id="rId2"/>
    <p:sldId id="310" r:id="rId3"/>
    <p:sldId id="311" r:id="rId4"/>
    <p:sldId id="312" r:id="rId5"/>
    <p:sldId id="313" r:id="rId6"/>
    <p:sldId id="314" r:id="rId7"/>
    <p:sldId id="315" r:id="rId8"/>
    <p:sldId id="316" r:id="rId9"/>
    <p:sldId id="317" r:id="rId10"/>
    <p:sldId id="318" r:id="rId11"/>
    <p:sldId id="319" r:id="rId12"/>
    <p:sldId id="320" r:id="rId13"/>
    <p:sldId id="328" r:id="rId14"/>
    <p:sldId id="329" r:id="rId15"/>
    <p:sldId id="330" r:id="rId16"/>
    <p:sldId id="331" r:id="rId17"/>
    <p:sldId id="332" r:id="rId18"/>
    <p:sldId id="333" r:id="rId19"/>
    <p:sldId id="334" r:id="rId20"/>
    <p:sldId id="322" r:id="rId21"/>
    <p:sldId id="323" r:id="rId22"/>
    <p:sldId id="324" r:id="rId23"/>
    <p:sldId id="325" r:id="rId24"/>
    <p:sldId id="326" r:id="rId25"/>
    <p:sldId id="327" r:id="rId26"/>
    <p:sldId id="305" r:id="rId27"/>
    <p:sldId id="298" r:id="rId28"/>
    <p:sldId id="278" r:id="rId29"/>
    <p:sldId id="297" r:id="rId30"/>
    <p:sldId id="280" r:id="rId31"/>
    <p:sldId id="306" r:id="rId32"/>
    <p:sldId id="308" r:id="rId33"/>
    <p:sldId id="283" r:id="rId34"/>
  </p:sldIdLst>
  <p:sldSz cx="12192000" cy="6858000"/>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NEC Josseline Gavilánez" initials="IJG" lastIdx="2" clrIdx="0">
    <p:extLst>
      <p:ext uri="{19B8F6BF-5375-455C-9EA6-DF929625EA0E}">
        <p15:presenceInfo xmlns:p15="http://schemas.microsoft.com/office/powerpoint/2012/main" userId="S-1-5-21-2104427130-577111786-1249176396-41813" providerId="AD"/>
      </p:ext>
    </p:extLst>
  </p:cmAuthor>
  <p:cmAuthor id="2" name="INEC Roberto Chaves" initials="IRC" lastIdx="9" clrIdx="1">
    <p:extLst>
      <p:ext uri="{19B8F6BF-5375-455C-9EA6-DF929625EA0E}">
        <p15:presenceInfo xmlns:p15="http://schemas.microsoft.com/office/powerpoint/2012/main" userId="S-1-5-21-2104427130-577111786-1249176396-735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767171"/>
    <a:srgbClr val="595959"/>
    <a:srgbClr val="888888"/>
    <a:srgbClr val="74C9FF"/>
    <a:srgbClr val="3DC8EB"/>
    <a:srgbClr val="0069AF"/>
    <a:srgbClr val="156BD0"/>
    <a:srgbClr val="7E7E7E"/>
    <a:srgbClr val="EEEE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Estilo claro 1 - Acento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61" autoAdjust="0"/>
    <p:restoredTop sz="95080" autoAdjust="0"/>
  </p:normalViewPr>
  <p:slideViewPr>
    <p:cSldViewPr snapToGrid="0" snapToObjects="1">
      <p:cViewPr varScale="1">
        <p:scale>
          <a:sx n="81" d="100"/>
          <a:sy n="81" d="100"/>
        </p:scale>
        <p:origin x="102" y="5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C"/>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ED4BBE-CE86-6B49-AC2E-27AA863BA074}" type="datetimeFigureOut">
              <a:rPr lang="es-EC" smtClean="0"/>
              <a:t>20/3/2023</a:t>
            </a:fld>
            <a:endParaRPr lang="es-EC"/>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C"/>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es-ES"/>
              <a:t>Editar los estilos de texto del patrón
Segundo nivel
Tercer nivel
Cuarto nivel
Quinto nivel</a:t>
            </a:r>
            <a:endParaRPr lang="es-EC"/>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C"/>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C578A4-7E9F-C242-AAAF-C8A3C9831E10}" type="slidenum">
              <a:rPr lang="es-EC" smtClean="0"/>
              <a:t>‹Nº›</a:t>
            </a:fld>
            <a:endParaRPr lang="es-EC"/>
          </a:p>
        </p:txBody>
      </p:sp>
    </p:spTree>
    <p:extLst>
      <p:ext uri="{BB962C8B-B14F-4D97-AF65-F5344CB8AC3E}">
        <p14:creationId xmlns:p14="http://schemas.microsoft.com/office/powerpoint/2010/main" val="447814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25C578A4-7E9F-C242-AAAF-C8A3C9831E10}" type="slidenum">
              <a:rPr lang="es-EC" smtClean="0"/>
              <a:t>5</a:t>
            </a:fld>
            <a:endParaRPr lang="es-EC"/>
          </a:p>
        </p:txBody>
      </p:sp>
    </p:spTree>
    <p:extLst>
      <p:ext uri="{BB962C8B-B14F-4D97-AF65-F5344CB8AC3E}">
        <p14:creationId xmlns:p14="http://schemas.microsoft.com/office/powerpoint/2010/main" val="1276424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25C578A4-7E9F-C242-AAAF-C8A3C9831E10}" type="slidenum">
              <a:rPr lang="es-EC" smtClean="0"/>
              <a:t>6</a:t>
            </a:fld>
            <a:endParaRPr lang="es-EC"/>
          </a:p>
        </p:txBody>
      </p:sp>
    </p:spTree>
    <p:extLst>
      <p:ext uri="{BB962C8B-B14F-4D97-AF65-F5344CB8AC3E}">
        <p14:creationId xmlns:p14="http://schemas.microsoft.com/office/powerpoint/2010/main" val="7710790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5"/>
          </p:nvPr>
        </p:nvSpPr>
        <p:spPr/>
        <p:txBody>
          <a:bodyPr/>
          <a:lstStyle/>
          <a:p>
            <a:fld id="{25C578A4-7E9F-C242-AAAF-C8A3C9831E10}" type="slidenum">
              <a:rPr lang="es-EC" smtClean="0"/>
              <a:t>7</a:t>
            </a:fld>
            <a:endParaRPr lang="es-EC"/>
          </a:p>
        </p:txBody>
      </p:sp>
    </p:spTree>
    <p:extLst>
      <p:ext uri="{BB962C8B-B14F-4D97-AF65-F5344CB8AC3E}">
        <p14:creationId xmlns:p14="http://schemas.microsoft.com/office/powerpoint/2010/main" val="3342924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25C578A4-7E9F-C242-AAAF-C8A3C9831E10}" type="slidenum">
              <a:rPr lang="es-EC" smtClean="0"/>
              <a:t>8</a:t>
            </a:fld>
            <a:endParaRPr lang="es-EC"/>
          </a:p>
        </p:txBody>
      </p:sp>
    </p:spTree>
    <p:extLst>
      <p:ext uri="{BB962C8B-B14F-4D97-AF65-F5344CB8AC3E}">
        <p14:creationId xmlns:p14="http://schemas.microsoft.com/office/powerpoint/2010/main" val="3644879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25C578A4-7E9F-C242-AAAF-C8A3C9831E10}" type="slidenum">
              <a:rPr lang="es-EC" smtClean="0"/>
              <a:t>10</a:t>
            </a:fld>
            <a:endParaRPr lang="es-EC"/>
          </a:p>
        </p:txBody>
      </p:sp>
    </p:spTree>
    <p:extLst>
      <p:ext uri="{BB962C8B-B14F-4D97-AF65-F5344CB8AC3E}">
        <p14:creationId xmlns:p14="http://schemas.microsoft.com/office/powerpoint/2010/main" val="30593872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25C578A4-7E9F-C242-AAAF-C8A3C9831E10}" type="slidenum">
              <a:rPr lang="es-EC" smtClean="0"/>
              <a:t>32</a:t>
            </a:fld>
            <a:endParaRPr lang="es-EC"/>
          </a:p>
        </p:txBody>
      </p:sp>
    </p:spTree>
    <p:extLst>
      <p:ext uri="{BB962C8B-B14F-4D97-AF65-F5344CB8AC3E}">
        <p14:creationId xmlns:p14="http://schemas.microsoft.com/office/powerpoint/2010/main" val="8721439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ul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F401694C-DF5E-CF40-A072-E42A763FDAC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2D04D135-6A91-B14F-AADA-F6A21868AAE9}"/>
              </a:ext>
            </a:extLst>
          </p:cNvPr>
          <p:cNvSpPr>
            <a:spLocks noGrp="1"/>
          </p:cNvSpPr>
          <p:nvPr>
            <p:ph type="ctrTitle" hasCustomPrompt="1"/>
          </p:nvPr>
        </p:nvSpPr>
        <p:spPr>
          <a:xfrm>
            <a:off x="599077" y="1654937"/>
            <a:ext cx="6956755" cy="2236212"/>
          </a:xfrm>
          <a:prstGeom prst="rect">
            <a:avLst/>
          </a:prstGeom>
        </p:spPr>
        <p:txBody>
          <a:bodyPr anchor="ctr">
            <a:normAutofit/>
          </a:bodyPr>
          <a:lstStyle>
            <a:lvl1pPr algn="l">
              <a:defRPr sz="6000" b="1">
                <a:solidFill>
                  <a:schemeClr val="bg1"/>
                </a:solidFill>
              </a:defRPr>
            </a:lvl1pPr>
          </a:lstStyle>
          <a:p>
            <a:r>
              <a:rPr lang="es-EC" dirty="0"/>
              <a:t>Título de la</a:t>
            </a:r>
            <a:br>
              <a:rPr lang="es-EC" dirty="0"/>
            </a:br>
            <a:r>
              <a:rPr lang="es-EC" dirty="0"/>
              <a:t>presentación</a:t>
            </a:r>
          </a:p>
        </p:txBody>
      </p:sp>
      <p:sp>
        <p:nvSpPr>
          <p:cNvPr id="3" name="Subtítulo 2">
            <a:extLst>
              <a:ext uri="{FF2B5EF4-FFF2-40B4-BE49-F238E27FC236}">
                <a16:creationId xmlns="" xmlns:a16="http://schemas.microsoft.com/office/drawing/2014/main" id="{ECC0002B-CB7D-FA4D-B9DD-6A7C5A2F7717}"/>
              </a:ext>
            </a:extLst>
          </p:cNvPr>
          <p:cNvSpPr>
            <a:spLocks noGrp="1"/>
          </p:cNvSpPr>
          <p:nvPr>
            <p:ph type="subTitle" idx="1" hasCustomPrompt="1"/>
          </p:nvPr>
        </p:nvSpPr>
        <p:spPr>
          <a:xfrm>
            <a:off x="599078" y="3987523"/>
            <a:ext cx="6956754" cy="693681"/>
          </a:xfrm>
        </p:spPr>
        <p:txBody>
          <a:bodyPr>
            <a:normAutofit/>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Agregar subtítulo</a:t>
            </a:r>
            <a:endParaRPr lang="es-EC" dirty="0"/>
          </a:p>
        </p:txBody>
      </p:sp>
      <p:sp>
        <p:nvSpPr>
          <p:cNvPr id="15" name="Marcador de texto 5">
            <a:extLst>
              <a:ext uri="{FF2B5EF4-FFF2-40B4-BE49-F238E27FC236}">
                <a16:creationId xmlns="" xmlns:a16="http://schemas.microsoft.com/office/drawing/2014/main" id="{C16857E8-F068-9F44-A0F8-CA23FFCE7605}"/>
              </a:ext>
            </a:extLst>
          </p:cNvPr>
          <p:cNvSpPr>
            <a:spLocks noGrp="1"/>
          </p:cNvSpPr>
          <p:nvPr>
            <p:ph type="body" sz="quarter" idx="13" hasCustomPrompt="1"/>
          </p:nvPr>
        </p:nvSpPr>
        <p:spPr>
          <a:xfrm>
            <a:off x="599078" y="4758936"/>
            <a:ext cx="2730321" cy="485842"/>
          </a:xfrm>
        </p:spPr>
        <p:txBody>
          <a:bodyPr>
            <a:noAutofit/>
          </a:bodyPr>
          <a:lstStyle>
            <a:lvl1pPr marL="0" indent="0" algn="ctr">
              <a:buNone/>
              <a:defRPr sz="2500" b="0">
                <a:solidFill>
                  <a:schemeClr val="bg1"/>
                </a:solidFill>
              </a:defRPr>
            </a:lvl1pPr>
          </a:lstStyle>
          <a:p>
            <a:r>
              <a:rPr lang="es-ES" dirty="0"/>
              <a:t>Mes - Año</a:t>
            </a:r>
            <a:endParaRPr lang="es-419" dirty="0"/>
          </a:p>
        </p:txBody>
      </p:sp>
    </p:spTree>
    <p:extLst>
      <p:ext uri="{BB962C8B-B14F-4D97-AF65-F5344CB8AC3E}">
        <p14:creationId xmlns:p14="http://schemas.microsoft.com/office/powerpoint/2010/main" val="1423692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paradores">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67587F1A-3C8D-0640-981D-DAC840BFCAB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F97BE1BF-79F0-1B44-AE84-19BDF2273437}"/>
              </a:ext>
            </a:extLst>
          </p:cNvPr>
          <p:cNvSpPr>
            <a:spLocks noGrp="1"/>
          </p:cNvSpPr>
          <p:nvPr>
            <p:ph type="title" hasCustomPrompt="1"/>
          </p:nvPr>
        </p:nvSpPr>
        <p:spPr>
          <a:xfrm>
            <a:off x="2798518" y="2548818"/>
            <a:ext cx="7077694" cy="957087"/>
          </a:xfrm>
        </p:spPr>
        <p:txBody>
          <a:bodyPr anchor="ctr">
            <a:normAutofit/>
          </a:bodyPr>
          <a:lstStyle>
            <a:lvl1pPr algn="l">
              <a:defRPr sz="5000" b="1">
                <a:solidFill>
                  <a:schemeClr val="tx1">
                    <a:lumMod val="50000"/>
                    <a:lumOff val="50000"/>
                  </a:schemeClr>
                </a:solidFill>
              </a:defRPr>
            </a:lvl1pPr>
          </a:lstStyle>
          <a:p>
            <a:r>
              <a:rPr lang="es-ES" dirty="0"/>
              <a:t>Modificar título</a:t>
            </a:r>
            <a:endParaRPr lang="es-EC" dirty="0"/>
          </a:p>
        </p:txBody>
      </p:sp>
      <p:sp>
        <p:nvSpPr>
          <p:cNvPr id="4" name="Marcador de texto 3">
            <a:extLst>
              <a:ext uri="{FF2B5EF4-FFF2-40B4-BE49-F238E27FC236}">
                <a16:creationId xmlns="" xmlns:a16="http://schemas.microsoft.com/office/drawing/2014/main" id="{036DA108-CC64-8041-9CE8-6611CB1CF76D}"/>
              </a:ext>
            </a:extLst>
          </p:cNvPr>
          <p:cNvSpPr>
            <a:spLocks noGrp="1"/>
          </p:cNvSpPr>
          <p:nvPr>
            <p:ph type="body" sz="quarter" idx="11" hasCustomPrompt="1"/>
          </p:nvPr>
        </p:nvSpPr>
        <p:spPr>
          <a:xfrm>
            <a:off x="2798765" y="3662927"/>
            <a:ext cx="7077075" cy="628650"/>
          </a:xfrm>
        </p:spPr>
        <p:txBody>
          <a:bodyPr anchor="ctr"/>
          <a:lstStyle>
            <a:lvl1pPr marL="0" indent="0">
              <a:buNone/>
              <a:defRPr>
                <a:solidFill>
                  <a:schemeClr val="tx1">
                    <a:lumMod val="50000"/>
                    <a:lumOff val="50000"/>
                  </a:schemeClr>
                </a:solidFill>
              </a:defRPr>
            </a:lvl1pPr>
          </a:lstStyle>
          <a:p>
            <a:r>
              <a:rPr lang="es-ES" dirty="0"/>
              <a:t>Modificar subtítulo</a:t>
            </a:r>
            <a:endParaRPr lang="es-419" dirty="0"/>
          </a:p>
        </p:txBody>
      </p:sp>
      <p:sp>
        <p:nvSpPr>
          <p:cNvPr id="9" name="Marcador de texto 5">
            <a:extLst>
              <a:ext uri="{FF2B5EF4-FFF2-40B4-BE49-F238E27FC236}">
                <a16:creationId xmlns="" xmlns:a16="http://schemas.microsoft.com/office/drawing/2014/main" id="{845A3B74-2F20-E844-96A2-3B63EA78F501}"/>
              </a:ext>
            </a:extLst>
          </p:cNvPr>
          <p:cNvSpPr>
            <a:spLocks noGrp="1"/>
          </p:cNvSpPr>
          <p:nvPr>
            <p:ph type="body" sz="quarter" idx="13" hasCustomPrompt="1"/>
          </p:nvPr>
        </p:nvSpPr>
        <p:spPr>
          <a:xfrm>
            <a:off x="2798518" y="1236620"/>
            <a:ext cx="2012930" cy="1145056"/>
          </a:xfrm>
        </p:spPr>
        <p:txBody>
          <a:bodyPr>
            <a:noAutofit/>
          </a:bodyPr>
          <a:lstStyle>
            <a:lvl1pPr marL="0" indent="0" algn="ctr">
              <a:buNone/>
              <a:defRPr sz="8000" b="1">
                <a:solidFill>
                  <a:srgbClr val="4B6EFA"/>
                </a:solidFill>
              </a:defRPr>
            </a:lvl1pPr>
          </a:lstStyle>
          <a:p>
            <a:r>
              <a:rPr lang="es-ES" dirty="0"/>
              <a:t>01.</a:t>
            </a:r>
            <a:endParaRPr lang="es-419" dirty="0"/>
          </a:p>
        </p:txBody>
      </p:sp>
    </p:spTree>
    <p:extLst>
      <p:ext uri="{BB962C8B-B14F-4D97-AF65-F5344CB8AC3E}">
        <p14:creationId xmlns:p14="http://schemas.microsoft.com/office/powerpoint/2010/main" val="3531139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pic>
        <p:nvPicPr>
          <p:cNvPr id="7" name="Imagen 6">
            <a:extLst>
              <a:ext uri="{FF2B5EF4-FFF2-40B4-BE49-F238E27FC236}">
                <a16:creationId xmlns="" xmlns:a16="http://schemas.microsoft.com/office/drawing/2014/main" id="{9B6347D3-1B44-DB40-9A5D-DF538A513A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Marcador de texto 5">
            <a:extLst>
              <a:ext uri="{FF2B5EF4-FFF2-40B4-BE49-F238E27FC236}">
                <a16:creationId xmlns="" xmlns:a16="http://schemas.microsoft.com/office/drawing/2014/main" id="{4970AD63-F706-8342-8F7E-663518769F48}"/>
              </a:ext>
            </a:extLst>
          </p:cNvPr>
          <p:cNvSpPr>
            <a:spLocks noGrp="1"/>
          </p:cNvSpPr>
          <p:nvPr>
            <p:ph type="body" sz="quarter" idx="11" hasCustomPrompt="1"/>
          </p:nvPr>
        </p:nvSpPr>
        <p:spPr>
          <a:xfrm>
            <a:off x="11186981" y="6206018"/>
            <a:ext cx="842962" cy="534596"/>
          </a:xfrm>
        </p:spPr>
        <p:txBody>
          <a:bodyPr>
            <a:normAutofit/>
          </a:bodyPr>
          <a:lstStyle>
            <a:lvl1pPr marL="0" indent="0" algn="ctr">
              <a:buNone/>
              <a:defRPr sz="3000" b="1">
                <a:solidFill>
                  <a:schemeClr val="bg1"/>
                </a:solidFill>
              </a:defRPr>
            </a:lvl1pPr>
          </a:lstStyle>
          <a:p>
            <a:r>
              <a:rPr lang="es-ES" dirty="0"/>
              <a:t>01</a:t>
            </a:r>
            <a:endParaRPr lang="es-419" dirty="0"/>
          </a:p>
        </p:txBody>
      </p:sp>
      <p:sp>
        <p:nvSpPr>
          <p:cNvPr id="5" name="Redondear rectángulo de esquina del mismo lado 4">
            <a:extLst>
              <a:ext uri="{FF2B5EF4-FFF2-40B4-BE49-F238E27FC236}">
                <a16:creationId xmlns="" xmlns:a16="http://schemas.microsoft.com/office/drawing/2014/main" id="{C5F47B9E-2060-9748-9977-51D9CF683C47}"/>
              </a:ext>
            </a:extLst>
          </p:cNvPr>
          <p:cNvSpPr/>
          <p:nvPr userDrawn="1"/>
        </p:nvSpPr>
        <p:spPr>
          <a:xfrm rot="5400000">
            <a:off x="2419930" y="-1302686"/>
            <a:ext cx="797010" cy="5636877"/>
          </a:xfrm>
          <a:prstGeom prst="round2SameRect">
            <a:avLst/>
          </a:prstGeom>
          <a:solidFill>
            <a:srgbClr val="4B6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noFill/>
            </a:endParaRPr>
          </a:p>
        </p:txBody>
      </p:sp>
      <p:sp>
        <p:nvSpPr>
          <p:cNvPr id="6" name="Título 1">
            <a:extLst>
              <a:ext uri="{FF2B5EF4-FFF2-40B4-BE49-F238E27FC236}">
                <a16:creationId xmlns="" xmlns:a16="http://schemas.microsoft.com/office/drawing/2014/main" id="{02182878-747F-3841-A490-71912D23648C}"/>
              </a:ext>
            </a:extLst>
          </p:cNvPr>
          <p:cNvSpPr>
            <a:spLocks noGrp="1"/>
          </p:cNvSpPr>
          <p:nvPr>
            <p:ph type="title" hasCustomPrompt="1"/>
          </p:nvPr>
        </p:nvSpPr>
        <p:spPr>
          <a:xfrm>
            <a:off x="973307" y="1117247"/>
            <a:ext cx="3690256" cy="789272"/>
          </a:xfrm>
        </p:spPr>
        <p:txBody>
          <a:bodyPr>
            <a:normAutofit/>
          </a:bodyPr>
          <a:lstStyle>
            <a:lvl1pPr>
              <a:defRPr sz="4800" b="1">
                <a:solidFill>
                  <a:schemeClr val="bg1"/>
                </a:solidFill>
              </a:defRPr>
            </a:lvl1pPr>
          </a:lstStyle>
          <a:p>
            <a:r>
              <a:rPr lang="es-ES" dirty="0"/>
              <a:t>Contenido</a:t>
            </a:r>
            <a:endParaRPr lang="es-419" dirty="0"/>
          </a:p>
        </p:txBody>
      </p:sp>
    </p:spTree>
    <p:extLst>
      <p:ext uri="{BB962C8B-B14F-4D97-AF65-F5344CB8AC3E}">
        <p14:creationId xmlns:p14="http://schemas.microsoft.com/office/powerpoint/2010/main" val="132316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chemeClr val="tx1">
                    <a:lumMod val="50000"/>
                    <a:lumOff val="50000"/>
                  </a:schemeClr>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chemeClr val="tx1">
                    <a:lumMod val="50000"/>
                    <a:lumOff val="50000"/>
                  </a:schemeClr>
                </a:solidFill>
              </a:defRPr>
            </a:lvl1pPr>
          </a:lstStyle>
          <a:p>
            <a:r>
              <a:rPr lang="es-ES" dirty="0"/>
              <a:t>Haga clic para modificar</a:t>
            </a:r>
            <a:endParaRPr lang="es-419"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es-419" dirty="0"/>
          </a:p>
        </p:txBody>
      </p:sp>
    </p:spTree>
    <p:extLst>
      <p:ext uri="{BB962C8B-B14F-4D97-AF65-F5344CB8AC3E}">
        <p14:creationId xmlns:p14="http://schemas.microsoft.com/office/powerpoint/2010/main" val="8613510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pic>
        <p:nvPicPr>
          <p:cNvPr id="7" name="Imagen 6">
            <a:extLst>
              <a:ext uri="{FF2B5EF4-FFF2-40B4-BE49-F238E27FC236}">
                <a16:creationId xmlns="" xmlns:a16="http://schemas.microsoft.com/office/drawing/2014/main" id="{7BDD29F2-EF0B-4347-9278-8857A52A5BE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097762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 xmlns:a16="http://schemas.microsoft.com/office/drawing/2014/main" id="{5AFFA344-97B1-2E42-9322-C455A09CB1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EC"/>
          </a:p>
        </p:txBody>
      </p:sp>
      <p:sp>
        <p:nvSpPr>
          <p:cNvPr id="3" name="Marcador de texto 2">
            <a:extLst>
              <a:ext uri="{FF2B5EF4-FFF2-40B4-BE49-F238E27FC236}">
                <a16:creationId xmlns="" xmlns:a16="http://schemas.microsoft.com/office/drawing/2014/main" id="{7249D5DD-1BDF-D242-9FCC-33931EADFD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es-ES"/>
              <a:t>Editar los estilos de texto del patrón
Segundo nivel
Tercer nivel
Cuarto nivel
Quinto nivel</a:t>
            </a:r>
            <a:endParaRPr lang="es-EC"/>
          </a:p>
        </p:txBody>
      </p:sp>
      <p:sp>
        <p:nvSpPr>
          <p:cNvPr id="4" name="Marcador de fecha 3">
            <a:extLst>
              <a:ext uri="{FF2B5EF4-FFF2-40B4-BE49-F238E27FC236}">
                <a16:creationId xmlns="" xmlns:a16="http://schemas.microsoft.com/office/drawing/2014/main" id="{138C3082-503C-2949-9FE2-4BE9395DFC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D09197-C62B-E041-B7A6-078879F8728D}" type="datetimeFigureOut">
              <a:rPr lang="es-EC" smtClean="0"/>
              <a:t>20/3/2023</a:t>
            </a:fld>
            <a:endParaRPr lang="es-EC"/>
          </a:p>
        </p:txBody>
      </p:sp>
      <p:sp>
        <p:nvSpPr>
          <p:cNvPr id="5" name="Marcador de pie de página 4">
            <a:extLst>
              <a:ext uri="{FF2B5EF4-FFF2-40B4-BE49-F238E27FC236}">
                <a16:creationId xmlns="" xmlns:a16="http://schemas.microsoft.com/office/drawing/2014/main" id="{C19FE301-8AFC-C744-B8C1-DE8A5B747F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Marcador de número de diapositiva 5">
            <a:extLst>
              <a:ext uri="{FF2B5EF4-FFF2-40B4-BE49-F238E27FC236}">
                <a16:creationId xmlns="" xmlns:a16="http://schemas.microsoft.com/office/drawing/2014/main" id="{B0F974DB-B6FD-6D46-8745-1BB4CB07D8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79FF70-6B49-2041-A5E1-3A534BD2F87D}" type="slidenum">
              <a:rPr lang="es-EC" smtClean="0"/>
              <a:t>‹Nº›</a:t>
            </a:fld>
            <a:endParaRPr lang="es-EC"/>
          </a:p>
        </p:txBody>
      </p:sp>
    </p:spTree>
    <p:extLst>
      <p:ext uri="{BB962C8B-B14F-4D97-AF65-F5344CB8AC3E}">
        <p14:creationId xmlns:p14="http://schemas.microsoft.com/office/powerpoint/2010/main" val="4155754971"/>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5" r:id="rId3"/>
    <p:sldLayoutId id="2147483650" r:id="rId4"/>
    <p:sldLayoutId id="2147483654"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4.png"/><Relationship Id="rId7"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16.png"/><Relationship Id="rId4" Type="http://schemas.openxmlformats.org/officeDocument/2006/relationships/image" Target="../media/image13.png"/><Relationship Id="rId9" Type="http://schemas.openxmlformats.org/officeDocument/2006/relationships/image" Target="../media/image39.png"/></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4.png"/><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3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4.xml"/><Relationship Id="rId5" Type="http://schemas.openxmlformats.org/officeDocument/2006/relationships/image" Target="../media/image44.png"/><Relationship Id="rId4" Type="http://schemas.openxmlformats.org/officeDocument/2006/relationships/image" Target="../media/image43.png"/></Relationships>
</file>

<file path=ppt/slides/_rels/slide1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48.png"/></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9.png"/><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48.png"/></Relationships>
</file>

<file path=ppt/slides/_rels/slide16.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51.png"/><Relationship Id="rId7" Type="http://schemas.openxmlformats.org/officeDocument/2006/relationships/image" Target="../media/image52.png"/><Relationship Id="rId2" Type="http://schemas.openxmlformats.org/officeDocument/2006/relationships/image" Target="../media/image50.png"/><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48.png"/></Relationships>
</file>

<file path=ppt/slides/_rels/slide1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54.png"/><Relationship Id="rId7" Type="http://schemas.openxmlformats.org/officeDocument/2006/relationships/image" Target="../media/image52.png"/><Relationship Id="rId2" Type="http://schemas.openxmlformats.org/officeDocument/2006/relationships/image" Target="../media/image53.png"/><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48.png"/><Relationship Id="rId7" Type="http://schemas.openxmlformats.org/officeDocument/2006/relationships/image" Target="../media/image13.png"/><Relationship Id="rId2" Type="http://schemas.openxmlformats.org/officeDocument/2006/relationships/image" Target="../media/image55.png"/><Relationship Id="rId1" Type="http://schemas.openxmlformats.org/officeDocument/2006/relationships/slideLayout" Target="../slideLayouts/slideLayout4.xml"/><Relationship Id="rId6" Type="http://schemas.openxmlformats.org/officeDocument/2006/relationships/image" Target="../media/image54.png"/><Relationship Id="rId5" Type="http://schemas.openxmlformats.org/officeDocument/2006/relationships/image" Target="../media/image52.pn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57.png"/><Relationship Id="rId7" Type="http://schemas.openxmlformats.org/officeDocument/2006/relationships/image" Target="../media/image52.png"/><Relationship Id="rId2" Type="http://schemas.openxmlformats.org/officeDocument/2006/relationships/image" Target="../media/image56.png"/><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59.png"/><Relationship Id="rId7" Type="http://schemas.openxmlformats.org/officeDocument/2006/relationships/image" Target="../media/image52.png"/><Relationship Id="rId2" Type="http://schemas.openxmlformats.org/officeDocument/2006/relationships/image" Target="../media/image58.png"/><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48.png"/></Relationships>
</file>

<file path=ppt/slides/_rels/slide2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60.png"/><Relationship Id="rId1" Type="http://schemas.openxmlformats.org/officeDocument/2006/relationships/slideLayout" Target="../slideLayouts/slideLayout4.xml"/><Relationship Id="rId6" Type="http://schemas.openxmlformats.org/officeDocument/2006/relationships/image" Target="../media/image48.png"/><Relationship Id="rId5" Type="http://schemas.openxmlformats.org/officeDocument/2006/relationships/image" Target="../media/image59.png"/><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61.png"/><Relationship Id="rId1" Type="http://schemas.openxmlformats.org/officeDocument/2006/relationships/slideLayout" Target="../slideLayouts/slideLayout4.xml"/><Relationship Id="rId5" Type="http://schemas.openxmlformats.org/officeDocument/2006/relationships/image" Target="../media/image52.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62.png"/><Relationship Id="rId1" Type="http://schemas.openxmlformats.org/officeDocument/2006/relationships/slideLayout" Target="../slideLayouts/slideLayout4.xml"/><Relationship Id="rId5" Type="http://schemas.openxmlformats.org/officeDocument/2006/relationships/image" Target="../media/image52.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63.png"/><Relationship Id="rId1" Type="http://schemas.openxmlformats.org/officeDocument/2006/relationships/slideLayout" Target="../slideLayouts/slideLayout4.xml"/><Relationship Id="rId5" Type="http://schemas.openxmlformats.org/officeDocument/2006/relationships/image" Target="../media/image52.png"/><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64.png"/><Relationship Id="rId1" Type="http://schemas.openxmlformats.org/officeDocument/2006/relationships/slideLayout" Target="../slideLayouts/slideLayout4.xml"/><Relationship Id="rId5" Type="http://schemas.openxmlformats.org/officeDocument/2006/relationships/image" Target="../media/image52.png"/><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65.png"/><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67.png"/><Relationship Id="rId7" Type="http://schemas.openxmlformats.org/officeDocument/2006/relationships/image" Target="../media/image52.png"/><Relationship Id="rId2" Type="http://schemas.openxmlformats.org/officeDocument/2006/relationships/image" Target="../media/image66.png"/><Relationship Id="rId1" Type="http://schemas.openxmlformats.org/officeDocument/2006/relationships/slideLayout" Target="../slideLayouts/slideLayout4.xml"/><Relationship Id="rId6" Type="http://schemas.openxmlformats.org/officeDocument/2006/relationships/image" Target="../media/image68.png"/><Relationship Id="rId5" Type="http://schemas.openxmlformats.org/officeDocument/2006/relationships/image" Target="../media/image16.png"/><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0.png"/><Relationship Id="rId7" Type="http://schemas.openxmlformats.org/officeDocument/2006/relationships/image" Target="../media/image48.png"/><Relationship Id="rId2" Type="http://schemas.openxmlformats.org/officeDocument/2006/relationships/image" Target="../media/image69.png"/><Relationship Id="rId1" Type="http://schemas.openxmlformats.org/officeDocument/2006/relationships/slideLayout" Target="../slideLayouts/slideLayout4.xml"/><Relationship Id="rId6" Type="http://schemas.openxmlformats.org/officeDocument/2006/relationships/image" Target="../media/image72.png"/><Relationship Id="rId5" Type="http://schemas.openxmlformats.org/officeDocument/2006/relationships/image" Target="../media/image72.svg"/><Relationship Id="rId10" Type="http://schemas.openxmlformats.org/officeDocument/2006/relationships/image" Target="../media/image75.svg"/><Relationship Id="rId4" Type="http://schemas.openxmlformats.org/officeDocument/2006/relationships/image" Target="../media/image71.png"/><Relationship Id="rId9" Type="http://schemas.openxmlformats.org/officeDocument/2006/relationships/image" Target="../media/image73.png"/></Relationships>
</file>

<file path=ppt/slides/_rels/slide2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75.png"/><Relationship Id="rId7" Type="http://schemas.openxmlformats.org/officeDocument/2006/relationships/image" Target="../media/image52.png"/><Relationship Id="rId2" Type="http://schemas.openxmlformats.org/officeDocument/2006/relationships/image" Target="../media/image74.png"/><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40.png"/><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77.png"/><Relationship Id="rId1" Type="http://schemas.openxmlformats.org/officeDocument/2006/relationships/slideLayout" Target="../slideLayouts/slideLayout4.xml"/><Relationship Id="rId5" Type="http://schemas.openxmlformats.org/officeDocument/2006/relationships/image" Target="../media/image52.png"/><Relationship Id="rId4" Type="http://schemas.openxmlformats.org/officeDocument/2006/relationships/image" Target="../media/image68.png"/></Relationships>
</file>

<file path=ppt/slides/_rels/slide3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52.png"/><Relationship Id="rId5" Type="http://schemas.openxmlformats.org/officeDocument/2006/relationships/image" Target="../media/image43.png"/><Relationship Id="rId4" Type="http://schemas.openxmlformats.org/officeDocument/2006/relationships/image" Target="../media/image4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notesSlide" Target="../notesSlides/notesSlide4.xml"/><Relationship Id="rId16" Type="http://schemas.openxmlformats.org/officeDocument/2006/relationships/image" Target="../media/image33.png"/><Relationship Id="rId1" Type="http://schemas.openxmlformats.org/officeDocument/2006/relationships/slideLayout" Target="../slideLayouts/slideLayout4.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5" Type="http://schemas.openxmlformats.org/officeDocument/2006/relationships/image" Target="../media/image3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s>
</file>

<file path=ppt/slides/_rels/slide9.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11.png"/><Relationship Id="rId7" Type="http://schemas.openxmlformats.org/officeDocument/2006/relationships/image" Target="../media/image37.png"/><Relationship Id="rId2" Type="http://schemas.openxmlformats.org/officeDocument/2006/relationships/image" Target="../media/image34.png"/><Relationship Id="rId1" Type="http://schemas.openxmlformats.org/officeDocument/2006/relationships/slideLayout" Target="../slideLayouts/slideLayout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p:nvPr>
        </p:nvSpPr>
        <p:spPr>
          <a:xfrm>
            <a:off x="1307592" y="923544"/>
            <a:ext cx="9015984" cy="2130552"/>
          </a:xfrm>
        </p:spPr>
        <p:txBody>
          <a:bodyPr/>
          <a:lstStyle/>
          <a:p>
            <a:pPr marL="0" marR="0" algn="l">
              <a:lnSpc>
                <a:spcPct val="100000"/>
              </a:lnSpc>
              <a:spcBef>
                <a:spcPts val="0"/>
              </a:spcBef>
              <a:spcAft>
                <a:spcPts val="0"/>
              </a:spcAft>
              <a:buNone/>
            </a:pPr>
            <a:r>
              <a:rPr lang="es-EC" sz="4900" b="1" i="0" u="none" cap="none" dirty="0">
                <a:solidFill>
                  <a:srgbClr val="FFFFFF">
                    <a:alpha val="100000"/>
                  </a:srgbClr>
                </a:solidFill>
                <a:latin typeface="Century Gothic (Títulos)"/>
                <a:cs typeface="Century Gothic (Títulos)"/>
                <a:sym typeface="Century Gothic (Títulos)"/>
              </a:rPr>
              <a:t>Encuesta Estructural Empresarial</a:t>
            </a:r>
          </a:p>
        </p:txBody>
      </p:sp>
      <p:sp>
        <p:nvSpPr>
          <p:cNvPr id="3" name="Marcador de contenido 2"/>
          <p:cNvSpPr>
            <a:spLocks noGrp="1"/>
          </p:cNvSpPr>
          <p:nvPr>
            <p:ph/>
          </p:nvPr>
        </p:nvSpPr>
        <p:spPr>
          <a:xfrm>
            <a:off x="1307592" y="3072384"/>
            <a:ext cx="2267712" cy="521208"/>
          </a:xfrm>
        </p:spPr>
        <p:txBody>
          <a:bodyPr/>
          <a:lstStyle/>
          <a:p>
            <a:pPr marL="0" marR="0" algn="l">
              <a:lnSpc>
                <a:spcPct val="100000"/>
              </a:lnSpc>
              <a:spcBef>
                <a:spcPts val="0"/>
              </a:spcBef>
              <a:spcAft>
                <a:spcPts val="0"/>
              </a:spcAft>
              <a:buNone/>
            </a:pPr>
            <a:r>
              <a:rPr lang="es-EC" sz="2800" b="1" i="0" u="none" cap="none" dirty="0">
                <a:solidFill>
                  <a:srgbClr val="FFFFFF">
                    <a:alpha val="100000"/>
                  </a:srgbClr>
                </a:solidFill>
                <a:latin typeface="Century Gothic (Cuerpo)"/>
                <a:cs typeface="Century Gothic (Cuerpo)"/>
                <a:sym typeface="Century Gothic (Cuerpo)"/>
              </a:rPr>
              <a:t>ENESEM</a:t>
            </a:r>
          </a:p>
        </p:txBody>
      </p:sp>
      <p:sp>
        <p:nvSpPr>
          <p:cNvPr id="4" name="Marcador de contenido 3"/>
          <p:cNvSpPr>
            <a:spLocks noGrp="1"/>
          </p:cNvSpPr>
          <p:nvPr>
            <p:ph/>
          </p:nvPr>
        </p:nvSpPr>
        <p:spPr>
          <a:xfrm>
            <a:off x="1307592" y="4681728"/>
            <a:ext cx="2093976" cy="484632"/>
          </a:xfrm>
        </p:spPr>
        <p:txBody>
          <a:bodyPr/>
          <a:lstStyle/>
          <a:p>
            <a:pPr marL="0" marR="0" algn="l">
              <a:lnSpc>
                <a:spcPct val="100000"/>
              </a:lnSpc>
              <a:spcBef>
                <a:spcPts val="0"/>
              </a:spcBef>
              <a:spcAft>
                <a:spcPts val="0"/>
              </a:spcAft>
              <a:buNone/>
            </a:pPr>
            <a:r>
              <a:rPr lang="es-EC" sz="2400" b="0" i="0" u="none" cap="none" dirty="0">
                <a:solidFill>
                  <a:srgbClr val="FFFFFF">
                    <a:alpha val="100000"/>
                  </a:srgbClr>
                </a:solidFill>
                <a:latin typeface="Century Gothic (Títulos)"/>
                <a:cs typeface="Century Gothic (Títulos)"/>
                <a:sym typeface="Century Gothic (Títulos)"/>
              </a:rPr>
              <a:t>Abril  2023</a:t>
            </a:r>
          </a:p>
        </p:txBody>
      </p:sp>
    </p:spTree>
    <p:extLst>
      <p:ext uri="{BB962C8B-B14F-4D97-AF65-F5344CB8AC3E}">
        <p14:creationId xmlns:p14="http://schemas.microsoft.com/office/powerpoint/2010/main" val="35977997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p:nvPr>
        </p:nvSpPr>
        <p:spPr>
          <a:xfrm>
            <a:off x="731520" y="347472"/>
            <a:ext cx="6537960" cy="603504"/>
          </a:xfrm>
        </p:spPr>
        <p:txBody>
          <a:bodyPr>
            <a:normAutofit/>
          </a:bodyPr>
          <a:lstStyle/>
          <a:p>
            <a:pPr marL="0" marR="0" algn="l">
              <a:lnSpc>
                <a:spcPct val="100000"/>
              </a:lnSpc>
              <a:spcBef>
                <a:spcPts val="0"/>
              </a:spcBef>
              <a:spcAft>
                <a:spcPts val="0"/>
              </a:spcAft>
              <a:buNone/>
            </a:pPr>
            <a:r>
              <a:rPr lang="es-EC" sz="2300" b="1" i="0" u="none" cap="none" dirty="0">
                <a:solidFill>
                  <a:srgbClr val="0069AF">
                    <a:alpha val="100000"/>
                  </a:srgbClr>
                </a:solidFill>
                <a:cs typeface="Century Gothic (Títulos)"/>
                <a:sym typeface="Century Gothic (Títulos)"/>
              </a:rPr>
              <a:t>1.4 Principales </a:t>
            </a:r>
            <a:r>
              <a:rPr lang="es-EC" sz="2300" dirty="0">
                <a:solidFill>
                  <a:srgbClr val="0069AF"/>
                </a:solidFill>
              </a:rPr>
              <a:t>definiciones</a:t>
            </a:r>
            <a:r>
              <a:rPr lang="es-EC" sz="2300" baseline="70000" dirty="0">
                <a:solidFill>
                  <a:srgbClr val="0069AF"/>
                </a:solidFill>
              </a:rPr>
              <a:t>1</a:t>
            </a:r>
            <a:endParaRPr lang="es-EC" sz="2300" b="1" i="0" u="none" cap="none" dirty="0">
              <a:solidFill>
                <a:srgbClr val="0069AF">
                  <a:alpha val="100000"/>
                </a:srgbClr>
              </a:solidFill>
              <a:cs typeface="Century Gothic (Títulos)"/>
              <a:sym typeface="Century Gothic (Títulos)"/>
            </a:endParaRPr>
          </a:p>
        </p:txBody>
      </p:sp>
      <p:pic>
        <p:nvPicPr>
          <p:cNvPr id="3" name="Marcador de contenido 2"/>
          <p:cNvPicPr>
            <a:picLocks noGrp="1"/>
          </p:cNvPicPr>
          <p:nvPr>
            <p:ph/>
          </p:nvPr>
        </p:nvPicPr>
        <p:blipFill>
          <a:blip r:embed="rId3" cstate="print"/>
          <a:stretch>
            <a:fillRect/>
          </a:stretch>
        </p:blipFill>
        <p:spPr>
          <a:xfrm>
            <a:off x="6104070" y="1205576"/>
            <a:ext cx="18288" cy="5328000"/>
          </a:xfrm>
          <a:prstGeom prst="rect">
            <a:avLst/>
          </a:prstGeom>
        </p:spPr>
      </p:pic>
      <p:sp>
        <p:nvSpPr>
          <p:cNvPr id="4" name="Marcador de contenido 3"/>
          <p:cNvSpPr>
            <a:spLocks noGrp="1"/>
          </p:cNvSpPr>
          <p:nvPr>
            <p:ph/>
          </p:nvPr>
        </p:nvSpPr>
        <p:spPr>
          <a:xfrm>
            <a:off x="545053" y="1197864"/>
            <a:ext cx="5413248" cy="429768"/>
          </a:xfrm>
          <a:solidFill>
            <a:srgbClr val="4B6EFA">
              <a:alpha val="100000"/>
            </a:srgbClr>
          </a:solidFill>
        </p:spPr>
        <p:txBody>
          <a:bodyPr/>
          <a:lstStyle/>
          <a:p>
            <a:pPr marL="0" marR="0" algn="ctr">
              <a:lnSpc>
                <a:spcPct val="100000"/>
              </a:lnSpc>
              <a:spcBef>
                <a:spcPts val="0"/>
              </a:spcBef>
              <a:spcAft>
                <a:spcPts val="0"/>
              </a:spcAft>
              <a:buNone/>
            </a:pPr>
            <a:r>
              <a:rPr lang="es-EC" sz="1800" b="1" i="0" u="none" cap="none">
                <a:solidFill>
                  <a:srgbClr val="FFFFFF">
                    <a:alpha val="100000"/>
                  </a:srgbClr>
                </a:solidFill>
                <a:cs typeface="Century Gothic (Títulos)"/>
                <a:sym typeface="Century Gothic (Títulos)"/>
              </a:rPr>
              <a:t>Valor agregado empresarial</a:t>
            </a:r>
          </a:p>
        </p:txBody>
      </p:sp>
      <p:sp>
        <p:nvSpPr>
          <p:cNvPr id="5" name="Marcador de contenido 4"/>
          <p:cNvSpPr>
            <a:spLocks noGrp="1"/>
          </p:cNvSpPr>
          <p:nvPr>
            <p:ph/>
          </p:nvPr>
        </p:nvSpPr>
        <p:spPr>
          <a:xfrm>
            <a:off x="6360102" y="1197864"/>
            <a:ext cx="5103923" cy="429768"/>
          </a:xfrm>
          <a:solidFill>
            <a:srgbClr val="4B6EFA">
              <a:alpha val="100000"/>
            </a:srgbClr>
          </a:solidFill>
        </p:spPr>
        <p:txBody>
          <a:bodyPr/>
          <a:lstStyle/>
          <a:p>
            <a:pPr marL="0" marR="0" algn="ctr">
              <a:lnSpc>
                <a:spcPct val="100000"/>
              </a:lnSpc>
              <a:spcBef>
                <a:spcPts val="0"/>
              </a:spcBef>
              <a:spcAft>
                <a:spcPts val="0"/>
              </a:spcAft>
              <a:buNone/>
            </a:pPr>
            <a:r>
              <a:rPr lang="es-EC" sz="1800" b="1" i="0" u="none" cap="none" dirty="0">
                <a:solidFill>
                  <a:srgbClr val="FFFFFF">
                    <a:alpha val="100000"/>
                  </a:srgbClr>
                </a:solidFill>
                <a:cs typeface="Century Gothic (Títulos)"/>
                <a:sym typeface="Century Gothic (Títulos)"/>
              </a:rPr>
              <a:t>Personal ocupado empresarial</a:t>
            </a:r>
          </a:p>
        </p:txBody>
      </p:sp>
      <p:pic>
        <p:nvPicPr>
          <p:cNvPr id="6" name="Marcador de contenido 5"/>
          <p:cNvPicPr>
            <a:picLocks noGrp="1"/>
          </p:cNvPicPr>
          <p:nvPr>
            <p:ph/>
          </p:nvPr>
        </p:nvPicPr>
        <p:blipFill>
          <a:blip r:embed="rId4" cstate="print"/>
          <a:stretch>
            <a:fillRect/>
          </a:stretch>
        </p:blipFill>
        <p:spPr>
          <a:xfrm>
            <a:off x="571410" y="1088136"/>
            <a:ext cx="493776" cy="493776"/>
          </a:xfrm>
          <a:prstGeom prst="rect">
            <a:avLst/>
          </a:prstGeom>
        </p:spPr>
      </p:pic>
      <p:pic>
        <p:nvPicPr>
          <p:cNvPr id="7" name="Marcador de contenido 6"/>
          <p:cNvPicPr>
            <a:picLocks noGrp="1"/>
          </p:cNvPicPr>
          <p:nvPr>
            <p:ph/>
          </p:nvPr>
        </p:nvPicPr>
        <p:blipFill>
          <a:blip r:embed="rId5" cstate="print"/>
          <a:stretch>
            <a:fillRect/>
          </a:stretch>
        </p:blipFill>
        <p:spPr>
          <a:xfrm>
            <a:off x="6213798" y="1042416"/>
            <a:ext cx="585216" cy="585216"/>
          </a:xfrm>
          <a:prstGeom prst="rect">
            <a:avLst/>
          </a:prstGeom>
        </p:spPr>
      </p:pic>
      <p:sp>
        <p:nvSpPr>
          <p:cNvPr id="8" name="Marcador de contenido 7"/>
          <p:cNvSpPr>
            <a:spLocks noGrp="1"/>
          </p:cNvSpPr>
          <p:nvPr>
            <p:ph/>
          </p:nvPr>
        </p:nvSpPr>
        <p:spPr>
          <a:xfrm>
            <a:off x="490189" y="1682286"/>
            <a:ext cx="5468112" cy="969264"/>
          </a:xfrm>
        </p:spPr>
        <p:txBody>
          <a:bodyPr>
            <a:normAutofit fontScale="92500"/>
          </a:bodyPr>
          <a:lstStyle/>
          <a:p>
            <a:pPr marL="0" marR="0" algn="just">
              <a:lnSpc>
                <a:spcPct val="100000"/>
              </a:lnSpc>
              <a:spcBef>
                <a:spcPts val="0"/>
              </a:spcBef>
              <a:spcAft>
                <a:spcPts val="0"/>
              </a:spcAft>
              <a:buNone/>
            </a:pPr>
            <a:r>
              <a:rPr lang="es-EC" sz="1300" b="0" i="0" u="none" cap="none" dirty="0">
                <a:solidFill>
                  <a:srgbClr val="767171">
                    <a:alpha val="100000"/>
                  </a:srgbClr>
                </a:solidFill>
                <a:cs typeface="Century Gothic (Cuerpo)"/>
                <a:sym typeface="Century Gothic (Cuerpo)"/>
              </a:rPr>
              <a:t>Es el valor  de  la  producción, menos el valor del consumo intermedio, y mide la contribución al PIB hecha por una unidad de producción, industria o sector; este saldo contable puede expresarse en términos brutos o netos, según contenga o no el consumo de capital fijo.</a:t>
            </a:r>
          </a:p>
        </p:txBody>
      </p:sp>
      <p:sp>
        <p:nvSpPr>
          <p:cNvPr id="9" name="Marcador de contenido 8"/>
          <p:cNvSpPr>
            <a:spLocks noGrp="1"/>
          </p:cNvSpPr>
          <p:nvPr>
            <p:ph/>
          </p:nvPr>
        </p:nvSpPr>
        <p:spPr>
          <a:xfrm>
            <a:off x="6186366" y="1709718"/>
            <a:ext cx="5306670" cy="896112"/>
          </a:xfrm>
        </p:spPr>
        <p:txBody>
          <a:bodyPr>
            <a:normAutofit/>
          </a:bodyPr>
          <a:lstStyle/>
          <a:p>
            <a:pPr marL="0" marR="0" algn="just">
              <a:lnSpc>
                <a:spcPct val="100000"/>
              </a:lnSpc>
              <a:spcBef>
                <a:spcPts val="0"/>
              </a:spcBef>
              <a:spcAft>
                <a:spcPts val="0"/>
              </a:spcAft>
              <a:buNone/>
            </a:pPr>
            <a:r>
              <a:rPr lang="es-EC" sz="1300" b="0" i="0" u="none" cap="none" dirty="0">
                <a:solidFill>
                  <a:srgbClr val="767171">
                    <a:alpha val="100000"/>
                  </a:srgbClr>
                </a:solidFill>
                <a:cs typeface="Century Gothic (Cuerpo)"/>
                <a:sym typeface="Century Gothic (Cuerpo)"/>
              </a:rPr>
              <a:t>Comprende a todas las personas que mantienen una relación laboral (formal) con una empresa. El total de personal ocupado se construye a partir de la sumatoria de todos los grupos ocupacionales de la CIUO </a:t>
            </a:r>
            <a:r>
              <a:rPr lang="es-EC" sz="1300" b="0" i="0" u="none" cap="none" dirty="0">
                <a:solidFill>
                  <a:srgbClr val="767171"/>
                </a:solidFill>
                <a:cs typeface="Century Gothic (Cuerpo)"/>
                <a:sym typeface="Century Gothic (Cuerpo)"/>
              </a:rPr>
              <a:t>08 Rev.</a:t>
            </a:r>
          </a:p>
        </p:txBody>
      </p:sp>
      <p:pic>
        <p:nvPicPr>
          <p:cNvPr id="10" name="Marcador de contenido 9"/>
          <p:cNvPicPr>
            <a:picLocks noGrp="1"/>
          </p:cNvPicPr>
          <p:nvPr>
            <p:ph/>
          </p:nvPr>
        </p:nvPicPr>
        <p:blipFill>
          <a:blip r:embed="rId6" cstate="print"/>
          <a:stretch>
            <a:fillRect/>
          </a:stretch>
        </p:blipFill>
        <p:spPr>
          <a:xfrm>
            <a:off x="1093693" y="2743200"/>
            <a:ext cx="3995928" cy="384048"/>
          </a:xfrm>
          <a:prstGeom prst="rect">
            <a:avLst/>
          </a:prstGeom>
        </p:spPr>
      </p:pic>
      <p:pic>
        <p:nvPicPr>
          <p:cNvPr id="11" name="Marcador de contenido 10"/>
          <p:cNvPicPr>
            <a:picLocks noGrp="1"/>
          </p:cNvPicPr>
          <p:nvPr>
            <p:ph/>
          </p:nvPr>
        </p:nvPicPr>
        <p:blipFill>
          <a:blip r:embed="rId7" cstate="print"/>
          <a:stretch>
            <a:fillRect/>
          </a:stretch>
        </p:blipFill>
        <p:spPr>
          <a:xfrm>
            <a:off x="7000182" y="2743200"/>
            <a:ext cx="3657600" cy="393192"/>
          </a:xfrm>
          <a:prstGeom prst="rect">
            <a:avLst/>
          </a:prstGeom>
        </p:spPr>
      </p:pic>
      <p:sp>
        <p:nvSpPr>
          <p:cNvPr id="12" name="Marcador de contenido 11"/>
          <p:cNvSpPr>
            <a:spLocks noGrp="1"/>
          </p:cNvSpPr>
          <p:nvPr>
            <p:ph/>
          </p:nvPr>
        </p:nvSpPr>
        <p:spPr>
          <a:xfrm>
            <a:off x="718789" y="3227832"/>
            <a:ext cx="740664" cy="274320"/>
          </a:xfrm>
        </p:spPr>
        <p:txBody>
          <a:bodyPr/>
          <a:lstStyle/>
          <a:p>
            <a:pPr marL="0" marR="0" algn="l">
              <a:lnSpc>
                <a:spcPct val="100000"/>
              </a:lnSpc>
              <a:spcBef>
                <a:spcPts val="0"/>
              </a:spcBef>
              <a:spcAft>
                <a:spcPts val="0"/>
              </a:spcAft>
              <a:buNone/>
            </a:pPr>
            <a:r>
              <a:rPr lang="es-EC" sz="1200" b="0" i="0" u="none" cap="none">
                <a:solidFill>
                  <a:srgbClr val="767171">
                    <a:alpha val="100000"/>
                  </a:srgbClr>
                </a:solidFill>
                <a:cs typeface="Century Gothic (Cuerpo)"/>
                <a:sym typeface="Century Gothic (Cuerpo)"/>
              </a:rPr>
              <a:t>Donde:</a:t>
            </a:r>
          </a:p>
        </p:txBody>
      </p:sp>
      <p:sp>
        <p:nvSpPr>
          <p:cNvPr id="13" name="Marcador de contenido 12"/>
          <p:cNvSpPr>
            <a:spLocks noGrp="1"/>
          </p:cNvSpPr>
          <p:nvPr>
            <p:ph/>
          </p:nvPr>
        </p:nvSpPr>
        <p:spPr>
          <a:xfrm>
            <a:off x="6308388" y="3227832"/>
            <a:ext cx="740664" cy="274320"/>
          </a:xfrm>
        </p:spPr>
        <p:txBody>
          <a:bodyPr/>
          <a:lstStyle/>
          <a:p>
            <a:pPr marL="0" marR="0" algn="l">
              <a:lnSpc>
                <a:spcPct val="100000"/>
              </a:lnSpc>
              <a:spcBef>
                <a:spcPts val="0"/>
              </a:spcBef>
              <a:spcAft>
                <a:spcPts val="0"/>
              </a:spcAft>
              <a:buNone/>
            </a:pPr>
            <a:r>
              <a:rPr lang="es-EC" sz="1200" b="0" i="0" u="none" cap="none">
                <a:solidFill>
                  <a:srgbClr val="767171">
                    <a:alpha val="100000"/>
                  </a:srgbClr>
                </a:solidFill>
                <a:cs typeface="Century Gothic (Cuerpo)"/>
                <a:sym typeface="Century Gothic (Cuerpo)"/>
              </a:rPr>
              <a:t>Donde:</a:t>
            </a:r>
          </a:p>
        </p:txBody>
      </p:sp>
      <p:pic>
        <p:nvPicPr>
          <p:cNvPr id="14" name="Marcador de contenido 13"/>
          <p:cNvPicPr>
            <a:picLocks noGrp="1"/>
          </p:cNvPicPr>
          <p:nvPr>
            <p:ph/>
          </p:nvPr>
        </p:nvPicPr>
        <p:blipFill>
          <a:blip r:embed="rId8" cstate="print"/>
          <a:stretch>
            <a:fillRect/>
          </a:stretch>
        </p:blipFill>
        <p:spPr>
          <a:xfrm>
            <a:off x="1020541" y="3657600"/>
            <a:ext cx="832104" cy="256032"/>
          </a:xfrm>
          <a:prstGeom prst="rect">
            <a:avLst/>
          </a:prstGeom>
        </p:spPr>
      </p:pic>
      <p:pic>
        <p:nvPicPr>
          <p:cNvPr id="15" name="Marcador de contenido 14"/>
          <p:cNvPicPr>
            <a:picLocks noGrp="1"/>
          </p:cNvPicPr>
          <p:nvPr>
            <p:ph/>
          </p:nvPr>
        </p:nvPicPr>
        <p:blipFill>
          <a:blip r:embed="rId8" cstate="print"/>
          <a:stretch>
            <a:fillRect/>
          </a:stretch>
        </p:blipFill>
        <p:spPr>
          <a:xfrm>
            <a:off x="1020541" y="4288536"/>
            <a:ext cx="832104" cy="256032"/>
          </a:xfrm>
          <a:prstGeom prst="rect">
            <a:avLst/>
          </a:prstGeom>
        </p:spPr>
      </p:pic>
      <p:pic>
        <p:nvPicPr>
          <p:cNvPr id="16" name="Marcador de contenido 15"/>
          <p:cNvPicPr>
            <a:picLocks noGrp="1"/>
          </p:cNvPicPr>
          <p:nvPr>
            <p:ph/>
          </p:nvPr>
        </p:nvPicPr>
        <p:blipFill>
          <a:blip r:embed="rId8" cstate="print"/>
          <a:stretch>
            <a:fillRect/>
          </a:stretch>
        </p:blipFill>
        <p:spPr>
          <a:xfrm>
            <a:off x="6619284" y="3502152"/>
            <a:ext cx="832104" cy="228600"/>
          </a:xfrm>
          <a:prstGeom prst="rect">
            <a:avLst/>
          </a:prstGeom>
        </p:spPr>
      </p:pic>
      <p:pic>
        <p:nvPicPr>
          <p:cNvPr id="17" name="Marcador de contenido 16"/>
          <p:cNvPicPr>
            <a:picLocks noGrp="1"/>
          </p:cNvPicPr>
          <p:nvPr>
            <p:ph/>
          </p:nvPr>
        </p:nvPicPr>
        <p:blipFill>
          <a:blip r:embed="rId8" cstate="print"/>
          <a:stretch>
            <a:fillRect/>
          </a:stretch>
        </p:blipFill>
        <p:spPr>
          <a:xfrm>
            <a:off x="6619284" y="3776472"/>
            <a:ext cx="832104" cy="228600"/>
          </a:xfrm>
          <a:prstGeom prst="rect">
            <a:avLst/>
          </a:prstGeom>
        </p:spPr>
      </p:pic>
      <p:pic>
        <p:nvPicPr>
          <p:cNvPr id="18" name="Marcador de contenido 17"/>
          <p:cNvPicPr>
            <a:picLocks noGrp="1"/>
          </p:cNvPicPr>
          <p:nvPr>
            <p:ph/>
          </p:nvPr>
        </p:nvPicPr>
        <p:blipFill>
          <a:blip r:embed="rId8" cstate="print"/>
          <a:stretch>
            <a:fillRect/>
          </a:stretch>
        </p:blipFill>
        <p:spPr>
          <a:xfrm>
            <a:off x="6619284" y="4041648"/>
            <a:ext cx="832104" cy="228600"/>
          </a:xfrm>
          <a:prstGeom prst="rect">
            <a:avLst/>
          </a:prstGeom>
        </p:spPr>
      </p:pic>
      <p:pic>
        <p:nvPicPr>
          <p:cNvPr id="19" name="Marcador de contenido 18"/>
          <p:cNvPicPr>
            <a:picLocks noGrp="1"/>
          </p:cNvPicPr>
          <p:nvPr>
            <p:ph/>
          </p:nvPr>
        </p:nvPicPr>
        <p:blipFill>
          <a:blip r:embed="rId8" cstate="print"/>
          <a:stretch>
            <a:fillRect/>
          </a:stretch>
        </p:blipFill>
        <p:spPr>
          <a:xfrm>
            <a:off x="6619284" y="4315968"/>
            <a:ext cx="832104" cy="228600"/>
          </a:xfrm>
          <a:prstGeom prst="rect">
            <a:avLst/>
          </a:prstGeom>
        </p:spPr>
      </p:pic>
      <p:pic>
        <p:nvPicPr>
          <p:cNvPr id="20" name="Marcador de contenido 19"/>
          <p:cNvPicPr>
            <a:picLocks noGrp="1"/>
          </p:cNvPicPr>
          <p:nvPr>
            <p:ph/>
          </p:nvPr>
        </p:nvPicPr>
        <p:blipFill>
          <a:blip r:embed="rId8" cstate="print"/>
          <a:stretch>
            <a:fillRect/>
          </a:stretch>
        </p:blipFill>
        <p:spPr>
          <a:xfrm>
            <a:off x="6619284" y="4590288"/>
            <a:ext cx="832104" cy="228600"/>
          </a:xfrm>
          <a:prstGeom prst="rect">
            <a:avLst/>
          </a:prstGeom>
        </p:spPr>
      </p:pic>
      <p:pic>
        <p:nvPicPr>
          <p:cNvPr id="21" name="Marcador de contenido 20"/>
          <p:cNvPicPr>
            <a:picLocks noGrp="1"/>
          </p:cNvPicPr>
          <p:nvPr>
            <p:ph/>
          </p:nvPr>
        </p:nvPicPr>
        <p:blipFill>
          <a:blip r:embed="rId8" cstate="print"/>
          <a:stretch>
            <a:fillRect/>
          </a:stretch>
        </p:blipFill>
        <p:spPr>
          <a:xfrm>
            <a:off x="6619284" y="4864608"/>
            <a:ext cx="832104" cy="228600"/>
          </a:xfrm>
          <a:prstGeom prst="rect">
            <a:avLst/>
          </a:prstGeom>
        </p:spPr>
      </p:pic>
      <p:pic>
        <p:nvPicPr>
          <p:cNvPr id="22" name="Marcador de contenido 21"/>
          <p:cNvPicPr>
            <a:picLocks noGrp="1"/>
          </p:cNvPicPr>
          <p:nvPr>
            <p:ph/>
          </p:nvPr>
        </p:nvPicPr>
        <p:blipFill>
          <a:blip r:embed="rId8" cstate="print"/>
          <a:stretch>
            <a:fillRect/>
          </a:stretch>
        </p:blipFill>
        <p:spPr>
          <a:xfrm>
            <a:off x="6619284" y="5166360"/>
            <a:ext cx="832104" cy="228600"/>
          </a:xfrm>
          <a:prstGeom prst="rect">
            <a:avLst/>
          </a:prstGeom>
        </p:spPr>
      </p:pic>
      <p:pic>
        <p:nvPicPr>
          <p:cNvPr id="23" name="Marcador de contenido 22"/>
          <p:cNvPicPr>
            <a:picLocks noGrp="1"/>
          </p:cNvPicPr>
          <p:nvPr>
            <p:ph/>
          </p:nvPr>
        </p:nvPicPr>
        <p:blipFill>
          <a:blip r:embed="rId8" cstate="print"/>
          <a:stretch>
            <a:fillRect/>
          </a:stretch>
        </p:blipFill>
        <p:spPr>
          <a:xfrm>
            <a:off x="6619284" y="5458968"/>
            <a:ext cx="832104" cy="228600"/>
          </a:xfrm>
          <a:prstGeom prst="rect">
            <a:avLst/>
          </a:prstGeom>
        </p:spPr>
      </p:pic>
      <p:pic>
        <p:nvPicPr>
          <p:cNvPr id="24" name="Marcador de contenido 23"/>
          <p:cNvPicPr>
            <a:picLocks noGrp="1"/>
          </p:cNvPicPr>
          <p:nvPr>
            <p:ph/>
          </p:nvPr>
        </p:nvPicPr>
        <p:blipFill>
          <a:blip r:embed="rId8" cstate="print"/>
          <a:stretch>
            <a:fillRect/>
          </a:stretch>
        </p:blipFill>
        <p:spPr>
          <a:xfrm>
            <a:off x="6619284" y="5751576"/>
            <a:ext cx="832104" cy="228600"/>
          </a:xfrm>
          <a:prstGeom prst="rect">
            <a:avLst/>
          </a:prstGeom>
        </p:spPr>
      </p:pic>
      <p:pic>
        <p:nvPicPr>
          <p:cNvPr id="25" name="Marcador de contenido 24"/>
          <p:cNvPicPr>
            <a:picLocks noGrp="1"/>
          </p:cNvPicPr>
          <p:nvPr>
            <p:ph/>
          </p:nvPr>
        </p:nvPicPr>
        <p:blipFill>
          <a:blip r:embed="rId8" cstate="print"/>
          <a:stretch>
            <a:fillRect/>
          </a:stretch>
        </p:blipFill>
        <p:spPr>
          <a:xfrm>
            <a:off x="6619284" y="6044184"/>
            <a:ext cx="832104" cy="228600"/>
          </a:xfrm>
          <a:prstGeom prst="rect">
            <a:avLst/>
          </a:prstGeom>
        </p:spPr>
      </p:pic>
      <p:pic>
        <p:nvPicPr>
          <p:cNvPr id="26" name="Marcador de contenido 25"/>
          <p:cNvPicPr>
            <a:picLocks noGrp="1"/>
          </p:cNvPicPr>
          <p:nvPr>
            <p:ph/>
          </p:nvPr>
        </p:nvPicPr>
        <p:blipFill>
          <a:blip r:embed="rId8" cstate="print"/>
          <a:stretch>
            <a:fillRect/>
          </a:stretch>
        </p:blipFill>
        <p:spPr>
          <a:xfrm>
            <a:off x="6619284" y="6327648"/>
            <a:ext cx="832104" cy="228600"/>
          </a:xfrm>
          <a:prstGeom prst="rect">
            <a:avLst/>
          </a:prstGeom>
        </p:spPr>
      </p:pic>
      <p:sp>
        <p:nvSpPr>
          <p:cNvPr id="27" name="Marcador de contenido 26"/>
          <p:cNvSpPr>
            <a:spLocks noGrp="1"/>
          </p:cNvSpPr>
          <p:nvPr>
            <p:ph/>
          </p:nvPr>
        </p:nvSpPr>
        <p:spPr>
          <a:xfrm>
            <a:off x="1093693" y="2743200"/>
            <a:ext cx="3995928" cy="384048"/>
          </a:xfrm>
        </p:spPr>
        <p:txBody>
          <a:bodyPr/>
          <a:lstStyle/>
          <a:p>
            <a:pPr marL="0" marR="0" algn="ctr">
              <a:lnSpc>
                <a:spcPct val="100000"/>
              </a:lnSpc>
              <a:spcBef>
                <a:spcPts val="0"/>
              </a:spcBef>
              <a:spcAft>
                <a:spcPts val="0"/>
              </a:spcAft>
              <a:buNone/>
            </a:pPr>
            <a:r>
              <a:rPr lang="es-EC" sz="1330" b="0" i="0" u="none" cap="none" dirty="0">
                <a:solidFill>
                  <a:srgbClr val="595959">
                    <a:alpha val="100000"/>
                  </a:srgbClr>
                </a:solidFill>
                <a:cs typeface="Cambria Math"/>
                <a:sym typeface="Cambria Math"/>
              </a:rPr>
              <a:t>𝒗𝒂𝒍𝒂𝒈 = 𝒑𝒓𝒐𝒅𝒕𝒐𝒕𝒂 − 𝒄𝒐𝒏𝒔𝒊𝒏𝒕</a:t>
            </a:r>
          </a:p>
        </p:txBody>
      </p:sp>
      <mc:AlternateContent xmlns:mc="http://schemas.openxmlformats.org/markup-compatibility/2006" xmlns:a14="http://schemas.microsoft.com/office/drawing/2010/main">
        <mc:Choice Requires="a14">
          <p:sp>
            <p:nvSpPr>
              <p:cNvPr id="28" name="Marcador de contenido 27"/>
              <p:cNvSpPr>
                <a:spLocks noGrp="1"/>
              </p:cNvSpPr>
              <p:nvPr>
                <p:ph/>
              </p:nvPr>
            </p:nvSpPr>
            <p:spPr>
              <a:xfrm>
                <a:off x="7000182" y="2743200"/>
                <a:ext cx="3657600" cy="393192"/>
              </a:xfrm>
            </p:spPr>
            <p:txBody>
              <a:bodyPr/>
              <a:lstStyle/>
              <a:p>
                <a:pPr marL="0" marR="0" algn="ctr">
                  <a:lnSpc>
                    <a:spcPct val="100000"/>
                  </a:lnSpc>
                  <a:spcBef>
                    <a:spcPts val="0"/>
                  </a:spcBef>
                  <a:spcAft>
                    <a:spcPts val="0"/>
                  </a:spcAft>
                  <a:buNone/>
                </a:pPr>
                <a:r>
                  <a:rPr lang="es-EC" sz="1330" b="1" dirty="0">
                    <a:solidFill>
                      <a:schemeClr val="tx1">
                        <a:lumMod val="65000"/>
                        <a:lumOff val="35000"/>
                      </a:schemeClr>
                    </a:solidFill>
                  </a:rPr>
                  <a:t> 𝑇𝑜𝑡𝑎𝑙𝑝𝑒𝑜𝑐 = </a:t>
                </a:r>
                <a14:m>
                  <m:oMath xmlns:m="http://schemas.openxmlformats.org/officeDocument/2006/math">
                    <m:nary>
                      <m:naryPr>
                        <m:chr m:val="∑"/>
                        <m:grow m:val="on"/>
                        <m:ctrlPr>
                          <a:rPr lang="es-EC" sz="1330" b="1" i="1">
                            <a:solidFill>
                              <a:schemeClr val="tx1">
                                <a:lumMod val="65000"/>
                                <a:lumOff val="35000"/>
                              </a:schemeClr>
                            </a:solidFill>
                            <a:latin typeface="Cambria Math" panose="02040503050406030204" pitchFamily="18" charset="0"/>
                          </a:rPr>
                        </m:ctrlPr>
                      </m:naryPr>
                      <m:sub>
                        <m:r>
                          <a:rPr lang="es-EC" sz="1330" b="1" smtClean="0">
                            <a:solidFill>
                              <a:schemeClr val="tx1">
                                <a:lumMod val="65000"/>
                                <a:lumOff val="35000"/>
                              </a:schemeClr>
                            </a:solidFill>
                            <a:latin typeface="Cambria Math" panose="02040503050406030204" pitchFamily="18" charset="0"/>
                          </a:rPr>
                          <m:t>𝐢</m:t>
                        </m:r>
                        <m:r>
                          <a:rPr lang="es-EC" sz="1330" b="1" smtClean="0">
                            <a:solidFill>
                              <a:schemeClr val="tx1">
                                <a:lumMod val="65000"/>
                                <a:lumOff val="35000"/>
                              </a:schemeClr>
                            </a:solidFill>
                            <a:latin typeface="Cambria Math" panose="02040503050406030204" pitchFamily="18" charset="0"/>
                          </a:rPr>
                          <m:t>=</m:t>
                        </m:r>
                        <m:r>
                          <a:rPr lang="es-EC" sz="1330" b="1" smtClean="0">
                            <a:solidFill>
                              <a:schemeClr val="tx1">
                                <a:lumMod val="65000"/>
                                <a:lumOff val="35000"/>
                              </a:schemeClr>
                            </a:solidFill>
                            <a:latin typeface="Cambria Math" panose="02040503050406030204" pitchFamily="18" charset="0"/>
                          </a:rPr>
                          <m:t>𝟏</m:t>
                        </m:r>
                      </m:sub>
                      <m:sup>
                        <m:r>
                          <a:rPr lang="es-EC" sz="1330" b="1" smtClean="0">
                            <a:solidFill>
                              <a:schemeClr val="tx1">
                                <a:lumMod val="65000"/>
                                <a:lumOff val="35000"/>
                              </a:schemeClr>
                            </a:solidFill>
                            <a:latin typeface="Cambria Math" panose="02040503050406030204" pitchFamily="18" charset="0"/>
                          </a:rPr>
                          <m:t>𝐧</m:t>
                        </m:r>
                      </m:sup>
                      <m:e>
                        <m:sSub>
                          <m:sSubPr>
                            <m:ctrlPr>
                              <a:rPr lang="es-EC" sz="1330" b="1" i="1">
                                <a:solidFill>
                                  <a:schemeClr val="tx1">
                                    <a:lumMod val="65000"/>
                                    <a:lumOff val="35000"/>
                                  </a:schemeClr>
                                </a:solidFill>
                                <a:latin typeface="Cambria Math" panose="02040503050406030204" pitchFamily="18" charset="0"/>
                              </a:rPr>
                            </m:ctrlPr>
                          </m:sSubPr>
                          <m:e>
                            <m:r>
                              <a:rPr lang="es-EC" sz="1330" b="1">
                                <a:solidFill>
                                  <a:schemeClr val="tx1">
                                    <a:lumMod val="65000"/>
                                    <a:lumOff val="35000"/>
                                  </a:schemeClr>
                                </a:solidFill>
                                <a:latin typeface="Cambria Math" panose="02040503050406030204" pitchFamily="18" charset="0"/>
                              </a:rPr>
                              <m:t>𝐠</m:t>
                            </m:r>
                          </m:e>
                          <m:sub>
                            <m:r>
                              <a:rPr lang="es-EC" sz="1330" b="1" smtClean="0">
                                <a:solidFill>
                                  <a:schemeClr val="tx1">
                                    <a:lumMod val="65000"/>
                                    <a:lumOff val="35000"/>
                                  </a:schemeClr>
                                </a:solidFill>
                                <a:latin typeface="Cambria Math" panose="02040503050406030204" pitchFamily="18" charset="0"/>
                              </a:rPr>
                              <m:t>𝐢</m:t>
                            </m:r>
                          </m:sub>
                        </m:sSub>
                      </m:e>
                    </m:nary>
                  </m:oMath>
                </a14:m>
                <a:endParaRPr lang="es-EC" sz="1330" b="0" i="0" u="none" cap="none" dirty="0">
                  <a:solidFill>
                    <a:srgbClr val="595959">
                      <a:alpha val="100000"/>
                    </a:srgbClr>
                  </a:solidFill>
                  <a:cs typeface="Cambria Math"/>
                  <a:sym typeface="Cambria Math"/>
                </a:endParaRPr>
              </a:p>
            </p:txBody>
          </p:sp>
        </mc:Choice>
        <mc:Fallback xmlns="">
          <p:sp>
            <p:nvSpPr>
              <p:cNvPr id="28" name="Marcador de contenido 27"/>
              <p:cNvSpPr>
                <a:spLocks noGrp="1" noRot="1" noChangeAspect="1" noMove="1" noResize="1" noEditPoints="1" noAdjustHandles="1" noChangeArrowheads="1" noChangeShapeType="1" noTextEdit="1"/>
              </p:cNvSpPr>
              <p:nvPr>
                <p:ph/>
              </p:nvPr>
            </p:nvSpPr>
            <p:spPr>
              <a:xfrm>
                <a:off x="7000182" y="2743200"/>
                <a:ext cx="3657600" cy="393192"/>
              </a:xfrm>
              <a:blipFill>
                <a:blip r:embed="rId9"/>
                <a:stretch>
                  <a:fillRect t="-67692" b="-113846"/>
                </a:stretch>
              </a:blipFill>
            </p:spPr>
            <p:txBody>
              <a:bodyPr/>
              <a:lstStyle/>
              <a:p>
                <a:r>
                  <a:rPr lang="es-EC">
                    <a:noFill/>
                  </a:rPr>
                  <a:t> </a:t>
                </a:r>
              </a:p>
            </p:txBody>
          </p:sp>
        </mc:Fallback>
      </mc:AlternateContent>
      <p:sp>
        <p:nvSpPr>
          <p:cNvPr id="29" name="Marcador de contenido 28"/>
          <p:cNvSpPr>
            <a:spLocks noGrp="1"/>
          </p:cNvSpPr>
          <p:nvPr>
            <p:ph/>
          </p:nvPr>
        </p:nvSpPr>
        <p:spPr>
          <a:xfrm>
            <a:off x="1020541" y="3657600"/>
            <a:ext cx="832104" cy="256032"/>
          </a:xfrm>
        </p:spPr>
        <p:txBody>
          <a:bodyPr>
            <a:normAutofit lnSpcReduction="1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𝑝𝑟𝑜𝑑𝑡𝑜𝑡𝑎</a:t>
            </a:r>
          </a:p>
        </p:txBody>
      </p:sp>
      <p:sp>
        <p:nvSpPr>
          <p:cNvPr id="30" name="Marcador de contenido 29"/>
          <p:cNvSpPr>
            <a:spLocks noGrp="1"/>
          </p:cNvSpPr>
          <p:nvPr>
            <p:ph/>
          </p:nvPr>
        </p:nvSpPr>
        <p:spPr>
          <a:xfrm>
            <a:off x="1020541" y="4288536"/>
            <a:ext cx="832104" cy="256032"/>
          </a:xfrm>
        </p:spPr>
        <p:txBody>
          <a:bodyPr>
            <a:normAutofit lnSpcReduction="1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𝑐𝑜𝑠𝑖𝑛𝑡</a:t>
            </a:r>
          </a:p>
        </p:txBody>
      </p:sp>
      <p:sp>
        <p:nvSpPr>
          <p:cNvPr id="31" name="Marcador de contenido 30"/>
          <p:cNvSpPr>
            <a:spLocks noGrp="1"/>
          </p:cNvSpPr>
          <p:nvPr>
            <p:ph/>
          </p:nvPr>
        </p:nvSpPr>
        <p:spPr>
          <a:xfrm>
            <a:off x="6619284" y="3502152"/>
            <a:ext cx="832104" cy="228600"/>
          </a:xfrm>
        </p:spPr>
        <p:txBody>
          <a:bodyPr>
            <a:normAutofit fontScale="92500" lnSpcReduction="2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𝑛</a:t>
            </a:r>
          </a:p>
        </p:txBody>
      </p:sp>
      <p:sp>
        <p:nvSpPr>
          <p:cNvPr id="32" name="Marcador de contenido 31"/>
          <p:cNvSpPr>
            <a:spLocks noGrp="1"/>
          </p:cNvSpPr>
          <p:nvPr>
            <p:ph/>
          </p:nvPr>
        </p:nvSpPr>
        <p:spPr>
          <a:xfrm>
            <a:off x="6619284" y="3776472"/>
            <a:ext cx="832104" cy="228600"/>
          </a:xfrm>
        </p:spPr>
        <p:txBody>
          <a:bodyPr>
            <a:normAutofit fontScale="92500" lnSpcReduction="2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i = 1</a:t>
            </a:r>
          </a:p>
        </p:txBody>
      </p:sp>
      <p:sp>
        <p:nvSpPr>
          <p:cNvPr id="33" name="Marcador de contenido 32"/>
          <p:cNvSpPr>
            <a:spLocks noGrp="1"/>
          </p:cNvSpPr>
          <p:nvPr>
            <p:ph/>
          </p:nvPr>
        </p:nvSpPr>
        <p:spPr>
          <a:xfrm>
            <a:off x="6619284" y="4041648"/>
            <a:ext cx="832104" cy="228600"/>
          </a:xfrm>
        </p:spPr>
        <p:txBody>
          <a:bodyPr>
            <a:normAutofit fontScale="92500" lnSpcReduction="2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i = 2</a:t>
            </a:r>
          </a:p>
        </p:txBody>
      </p:sp>
      <p:sp>
        <p:nvSpPr>
          <p:cNvPr id="34" name="Marcador de contenido 33"/>
          <p:cNvSpPr>
            <a:spLocks noGrp="1"/>
          </p:cNvSpPr>
          <p:nvPr>
            <p:ph/>
          </p:nvPr>
        </p:nvSpPr>
        <p:spPr>
          <a:xfrm>
            <a:off x="6619284" y="4315968"/>
            <a:ext cx="832104" cy="228600"/>
          </a:xfrm>
        </p:spPr>
        <p:txBody>
          <a:bodyPr>
            <a:normAutofit fontScale="92500" lnSpcReduction="2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i = 3</a:t>
            </a:r>
          </a:p>
        </p:txBody>
      </p:sp>
      <p:sp>
        <p:nvSpPr>
          <p:cNvPr id="35" name="Marcador de contenido 34"/>
          <p:cNvSpPr>
            <a:spLocks noGrp="1"/>
          </p:cNvSpPr>
          <p:nvPr>
            <p:ph/>
          </p:nvPr>
        </p:nvSpPr>
        <p:spPr>
          <a:xfrm>
            <a:off x="6619284" y="4590288"/>
            <a:ext cx="832104" cy="228600"/>
          </a:xfrm>
        </p:spPr>
        <p:txBody>
          <a:bodyPr>
            <a:normAutofit fontScale="92500" lnSpcReduction="2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i = 4</a:t>
            </a:r>
          </a:p>
        </p:txBody>
      </p:sp>
      <p:sp>
        <p:nvSpPr>
          <p:cNvPr id="36" name="Marcador de contenido 35"/>
          <p:cNvSpPr>
            <a:spLocks noGrp="1"/>
          </p:cNvSpPr>
          <p:nvPr>
            <p:ph/>
          </p:nvPr>
        </p:nvSpPr>
        <p:spPr>
          <a:xfrm>
            <a:off x="6619284" y="4864608"/>
            <a:ext cx="832104" cy="228600"/>
          </a:xfrm>
        </p:spPr>
        <p:txBody>
          <a:bodyPr>
            <a:normAutofit fontScale="92500" lnSpcReduction="2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i = 5</a:t>
            </a:r>
          </a:p>
        </p:txBody>
      </p:sp>
      <p:sp>
        <p:nvSpPr>
          <p:cNvPr id="37" name="Marcador de contenido 36"/>
          <p:cNvSpPr>
            <a:spLocks noGrp="1"/>
          </p:cNvSpPr>
          <p:nvPr>
            <p:ph/>
          </p:nvPr>
        </p:nvSpPr>
        <p:spPr>
          <a:xfrm>
            <a:off x="6619284" y="5166360"/>
            <a:ext cx="832104" cy="228600"/>
          </a:xfrm>
        </p:spPr>
        <p:txBody>
          <a:bodyPr>
            <a:normAutofit fontScale="92500" lnSpcReduction="2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i = 6</a:t>
            </a:r>
          </a:p>
        </p:txBody>
      </p:sp>
      <p:sp>
        <p:nvSpPr>
          <p:cNvPr id="38" name="Marcador de contenido 37"/>
          <p:cNvSpPr>
            <a:spLocks noGrp="1"/>
          </p:cNvSpPr>
          <p:nvPr>
            <p:ph/>
          </p:nvPr>
        </p:nvSpPr>
        <p:spPr>
          <a:xfrm>
            <a:off x="6619284" y="5458968"/>
            <a:ext cx="832104" cy="228600"/>
          </a:xfrm>
        </p:spPr>
        <p:txBody>
          <a:bodyPr>
            <a:normAutofit fontScale="92500" lnSpcReduction="2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i = 7</a:t>
            </a:r>
          </a:p>
        </p:txBody>
      </p:sp>
      <p:sp>
        <p:nvSpPr>
          <p:cNvPr id="39" name="Marcador de contenido 38"/>
          <p:cNvSpPr>
            <a:spLocks noGrp="1"/>
          </p:cNvSpPr>
          <p:nvPr>
            <p:ph/>
          </p:nvPr>
        </p:nvSpPr>
        <p:spPr>
          <a:xfrm>
            <a:off x="6619284" y="5751576"/>
            <a:ext cx="832104" cy="228600"/>
          </a:xfrm>
        </p:spPr>
        <p:txBody>
          <a:bodyPr>
            <a:normAutofit fontScale="92500" lnSpcReduction="2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i = 8</a:t>
            </a:r>
          </a:p>
        </p:txBody>
      </p:sp>
      <p:sp>
        <p:nvSpPr>
          <p:cNvPr id="40" name="Marcador de contenido 39"/>
          <p:cNvSpPr>
            <a:spLocks noGrp="1"/>
          </p:cNvSpPr>
          <p:nvPr>
            <p:ph/>
          </p:nvPr>
        </p:nvSpPr>
        <p:spPr>
          <a:xfrm>
            <a:off x="6619284" y="6044184"/>
            <a:ext cx="832104" cy="228600"/>
          </a:xfrm>
        </p:spPr>
        <p:txBody>
          <a:bodyPr>
            <a:normAutofit fontScale="92500" lnSpcReduction="2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i = 9</a:t>
            </a:r>
          </a:p>
        </p:txBody>
      </p:sp>
      <p:sp>
        <p:nvSpPr>
          <p:cNvPr id="41" name="Marcador de contenido 40"/>
          <p:cNvSpPr>
            <a:spLocks noGrp="1"/>
          </p:cNvSpPr>
          <p:nvPr>
            <p:ph/>
          </p:nvPr>
        </p:nvSpPr>
        <p:spPr>
          <a:xfrm>
            <a:off x="6619284" y="6327648"/>
            <a:ext cx="832104" cy="228600"/>
          </a:xfrm>
        </p:spPr>
        <p:txBody>
          <a:bodyPr>
            <a:normAutofit fontScale="92500" lnSpcReduction="2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𝑔</a:t>
            </a:r>
          </a:p>
        </p:txBody>
      </p:sp>
      <p:sp>
        <p:nvSpPr>
          <p:cNvPr id="43" name="Marcador de contenido 42"/>
          <p:cNvSpPr>
            <a:spLocks noGrp="1"/>
          </p:cNvSpPr>
          <p:nvPr>
            <p:ph/>
          </p:nvPr>
        </p:nvSpPr>
        <p:spPr>
          <a:xfrm>
            <a:off x="1898365" y="3566160"/>
            <a:ext cx="2670048" cy="393192"/>
          </a:xfrm>
        </p:spPr>
        <p:txBody>
          <a:bodyPr/>
          <a:lstStyle/>
          <a:p>
            <a:pPr marL="0" marR="0" algn="l">
              <a:lnSpc>
                <a:spcPct val="100000"/>
              </a:lnSpc>
              <a:spcBef>
                <a:spcPts val="0"/>
              </a:spcBef>
              <a:spcAft>
                <a:spcPts val="0"/>
              </a:spcAft>
              <a:buNone/>
            </a:pPr>
            <a:r>
              <a:rPr lang="es-EC" sz="1200" b="0" i="0" u="none" cap="none">
                <a:solidFill>
                  <a:srgbClr val="595959">
                    <a:alpha val="100000"/>
                  </a:srgbClr>
                </a:solidFill>
                <a:cs typeface="Century Gothic (Cuerpo)"/>
                <a:sym typeface="Century Gothic (Cuerpo)"/>
              </a:rPr>
              <a:t>Producción total empresarial.</a:t>
            </a:r>
          </a:p>
        </p:txBody>
      </p:sp>
      <p:sp>
        <p:nvSpPr>
          <p:cNvPr id="44" name="Marcador de contenido 43"/>
          <p:cNvSpPr>
            <a:spLocks noGrp="1"/>
          </p:cNvSpPr>
          <p:nvPr>
            <p:ph/>
          </p:nvPr>
        </p:nvSpPr>
        <p:spPr>
          <a:xfrm>
            <a:off x="1898365" y="4242816"/>
            <a:ext cx="3035808" cy="393192"/>
          </a:xfrm>
        </p:spPr>
        <p:txBody>
          <a:bodyPr>
            <a:normAutofit/>
          </a:bodyPr>
          <a:lstStyle/>
          <a:p>
            <a:pPr marL="0" marR="0" algn="l">
              <a:lnSpc>
                <a:spcPct val="100000"/>
              </a:lnSpc>
              <a:spcBef>
                <a:spcPts val="0"/>
              </a:spcBef>
              <a:spcAft>
                <a:spcPts val="0"/>
              </a:spcAft>
              <a:buNone/>
            </a:pPr>
            <a:r>
              <a:rPr lang="es-EC" sz="1200" b="0" i="0" u="none" cap="none">
                <a:solidFill>
                  <a:srgbClr val="595959">
                    <a:alpha val="100000"/>
                  </a:srgbClr>
                </a:solidFill>
                <a:cs typeface="Century Gothic (Cuerpo)"/>
                <a:sym typeface="Century Gothic (Cuerpo)"/>
              </a:rPr>
              <a:t>Consumo Intermedio empresarial.</a:t>
            </a:r>
          </a:p>
        </p:txBody>
      </p:sp>
      <p:sp>
        <p:nvSpPr>
          <p:cNvPr id="45" name="Marcador de contenido 44"/>
          <p:cNvSpPr>
            <a:spLocks noGrp="1"/>
          </p:cNvSpPr>
          <p:nvPr>
            <p:ph/>
          </p:nvPr>
        </p:nvSpPr>
        <p:spPr>
          <a:xfrm>
            <a:off x="7396524" y="3517062"/>
            <a:ext cx="3813048" cy="201168"/>
          </a:xfrm>
        </p:spPr>
        <p:txBody>
          <a:bodyPr>
            <a:noAutofit/>
          </a:bodyPr>
          <a:lstStyle/>
          <a:p>
            <a:pPr marL="0" marR="0" algn="l">
              <a:lnSpc>
                <a:spcPct val="100000"/>
              </a:lnSpc>
              <a:spcBef>
                <a:spcPts val="0"/>
              </a:spcBef>
              <a:spcAft>
                <a:spcPts val="0"/>
              </a:spcAft>
              <a:buNone/>
            </a:pPr>
            <a:r>
              <a:rPr lang="es-EC" sz="900" b="0" i="0" u="none" cap="none" dirty="0">
                <a:solidFill>
                  <a:srgbClr val="595959">
                    <a:alpha val="100000"/>
                  </a:srgbClr>
                </a:solidFill>
                <a:cs typeface="Century Gothic (Cuerpo)"/>
                <a:sym typeface="Century Gothic (Cuerpo)"/>
              </a:rPr>
              <a:t>Grupo de ocupación  máxima.</a:t>
            </a:r>
          </a:p>
        </p:txBody>
      </p:sp>
      <p:sp>
        <p:nvSpPr>
          <p:cNvPr id="46" name="Marcador de contenido 45"/>
          <p:cNvSpPr>
            <a:spLocks noGrp="1"/>
          </p:cNvSpPr>
          <p:nvPr>
            <p:ph/>
          </p:nvPr>
        </p:nvSpPr>
        <p:spPr>
          <a:xfrm>
            <a:off x="7396524" y="3796973"/>
            <a:ext cx="3813048" cy="201168"/>
          </a:xfrm>
        </p:spPr>
        <p:txBody>
          <a:bodyPr>
            <a:noAutofit/>
          </a:bodyPr>
          <a:lstStyle/>
          <a:p>
            <a:pPr marL="0" marR="0" algn="l">
              <a:lnSpc>
                <a:spcPct val="100000"/>
              </a:lnSpc>
              <a:spcBef>
                <a:spcPts val="0"/>
              </a:spcBef>
              <a:spcAft>
                <a:spcPts val="0"/>
              </a:spcAft>
              <a:buNone/>
            </a:pPr>
            <a:r>
              <a:rPr lang="es-EC" sz="900" b="0" i="0" u="none" cap="none" dirty="0">
                <a:solidFill>
                  <a:srgbClr val="595959">
                    <a:alpha val="100000"/>
                  </a:srgbClr>
                </a:solidFill>
                <a:cs typeface="Century Gothic (Cuerpo)"/>
                <a:sym typeface="Century Gothic (Cuerpo)"/>
              </a:rPr>
              <a:t>Directores y Gerentes.</a:t>
            </a:r>
          </a:p>
        </p:txBody>
      </p:sp>
      <p:sp>
        <p:nvSpPr>
          <p:cNvPr id="47" name="Marcador de contenido 46"/>
          <p:cNvSpPr>
            <a:spLocks noGrp="1"/>
          </p:cNvSpPr>
          <p:nvPr>
            <p:ph/>
          </p:nvPr>
        </p:nvSpPr>
        <p:spPr>
          <a:xfrm>
            <a:off x="7396524" y="4054403"/>
            <a:ext cx="3813048" cy="201168"/>
          </a:xfrm>
        </p:spPr>
        <p:txBody>
          <a:bodyPr>
            <a:noAutofit/>
          </a:bodyPr>
          <a:lstStyle/>
          <a:p>
            <a:pPr marL="0" marR="0" algn="l">
              <a:lnSpc>
                <a:spcPct val="100000"/>
              </a:lnSpc>
              <a:spcBef>
                <a:spcPts val="0"/>
              </a:spcBef>
              <a:spcAft>
                <a:spcPts val="0"/>
              </a:spcAft>
              <a:buNone/>
            </a:pPr>
            <a:r>
              <a:rPr lang="es-EC" sz="900" b="0" i="0" u="none" cap="none" dirty="0">
                <a:solidFill>
                  <a:srgbClr val="595959">
                    <a:alpha val="100000"/>
                  </a:srgbClr>
                </a:solidFill>
                <a:cs typeface="Century Gothic (Cuerpo)"/>
                <a:sym typeface="Century Gothic (Cuerpo)"/>
              </a:rPr>
              <a:t>Profesionales Científicos e Intelectuales.</a:t>
            </a:r>
          </a:p>
        </p:txBody>
      </p:sp>
      <p:sp>
        <p:nvSpPr>
          <p:cNvPr id="48" name="Marcador de contenido 47"/>
          <p:cNvSpPr>
            <a:spLocks noGrp="1"/>
          </p:cNvSpPr>
          <p:nvPr>
            <p:ph/>
          </p:nvPr>
        </p:nvSpPr>
        <p:spPr>
          <a:xfrm>
            <a:off x="7396524" y="4331985"/>
            <a:ext cx="3813048" cy="201168"/>
          </a:xfrm>
        </p:spPr>
        <p:txBody>
          <a:bodyPr>
            <a:noAutofit/>
          </a:bodyPr>
          <a:lstStyle/>
          <a:p>
            <a:pPr marL="0" marR="0" algn="l">
              <a:lnSpc>
                <a:spcPct val="100000"/>
              </a:lnSpc>
              <a:spcBef>
                <a:spcPts val="0"/>
              </a:spcBef>
              <a:spcAft>
                <a:spcPts val="0"/>
              </a:spcAft>
              <a:buNone/>
            </a:pPr>
            <a:r>
              <a:rPr lang="es-EC" sz="900" b="0" i="0" u="none" cap="none" dirty="0">
                <a:solidFill>
                  <a:srgbClr val="595959">
                    <a:alpha val="100000"/>
                  </a:srgbClr>
                </a:solidFill>
                <a:cs typeface="Century Gothic (Cuerpo)"/>
                <a:sym typeface="Century Gothic (Cuerpo)"/>
              </a:rPr>
              <a:t>Técnicos y Profesionales de Nivel Medio.</a:t>
            </a:r>
          </a:p>
        </p:txBody>
      </p:sp>
      <p:sp>
        <p:nvSpPr>
          <p:cNvPr id="49" name="Marcador de contenido 48"/>
          <p:cNvSpPr>
            <a:spLocks noGrp="1"/>
          </p:cNvSpPr>
          <p:nvPr>
            <p:ph/>
          </p:nvPr>
        </p:nvSpPr>
        <p:spPr>
          <a:xfrm>
            <a:off x="7396524" y="4601936"/>
            <a:ext cx="3813048" cy="201168"/>
          </a:xfrm>
        </p:spPr>
        <p:txBody>
          <a:bodyPr>
            <a:noAutofit/>
          </a:bodyPr>
          <a:lstStyle/>
          <a:p>
            <a:pPr marL="0" marR="0" algn="l">
              <a:lnSpc>
                <a:spcPct val="100000"/>
              </a:lnSpc>
              <a:spcBef>
                <a:spcPts val="0"/>
              </a:spcBef>
              <a:spcAft>
                <a:spcPts val="0"/>
              </a:spcAft>
              <a:buNone/>
            </a:pPr>
            <a:r>
              <a:rPr lang="es-EC" sz="900" b="0" i="0" u="none" cap="none" dirty="0">
                <a:solidFill>
                  <a:srgbClr val="595959">
                    <a:alpha val="100000"/>
                  </a:srgbClr>
                </a:solidFill>
                <a:cs typeface="Century Gothic (Cuerpo)"/>
                <a:sym typeface="Century Gothic (Cuerpo)"/>
              </a:rPr>
              <a:t>Personal de Apoyo Administrativo / Empleados de Oficina.</a:t>
            </a:r>
          </a:p>
        </p:txBody>
      </p:sp>
      <p:sp>
        <p:nvSpPr>
          <p:cNvPr id="50" name="Marcador de contenido 49"/>
          <p:cNvSpPr>
            <a:spLocks noGrp="1"/>
          </p:cNvSpPr>
          <p:nvPr>
            <p:ph/>
          </p:nvPr>
        </p:nvSpPr>
        <p:spPr>
          <a:xfrm>
            <a:off x="7396524" y="4832604"/>
            <a:ext cx="4096512" cy="301752"/>
          </a:xfrm>
        </p:spPr>
        <p:txBody>
          <a:bodyPr>
            <a:noAutofit/>
          </a:bodyPr>
          <a:lstStyle/>
          <a:p>
            <a:pPr marL="0" marR="0" algn="l">
              <a:lnSpc>
                <a:spcPct val="100000"/>
              </a:lnSpc>
              <a:spcBef>
                <a:spcPts val="0"/>
              </a:spcBef>
              <a:spcAft>
                <a:spcPts val="0"/>
              </a:spcAft>
              <a:buNone/>
            </a:pPr>
            <a:r>
              <a:rPr lang="es-EC" sz="900" b="0" i="0" u="none" cap="none" dirty="0">
                <a:solidFill>
                  <a:srgbClr val="595959">
                    <a:alpha val="100000"/>
                  </a:srgbClr>
                </a:solidFill>
                <a:cs typeface="Century Gothic (Cuerpo)"/>
                <a:sym typeface="Century Gothic (Cuerpo)"/>
              </a:rPr>
              <a:t>Trabajadores de los Servicios y Vendedores de Comercio y Mercados.</a:t>
            </a:r>
          </a:p>
        </p:txBody>
      </p:sp>
      <p:sp>
        <p:nvSpPr>
          <p:cNvPr id="51" name="Marcador de contenido 50"/>
          <p:cNvSpPr>
            <a:spLocks noGrp="1"/>
          </p:cNvSpPr>
          <p:nvPr>
            <p:ph/>
          </p:nvPr>
        </p:nvSpPr>
        <p:spPr>
          <a:xfrm>
            <a:off x="7433458" y="5129784"/>
            <a:ext cx="4565010" cy="301752"/>
          </a:xfrm>
        </p:spPr>
        <p:txBody>
          <a:bodyPr>
            <a:noAutofit/>
          </a:bodyPr>
          <a:lstStyle/>
          <a:p>
            <a:pPr marL="0" marR="0" algn="l">
              <a:lnSpc>
                <a:spcPct val="100000"/>
              </a:lnSpc>
              <a:spcBef>
                <a:spcPts val="0"/>
              </a:spcBef>
              <a:spcAft>
                <a:spcPts val="0"/>
              </a:spcAft>
              <a:buNone/>
            </a:pPr>
            <a:r>
              <a:rPr lang="es-EC" sz="900" b="0" i="0" u="none" cap="none" dirty="0">
                <a:solidFill>
                  <a:srgbClr val="595959">
                    <a:alpha val="100000"/>
                  </a:srgbClr>
                </a:solidFill>
                <a:cs typeface="Century Gothic (Cuerpo)"/>
                <a:sym typeface="Century Gothic (Cuerpo)"/>
              </a:rPr>
              <a:t>Agricultores y Trabajadores calificados Agropecuarios, Forestales, y Pesqueros.</a:t>
            </a:r>
          </a:p>
        </p:txBody>
      </p:sp>
      <p:sp>
        <p:nvSpPr>
          <p:cNvPr id="52" name="Marcador de contenido 51"/>
          <p:cNvSpPr>
            <a:spLocks noGrp="1"/>
          </p:cNvSpPr>
          <p:nvPr>
            <p:ph/>
          </p:nvPr>
        </p:nvSpPr>
        <p:spPr>
          <a:xfrm>
            <a:off x="7396524" y="5422392"/>
            <a:ext cx="4267976" cy="301752"/>
          </a:xfrm>
        </p:spPr>
        <p:txBody>
          <a:bodyPr>
            <a:noAutofit/>
          </a:bodyPr>
          <a:lstStyle/>
          <a:p>
            <a:pPr marL="0" marR="0" algn="l">
              <a:lnSpc>
                <a:spcPct val="100000"/>
              </a:lnSpc>
              <a:spcBef>
                <a:spcPts val="0"/>
              </a:spcBef>
              <a:spcAft>
                <a:spcPts val="0"/>
              </a:spcAft>
              <a:buNone/>
            </a:pPr>
            <a:r>
              <a:rPr lang="es-EC" sz="900" b="0" i="0" u="none" cap="none" dirty="0">
                <a:solidFill>
                  <a:srgbClr val="595959">
                    <a:alpha val="100000"/>
                  </a:srgbClr>
                </a:solidFill>
                <a:cs typeface="Century Gothic (Cuerpo)"/>
                <a:sym typeface="Century Gothic (Cuerpo)"/>
              </a:rPr>
              <a:t>Oficiales, Operarios y Artesanos de artes Mecánicas y de otros oficios.</a:t>
            </a:r>
          </a:p>
        </p:txBody>
      </p:sp>
      <p:sp>
        <p:nvSpPr>
          <p:cNvPr id="53" name="Marcador de contenido 52"/>
          <p:cNvSpPr>
            <a:spLocks noGrp="1"/>
          </p:cNvSpPr>
          <p:nvPr>
            <p:ph/>
          </p:nvPr>
        </p:nvSpPr>
        <p:spPr>
          <a:xfrm>
            <a:off x="7396524" y="5736579"/>
            <a:ext cx="3813048" cy="265176"/>
          </a:xfrm>
        </p:spPr>
        <p:txBody>
          <a:bodyPr>
            <a:normAutofit/>
          </a:bodyPr>
          <a:lstStyle/>
          <a:p>
            <a:pPr marL="0" marR="0" algn="l">
              <a:lnSpc>
                <a:spcPct val="100000"/>
              </a:lnSpc>
              <a:spcBef>
                <a:spcPts val="0"/>
              </a:spcBef>
              <a:spcAft>
                <a:spcPts val="0"/>
              </a:spcAft>
              <a:buNone/>
            </a:pPr>
            <a:r>
              <a:rPr lang="es-EC" sz="900" b="0" i="0" u="none" cap="none" dirty="0">
                <a:solidFill>
                  <a:srgbClr val="595959">
                    <a:alpha val="100000"/>
                  </a:srgbClr>
                </a:solidFill>
                <a:cs typeface="Century Gothic (Cuerpo)"/>
                <a:sym typeface="Century Gothic (Cuerpo)"/>
              </a:rPr>
              <a:t>Operadores de Instalaciones y Máquinas y Ensambladores.</a:t>
            </a:r>
          </a:p>
        </p:txBody>
      </p:sp>
      <p:sp>
        <p:nvSpPr>
          <p:cNvPr id="54" name="Marcador de contenido 53"/>
          <p:cNvSpPr>
            <a:spLocks noGrp="1"/>
          </p:cNvSpPr>
          <p:nvPr>
            <p:ph/>
          </p:nvPr>
        </p:nvSpPr>
        <p:spPr>
          <a:xfrm>
            <a:off x="7396524" y="6022117"/>
            <a:ext cx="3813048" cy="265176"/>
          </a:xfrm>
        </p:spPr>
        <p:txBody>
          <a:bodyPr>
            <a:normAutofit/>
          </a:bodyPr>
          <a:lstStyle/>
          <a:p>
            <a:pPr marL="0" marR="0" algn="l">
              <a:lnSpc>
                <a:spcPct val="100000"/>
              </a:lnSpc>
              <a:spcBef>
                <a:spcPts val="0"/>
              </a:spcBef>
              <a:spcAft>
                <a:spcPts val="0"/>
              </a:spcAft>
              <a:buNone/>
            </a:pPr>
            <a:r>
              <a:rPr lang="es-EC" sz="900" b="0" i="0" u="none" cap="none">
                <a:solidFill>
                  <a:srgbClr val="595959">
                    <a:alpha val="100000"/>
                  </a:srgbClr>
                </a:solidFill>
                <a:cs typeface="Century Gothic (Cuerpo)"/>
                <a:sym typeface="Century Gothic (Cuerpo)"/>
              </a:rPr>
              <a:t>Trabajadores no calificados, Ocupaciones elementales.</a:t>
            </a:r>
          </a:p>
        </p:txBody>
      </p:sp>
      <p:sp>
        <p:nvSpPr>
          <p:cNvPr id="55" name="Marcador de contenido 54"/>
          <p:cNvSpPr>
            <a:spLocks noGrp="1"/>
          </p:cNvSpPr>
          <p:nvPr>
            <p:ph/>
          </p:nvPr>
        </p:nvSpPr>
        <p:spPr>
          <a:xfrm>
            <a:off x="7396524" y="6309360"/>
            <a:ext cx="3813048" cy="265176"/>
          </a:xfrm>
        </p:spPr>
        <p:txBody>
          <a:bodyPr>
            <a:normAutofit/>
          </a:bodyPr>
          <a:lstStyle/>
          <a:p>
            <a:pPr marL="0" marR="0" algn="l">
              <a:lnSpc>
                <a:spcPct val="100000"/>
              </a:lnSpc>
              <a:spcBef>
                <a:spcPts val="0"/>
              </a:spcBef>
              <a:spcAft>
                <a:spcPts val="0"/>
              </a:spcAft>
              <a:buNone/>
            </a:pPr>
            <a:r>
              <a:rPr lang="es-EC" sz="900" b="0" i="0" u="none" cap="none" dirty="0">
                <a:solidFill>
                  <a:srgbClr val="595959">
                    <a:alpha val="100000"/>
                  </a:srgbClr>
                </a:solidFill>
                <a:cs typeface="Century Gothic (Cuerpo)"/>
                <a:sym typeface="Century Gothic (Cuerpo)"/>
              </a:rPr>
              <a:t>Grupo de ocupación.</a:t>
            </a:r>
          </a:p>
        </p:txBody>
      </p:sp>
      <p:sp>
        <p:nvSpPr>
          <p:cNvPr id="57" name="Marcador de contenido 37"/>
          <p:cNvSpPr txBox="1">
            <a:spLocks/>
          </p:cNvSpPr>
          <p:nvPr/>
        </p:nvSpPr>
        <p:spPr>
          <a:xfrm>
            <a:off x="704088" y="6510528"/>
            <a:ext cx="3950208" cy="2834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nSpc>
                <a:spcPct val="100000"/>
              </a:lnSpc>
              <a:spcBef>
                <a:spcPts val="0"/>
              </a:spcBef>
            </a:pPr>
            <a:r>
              <a:rPr lang="es-EC" sz="1000" b="0" baseline="30000">
                <a:solidFill>
                  <a:schemeClr val="bg2">
                    <a:lumMod val="50000"/>
                  </a:schemeClr>
                </a:solidFill>
              </a:rPr>
              <a:t>1</a:t>
            </a:r>
            <a:r>
              <a:rPr lang="es-EC" sz="1000" b="0">
                <a:solidFill>
                  <a:schemeClr val="bg2">
                    <a:lumMod val="50000"/>
                  </a:schemeClr>
                </a:solidFill>
              </a:rPr>
              <a:t> Sistema</a:t>
            </a:r>
            <a:r>
              <a:rPr lang="es-EC" sz="1000" b="0">
                <a:solidFill>
                  <a:srgbClr val="767171">
                    <a:alpha val="100000"/>
                  </a:srgbClr>
                </a:solidFill>
                <a:cs typeface="Century Gothic (Cuerpo)"/>
                <a:sym typeface="Century Gothic (Cuerpo)"/>
              </a:rPr>
              <a:t> de Cuentas Nacionales (SNC) 2008.</a:t>
            </a:r>
            <a:endParaRPr lang="es-EC" sz="1000" b="0" dirty="0">
              <a:solidFill>
                <a:srgbClr val="767171">
                  <a:alpha val="100000"/>
                </a:srgbClr>
              </a:solidFill>
              <a:cs typeface="Century Gothic (Cuerpo)"/>
              <a:sym typeface="Century Gothic (Cuerpo)"/>
            </a:endParaRPr>
          </a:p>
        </p:txBody>
      </p:sp>
    </p:spTree>
    <p:extLst>
      <p:ext uri="{BB962C8B-B14F-4D97-AF65-F5344CB8AC3E}">
        <p14:creationId xmlns:p14="http://schemas.microsoft.com/office/powerpoint/2010/main" val="21536713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p:nvPr>
        </p:nvSpPr>
        <p:spPr>
          <a:xfrm>
            <a:off x="731520" y="347472"/>
            <a:ext cx="6537960" cy="603504"/>
          </a:xfrm>
        </p:spPr>
        <p:txBody>
          <a:bodyPr>
            <a:normAutofit/>
          </a:bodyPr>
          <a:lstStyle/>
          <a:p>
            <a:pPr marL="0" marR="0" algn="l">
              <a:lnSpc>
                <a:spcPct val="100000"/>
              </a:lnSpc>
              <a:spcBef>
                <a:spcPts val="0"/>
              </a:spcBef>
              <a:spcAft>
                <a:spcPts val="0"/>
              </a:spcAft>
              <a:buNone/>
            </a:pPr>
            <a:r>
              <a:rPr lang="es-EC" sz="2300" b="1" i="0" u="none" cap="none" dirty="0">
                <a:solidFill>
                  <a:srgbClr val="0069AF">
                    <a:alpha val="100000"/>
                  </a:srgbClr>
                </a:solidFill>
                <a:cs typeface="Century Gothic (Títulos)"/>
                <a:sym typeface="Century Gothic (Títulos)"/>
              </a:rPr>
              <a:t>1.4 Principales </a:t>
            </a:r>
            <a:r>
              <a:rPr lang="es-EC" sz="2300" dirty="0">
                <a:solidFill>
                  <a:srgbClr val="0069AF"/>
                </a:solidFill>
              </a:rPr>
              <a:t>definiciones</a:t>
            </a:r>
            <a:r>
              <a:rPr lang="es-EC" sz="2300" baseline="70000" dirty="0">
                <a:solidFill>
                  <a:srgbClr val="0069AF"/>
                </a:solidFill>
              </a:rPr>
              <a:t>1</a:t>
            </a:r>
            <a:endParaRPr lang="es-EC" sz="2300" b="1" i="0" u="none" cap="none" dirty="0">
              <a:solidFill>
                <a:srgbClr val="0069AF"/>
              </a:solidFill>
              <a:cs typeface="Century Gothic (Títulos)"/>
              <a:sym typeface="Century Gothic (Títulos)"/>
            </a:endParaRPr>
          </a:p>
        </p:txBody>
      </p:sp>
      <p:pic>
        <p:nvPicPr>
          <p:cNvPr id="3" name="Marcador de contenido 2"/>
          <p:cNvPicPr>
            <a:picLocks noGrp="1"/>
          </p:cNvPicPr>
          <p:nvPr>
            <p:ph/>
          </p:nvPr>
        </p:nvPicPr>
        <p:blipFill>
          <a:blip r:embed="rId2" cstate="print"/>
          <a:stretch>
            <a:fillRect/>
          </a:stretch>
        </p:blipFill>
        <p:spPr>
          <a:xfrm>
            <a:off x="6248938" y="1133856"/>
            <a:ext cx="18288" cy="5328000"/>
          </a:xfrm>
          <a:prstGeom prst="rect">
            <a:avLst/>
          </a:prstGeom>
        </p:spPr>
      </p:pic>
      <p:sp>
        <p:nvSpPr>
          <p:cNvPr id="4" name="Marcador de contenido 3"/>
          <p:cNvSpPr>
            <a:spLocks noGrp="1"/>
          </p:cNvSpPr>
          <p:nvPr>
            <p:ph/>
          </p:nvPr>
        </p:nvSpPr>
        <p:spPr>
          <a:xfrm>
            <a:off x="590416" y="1115568"/>
            <a:ext cx="5413248" cy="429768"/>
          </a:xfrm>
          <a:solidFill>
            <a:srgbClr val="4B6EFA">
              <a:alpha val="100000"/>
            </a:srgbClr>
          </a:solidFill>
        </p:spPr>
        <p:txBody>
          <a:bodyPr/>
          <a:lstStyle/>
          <a:p>
            <a:pPr marL="0" marR="0" algn="ctr">
              <a:lnSpc>
                <a:spcPct val="100000"/>
              </a:lnSpc>
              <a:spcBef>
                <a:spcPts val="0"/>
              </a:spcBef>
              <a:spcAft>
                <a:spcPts val="0"/>
              </a:spcAft>
              <a:buNone/>
            </a:pPr>
            <a:r>
              <a:rPr lang="es-EC" sz="1800" b="1" i="0" u="none" cap="none">
                <a:solidFill>
                  <a:srgbClr val="FFFFFF">
                    <a:alpha val="100000"/>
                  </a:srgbClr>
                </a:solidFill>
                <a:cs typeface="Century Gothic (Títulos)"/>
                <a:sym typeface="Century Gothic (Títulos)"/>
              </a:rPr>
              <a:t>Remuneraciones  empresariales</a:t>
            </a:r>
          </a:p>
        </p:txBody>
      </p:sp>
      <p:sp>
        <p:nvSpPr>
          <p:cNvPr id="5" name="Marcador de contenido 4"/>
          <p:cNvSpPr>
            <a:spLocks noGrp="1"/>
          </p:cNvSpPr>
          <p:nvPr>
            <p:ph/>
          </p:nvPr>
        </p:nvSpPr>
        <p:spPr>
          <a:xfrm>
            <a:off x="6487578" y="1115568"/>
            <a:ext cx="5184469" cy="429768"/>
          </a:xfrm>
          <a:solidFill>
            <a:srgbClr val="4B6EFA">
              <a:alpha val="100000"/>
            </a:srgbClr>
          </a:solidFill>
        </p:spPr>
        <p:txBody>
          <a:bodyPr/>
          <a:lstStyle/>
          <a:p>
            <a:pPr marL="0" marR="0" algn="r">
              <a:lnSpc>
                <a:spcPct val="100000"/>
              </a:lnSpc>
              <a:spcBef>
                <a:spcPts val="0"/>
              </a:spcBef>
              <a:spcAft>
                <a:spcPts val="0"/>
              </a:spcAft>
              <a:buNone/>
            </a:pPr>
            <a:r>
              <a:rPr lang="es-EC" sz="1800" b="1" i="0" u="none" cap="none" dirty="0">
                <a:solidFill>
                  <a:srgbClr val="FFFFFF">
                    <a:alpha val="100000"/>
                  </a:srgbClr>
                </a:solidFill>
                <a:cs typeface="Century Gothic (Títulos)"/>
                <a:sym typeface="Century Gothic (Títulos)"/>
              </a:rPr>
              <a:t>Formación bruta de capital fijo empresarial</a:t>
            </a:r>
          </a:p>
        </p:txBody>
      </p:sp>
      <p:pic>
        <p:nvPicPr>
          <p:cNvPr id="6" name="Marcador de contenido 5"/>
          <p:cNvPicPr>
            <a:picLocks noGrp="1"/>
          </p:cNvPicPr>
          <p:nvPr>
            <p:ph/>
          </p:nvPr>
        </p:nvPicPr>
        <p:blipFill>
          <a:blip r:embed="rId3" cstate="print"/>
          <a:stretch>
            <a:fillRect/>
          </a:stretch>
        </p:blipFill>
        <p:spPr>
          <a:xfrm>
            <a:off x="645280" y="987552"/>
            <a:ext cx="539496" cy="539496"/>
          </a:xfrm>
          <a:prstGeom prst="rect">
            <a:avLst/>
          </a:prstGeom>
        </p:spPr>
      </p:pic>
      <p:pic>
        <p:nvPicPr>
          <p:cNvPr id="7" name="Marcador de contenido 6"/>
          <p:cNvPicPr>
            <a:picLocks noGrp="1"/>
          </p:cNvPicPr>
          <p:nvPr>
            <p:ph/>
          </p:nvPr>
        </p:nvPicPr>
        <p:blipFill>
          <a:blip r:embed="rId4" cstate="print"/>
          <a:stretch>
            <a:fillRect/>
          </a:stretch>
        </p:blipFill>
        <p:spPr>
          <a:xfrm>
            <a:off x="6386994" y="1088136"/>
            <a:ext cx="475488" cy="475488"/>
          </a:xfrm>
          <a:prstGeom prst="rect">
            <a:avLst/>
          </a:prstGeom>
        </p:spPr>
      </p:pic>
      <p:sp>
        <p:nvSpPr>
          <p:cNvPr id="8" name="Marcador de contenido 7"/>
          <p:cNvSpPr>
            <a:spLocks noGrp="1"/>
          </p:cNvSpPr>
          <p:nvPr>
            <p:ph/>
          </p:nvPr>
        </p:nvSpPr>
        <p:spPr>
          <a:xfrm>
            <a:off x="572128" y="1604877"/>
            <a:ext cx="5449824" cy="1700784"/>
          </a:xfrm>
        </p:spPr>
        <p:txBody>
          <a:bodyPr>
            <a:normAutofit/>
          </a:bodyPr>
          <a:lstStyle/>
          <a:p>
            <a:pPr marL="0" marR="0" algn="just">
              <a:lnSpc>
                <a:spcPct val="100000"/>
              </a:lnSpc>
              <a:spcBef>
                <a:spcPts val="0"/>
              </a:spcBef>
              <a:spcAft>
                <a:spcPts val="0"/>
              </a:spcAft>
              <a:buNone/>
            </a:pPr>
            <a:r>
              <a:rPr lang="es-EC" sz="1300" b="0" i="0" u="none" cap="none" dirty="0">
                <a:solidFill>
                  <a:srgbClr val="767171">
                    <a:alpha val="100000"/>
                  </a:srgbClr>
                </a:solidFill>
                <a:cs typeface="Century Gothic (Cuerpo)"/>
                <a:sym typeface="Century Gothic (Cuerpo)"/>
              </a:rPr>
              <a:t>Son todos los pagos y aportaciones normales y extraordinarias, en dinero y especie, para retribuir el trabajo del personal dependiente, en forma de salarios y sueldos, prestaciones sociales y utilidades repartidas al personal, ya sea que este pago se calcule sobre la base de una jornada de trabajo o por la cantidad de trabajo desarrollado (destajo), o mediante un salario base que se complementa con comisiones por ventas u otras actividades.</a:t>
            </a:r>
          </a:p>
        </p:txBody>
      </p:sp>
      <p:sp>
        <p:nvSpPr>
          <p:cNvPr id="9" name="Marcador de contenido 8"/>
          <p:cNvSpPr>
            <a:spLocks noGrp="1"/>
          </p:cNvSpPr>
          <p:nvPr>
            <p:ph/>
          </p:nvPr>
        </p:nvSpPr>
        <p:spPr>
          <a:xfrm>
            <a:off x="6332130" y="1664207"/>
            <a:ext cx="5339917" cy="980632"/>
          </a:xfrm>
        </p:spPr>
        <p:txBody>
          <a:bodyPr>
            <a:normAutofit/>
          </a:bodyPr>
          <a:lstStyle/>
          <a:p>
            <a:pPr marL="0" marR="0" algn="just">
              <a:lnSpc>
                <a:spcPct val="100000"/>
              </a:lnSpc>
              <a:spcBef>
                <a:spcPts val="0"/>
              </a:spcBef>
              <a:spcAft>
                <a:spcPts val="0"/>
              </a:spcAft>
              <a:buNone/>
            </a:pPr>
            <a:r>
              <a:rPr lang="es-EC" sz="1300" b="0" i="0" u="none" cap="none" dirty="0">
                <a:solidFill>
                  <a:srgbClr val="767171">
                    <a:alpha val="100000"/>
                  </a:srgbClr>
                </a:solidFill>
                <a:cs typeface="Century Gothic (Cuerpo)"/>
                <a:sym typeface="Century Gothic (Cuerpo)"/>
              </a:rPr>
              <a:t>Es el valor total de las adquisiciones menos las disposiciones de activos fijos efectuadas por el  productor durante el período contable, más ciertos gastos específicos en servicios que incrementan el valor de los activos no producidos.</a:t>
            </a:r>
          </a:p>
        </p:txBody>
      </p:sp>
      <p:sp>
        <p:nvSpPr>
          <p:cNvPr id="10" name="Marcador de contenido 9"/>
          <p:cNvSpPr>
            <a:spLocks noGrp="1"/>
          </p:cNvSpPr>
          <p:nvPr>
            <p:ph/>
          </p:nvPr>
        </p:nvSpPr>
        <p:spPr>
          <a:xfrm>
            <a:off x="645280" y="3429000"/>
            <a:ext cx="905256" cy="374904"/>
          </a:xfrm>
        </p:spPr>
        <p:txBody>
          <a:bodyPr/>
          <a:lstStyle/>
          <a:p>
            <a:pPr marL="0" marR="0" algn="l">
              <a:lnSpc>
                <a:spcPct val="100000"/>
              </a:lnSpc>
              <a:spcBef>
                <a:spcPts val="0"/>
              </a:spcBef>
              <a:spcAft>
                <a:spcPts val="0"/>
              </a:spcAft>
              <a:buNone/>
            </a:pPr>
            <a:r>
              <a:rPr lang="es-EC" sz="1200" b="1" i="0" u="none" cap="none" dirty="0">
                <a:solidFill>
                  <a:srgbClr val="3B3838">
                    <a:alpha val="100000"/>
                  </a:srgbClr>
                </a:solidFill>
                <a:cs typeface="Century Gothic (Cuerpo)"/>
                <a:sym typeface="Century Gothic (Cuerpo)"/>
              </a:rPr>
              <a:t>Incluye:</a:t>
            </a:r>
          </a:p>
        </p:txBody>
      </p:sp>
      <p:sp>
        <p:nvSpPr>
          <p:cNvPr id="11" name="Marcador de contenido 10"/>
          <p:cNvSpPr>
            <a:spLocks noGrp="1"/>
          </p:cNvSpPr>
          <p:nvPr>
            <p:ph/>
          </p:nvPr>
        </p:nvSpPr>
        <p:spPr>
          <a:xfrm>
            <a:off x="645280" y="4293213"/>
            <a:ext cx="905256" cy="374904"/>
          </a:xfrm>
        </p:spPr>
        <p:txBody>
          <a:bodyPr/>
          <a:lstStyle/>
          <a:p>
            <a:pPr marL="0" marR="0" algn="l">
              <a:lnSpc>
                <a:spcPct val="100000"/>
              </a:lnSpc>
              <a:spcBef>
                <a:spcPts val="0"/>
              </a:spcBef>
              <a:spcAft>
                <a:spcPts val="0"/>
              </a:spcAft>
              <a:buNone/>
            </a:pPr>
            <a:r>
              <a:rPr lang="es-EC" sz="1200" b="1" i="0" u="none" cap="none">
                <a:solidFill>
                  <a:srgbClr val="3B3838">
                    <a:alpha val="100000"/>
                  </a:srgbClr>
                </a:solidFill>
                <a:cs typeface="Century Gothic (Cuerpo)"/>
                <a:sym typeface="Century Gothic (Cuerpo)"/>
              </a:rPr>
              <a:t>Excluye:</a:t>
            </a:r>
          </a:p>
        </p:txBody>
      </p:sp>
      <p:sp>
        <p:nvSpPr>
          <p:cNvPr id="12" name="Marcador de contenido 11"/>
          <p:cNvSpPr>
            <a:spLocks noGrp="1"/>
          </p:cNvSpPr>
          <p:nvPr>
            <p:ph/>
          </p:nvPr>
        </p:nvSpPr>
        <p:spPr>
          <a:xfrm>
            <a:off x="819016" y="3713476"/>
            <a:ext cx="4928616" cy="655496"/>
          </a:xfrm>
        </p:spPr>
        <p:txBody>
          <a:bodyPr>
            <a:normAutofit/>
          </a:bodyPr>
          <a:lstStyle/>
          <a:p>
            <a:pPr marL="0" marR="0" algn="l">
              <a:lnSpc>
                <a:spcPct val="100000"/>
              </a:lnSpc>
              <a:spcBef>
                <a:spcPts val="0"/>
              </a:spcBef>
              <a:spcAft>
                <a:spcPts val="0"/>
              </a:spcAft>
              <a:buNone/>
            </a:pPr>
            <a:r>
              <a:rPr lang="es-EC" sz="1200" b="0" i="0" u="none" cap="none" dirty="0">
                <a:solidFill>
                  <a:srgbClr val="767171">
                    <a:alpha val="100000"/>
                  </a:srgbClr>
                </a:solidFill>
                <a:cs typeface="Century Gothic (Cuerpo)"/>
                <a:sym typeface="Century Gothic (Cuerpo)"/>
              </a:rPr>
              <a:t>Contribuciones patronales a regímenes de seguridad social.</a:t>
            </a:r>
          </a:p>
          <a:p>
            <a:pPr marL="0" marR="0" algn="l">
              <a:lnSpc>
                <a:spcPct val="100000"/>
              </a:lnSpc>
              <a:spcBef>
                <a:spcPts val="0"/>
              </a:spcBef>
              <a:spcAft>
                <a:spcPts val="0"/>
              </a:spcAft>
              <a:buNone/>
            </a:pPr>
            <a:endParaRPr lang="es-EC" sz="1200" b="0" i="0" u="none" cap="none" dirty="0">
              <a:solidFill>
                <a:srgbClr val="767171">
                  <a:alpha val="100000"/>
                </a:srgbClr>
              </a:solidFill>
              <a:cs typeface="Century Gothic (Cuerpo)"/>
              <a:sym typeface="Century Gothic (Cuerpo)"/>
            </a:endParaRPr>
          </a:p>
          <a:p>
            <a:pPr>
              <a:lnSpc>
                <a:spcPct val="100000"/>
              </a:lnSpc>
              <a:spcBef>
                <a:spcPts val="0"/>
              </a:spcBef>
            </a:pPr>
            <a:r>
              <a:rPr lang="es-EC" sz="1200" b="0" dirty="0">
                <a:solidFill>
                  <a:srgbClr val="767171">
                    <a:alpha val="100000"/>
                  </a:srgbClr>
                </a:solidFill>
                <a:cs typeface="Century Gothic (Cuerpo)"/>
                <a:sym typeface="Century Gothic (Cuerpo)"/>
              </a:rPr>
              <a:t>Pago realizado al personal con licencia y permiso temporal.</a:t>
            </a:r>
          </a:p>
        </p:txBody>
      </p:sp>
      <p:sp>
        <p:nvSpPr>
          <p:cNvPr id="16" name="Marcador de contenido 15"/>
          <p:cNvSpPr>
            <a:spLocks noGrp="1"/>
          </p:cNvSpPr>
          <p:nvPr>
            <p:ph/>
          </p:nvPr>
        </p:nvSpPr>
        <p:spPr>
          <a:xfrm>
            <a:off x="819016" y="4582420"/>
            <a:ext cx="4928616" cy="1690788"/>
          </a:xfrm>
        </p:spPr>
        <p:txBody>
          <a:bodyPr>
            <a:normAutofit lnSpcReduction="10000"/>
          </a:bodyPr>
          <a:lstStyle/>
          <a:p>
            <a:pPr>
              <a:lnSpc>
                <a:spcPct val="100000"/>
              </a:lnSpc>
              <a:spcBef>
                <a:spcPts val="0"/>
              </a:spcBef>
            </a:pPr>
            <a:r>
              <a:rPr lang="es-EC" sz="1200" b="0">
                <a:solidFill>
                  <a:srgbClr val="767171">
                    <a:alpha val="100000"/>
                  </a:srgbClr>
                </a:solidFill>
                <a:cs typeface="Century Gothic (Cuerpo)"/>
                <a:sym typeface="Century Gothic (Cuerpo)"/>
              </a:rPr>
              <a:t>Pagos por liquidaciones o indemnizaciones.</a:t>
            </a:r>
          </a:p>
          <a:p>
            <a:pPr>
              <a:lnSpc>
                <a:spcPct val="100000"/>
              </a:lnSpc>
              <a:spcBef>
                <a:spcPts val="0"/>
              </a:spcBef>
            </a:pPr>
            <a:endParaRPr lang="es-EC" sz="1200" b="0">
              <a:solidFill>
                <a:srgbClr val="767171">
                  <a:alpha val="100000"/>
                </a:srgbClr>
              </a:solidFill>
              <a:cs typeface="Century Gothic (Cuerpo)"/>
              <a:sym typeface="Century Gothic (Cuerpo)"/>
            </a:endParaRPr>
          </a:p>
          <a:p>
            <a:pPr>
              <a:lnSpc>
                <a:spcPct val="100000"/>
              </a:lnSpc>
              <a:spcBef>
                <a:spcPts val="0"/>
              </a:spcBef>
            </a:pPr>
            <a:r>
              <a:rPr lang="es-EC" sz="1200" b="0">
                <a:solidFill>
                  <a:srgbClr val="767171">
                    <a:alpha val="100000"/>
                  </a:srgbClr>
                </a:solidFill>
                <a:cs typeface="Century Gothic (Cuerpo)"/>
                <a:sym typeface="Century Gothic (Cuerpo)"/>
              </a:rPr>
              <a:t>Pagos a terceros por el suministro de personal ocupado.</a:t>
            </a:r>
          </a:p>
          <a:p>
            <a:pPr marL="0" marR="0" algn="l">
              <a:lnSpc>
                <a:spcPct val="100000"/>
              </a:lnSpc>
              <a:spcBef>
                <a:spcPts val="0"/>
              </a:spcBef>
              <a:spcAft>
                <a:spcPts val="0"/>
              </a:spcAft>
              <a:buNone/>
            </a:pPr>
            <a:endParaRPr lang="es-EC" sz="1200" b="0" i="0" u="none" cap="none">
              <a:solidFill>
                <a:srgbClr val="767171">
                  <a:alpha val="100000"/>
                </a:srgbClr>
              </a:solidFill>
              <a:cs typeface="Century Gothic (Cuerpo)"/>
              <a:sym typeface="Century Gothic (Cuerpo)"/>
            </a:endParaRPr>
          </a:p>
          <a:p>
            <a:pPr marL="0" marR="0" algn="l">
              <a:lnSpc>
                <a:spcPct val="100000"/>
              </a:lnSpc>
              <a:spcBef>
                <a:spcPts val="0"/>
              </a:spcBef>
              <a:spcAft>
                <a:spcPts val="0"/>
              </a:spcAft>
              <a:buNone/>
            </a:pPr>
            <a:r>
              <a:rPr lang="es-EC" sz="1200" b="0" i="0" u="none" cap="none">
                <a:solidFill>
                  <a:srgbClr val="767171">
                    <a:alpha val="100000"/>
                  </a:srgbClr>
                </a:solidFill>
                <a:cs typeface="Century Gothic (Cuerpo)"/>
                <a:sym typeface="Century Gothic (Cuerpo)"/>
              </a:rPr>
              <a:t>Pagos exclusivamente de comisiones para aquel personal que no recibió un sueldo base.</a:t>
            </a:r>
          </a:p>
          <a:p>
            <a:pPr marL="0" marR="0" algn="l">
              <a:lnSpc>
                <a:spcPct val="100000"/>
              </a:lnSpc>
              <a:spcBef>
                <a:spcPts val="0"/>
              </a:spcBef>
              <a:spcAft>
                <a:spcPts val="0"/>
              </a:spcAft>
              <a:buNone/>
            </a:pPr>
            <a:endParaRPr lang="es-EC" sz="1200" b="0" i="0" u="none" cap="none">
              <a:solidFill>
                <a:srgbClr val="767171">
                  <a:alpha val="100000"/>
                </a:srgbClr>
              </a:solidFill>
              <a:cs typeface="Century Gothic (Cuerpo)"/>
              <a:sym typeface="Century Gothic (Cuerpo)"/>
            </a:endParaRPr>
          </a:p>
          <a:p>
            <a:pPr>
              <a:lnSpc>
                <a:spcPct val="100000"/>
              </a:lnSpc>
              <a:spcBef>
                <a:spcPts val="0"/>
              </a:spcBef>
            </a:pPr>
            <a:r>
              <a:rPr lang="es-EC" sz="1200" b="0">
                <a:solidFill>
                  <a:srgbClr val="767171">
                    <a:alpha val="100000"/>
                  </a:srgbClr>
                </a:solidFill>
                <a:cs typeface="Century Gothic (Cuerpo)"/>
                <a:sym typeface="Century Gothic (Cuerpo)"/>
              </a:rPr>
              <a:t>Pagos de honorarios por servicios profesionales contratados de manera infrecuente.</a:t>
            </a:r>
          </a:p>
        </p:txBody>
      </p:sp>
      <p:pic>
        <p:nvPicPr>
          <p:cNvPr id="18" name="Marcador de contenido 17"/>
          <p:cNvPicPr>
            <a:picLocks noGrp="1"/>
          </p:cNvPicPr>
          <p:nvPr>
            <p:ph/>
          </p:nvPr>
        </p:nvPicPr>
        <p:blipFill>
          <a:blip r:embed="rId5" cstate="print"/>
          <a:stretch>
            <a:fillRect/>
          </a:stretch>
        </p:blipFill>
        <p:spPr>
          <a:xfrm>
            <a:off x="6515010" y="3081528"/>
            <a:ext cx="4983480" cy="384048"/>
          </a:xfrm>
          <a:prstGeom prst="rect">
            <a:avLst/>
          </a:prstGeom>
        </p:spPr>
      </p:pic>
      <p:sp>
        <p:nvSpPr>
          <p:cNvPr id="19" name="Marcador de contenido 18"/>
          <p:cNvSpPr>
            <a:spLocks noGrp="1"/>
          </p:cNvSpPr>
          <p:nvPr>
            <p:ph/>
          </p:nvPr>
        </p:nvSpPr>
        <p:spPr>
          <a:xfrm>
            <a:off x="6469290" y="3063240"/>
            <a:ext cx="4983480" cy="384048"/>
          </a:xfrm>
        </p:spPr>
        <p:txBody>
          <a:bodyPr/>
          <a:lstStyle/>
          <a:p>
            <a:pPr marL="0" marR="0" algn="ctr">
              <a:lnSpc>
                <a:spcPct val="100000"/>
              </a:lnSpc>
              <a:spcBef>
                <a:spcPts val="0"/>
              </a:spcBef>
              <a:spcAft>
                <a:spcPts val="0"/>
              </a:spcAft>
              <a:buNone/>
            </a:pPr>
            <a:r>
              <a:rPr lang="es-EC" sz="1300" b="0" i="0" u="none" cap="none">
                <a:solidFill>
                  <a:srgbClr val="595959">
                    <a:alpha val="100000"/>
                  </a:srgbClr>
                </a:solidFill>
                <a:cs typeface="Cambria Math"/>
                <a:sym typeface="Cambria Math"/>
              </a:rPr>
              <a:t>𝑭𝒃𝒌𝒇_𝟏 = 𝒕𝒐𝒕𝒂𝒅𝒒𝒖𝒊𝒔𝒊 – 𝒕𝒐𝒕𝒅𝒊𝒔𝒑𝒐𝒔 + 𝒕𝒄𝒂𝒇</a:t>
            </a:r>
          </a:p>
        </p:txBody>
      </p:sp>
      <p:sp>
        <p:nvSpPr>
          <p:cNvPr id="20" name="Marcador de contenido 19"/>
          <p:cNvSpPr>
            <a:spLocks noGrp="1"/>
          </p:cNvSpPr>
          <p:nvPr>
            <p:ph/>
          </p:nvPr>
        </p:nvSpPr>
        <p:spPr>
          <a:xfrm>
            <a:off x="6389235" y="3721787"/>
            <a:ext cx="740664" cy="274320"/>
          </a:xfrm>
        </p:spPr>
        <p:txBody>
          <a:bodyPr/>
          <a:lstStyle/>
          <a:p>
            <a:pPr marL="0" marR="0" algn="l">
              <a:lnSpc>
                <a:spcPct val="100000"/>
              </a:lnSpc>
              <a:spcBef>
                <a:spcPts val="0"/>
              </a:spcBef>
              <a:spcAft>
                <a:spcPts val="0"/>
              </a:spcAft>
              <a:buNone/>
            </a:pPr>
            <a:r>
              <a:rPr lang="es-EC" sz="1200" b="0" i="0" u="none" cap="none" dirty="0">
                <a:solidFill>
                  <a:srgbClr val="767171">
                    <a:alpha val="100000"/>
                  </a:srgbClr>
                </a:solidFill>
                <a:cs typeface="Century Gothic (Cuerpo)"/>
                <a:sym typeface="Century Gothic (Cuerpo)"/>
              </a:rPr>
              <a:t>Donde:</a:t>
            </a:r>
          </a:p>
        </p:txBody>
      </p:sp>
      <p:pic>
        <p:nvPicPr>
          <p:cNvPr id="21" name="Marcador de contenido 20"/>
          <p:cNvPicPr>
            <a:picLocks noGrp="1"/>
          </p:cNvPicPr>
          <p:nvPr>
            <p:ph/>
          </p:nvPr>
        </p:nvPicPr>
        <p:blipFill>
          <a:blip r:embed="rId6" cstate="print"/>
          <a:stretch>
            <a:fillRect/>
          </a:stretch>
        </p:blipFill>
        <p:spPr>
          <a:xfrm>
            <a:off x="6505866" y="4151376"/>
            <a:ext cx="1005840" cy="393192"/>
          </a:xfrm>
          <a:prstGeom prst="rect">
            <a:avLst/>
          </a:prstGeom>
        </p:spPr>
      </p:pic>
      <p:pic>
        <p:nvPicPr>
          <p:cNvPr id="22" name="Marcador de contenido 21"/>
          <p:cNvPicPr>
            <a:picLocks noGrp="1"/>
          </p:cNvPicPr>
          <p:nvPr>
            <p:ph/>
          </p:nvPr>
        </p:nvPicPr>
        <p:blipFill>
          <a:blip r:embed="rId6" cstate="print"/>
          <a:stretch>
            <a:fillRect/>
          </a:stretch>
        </p:blipFill>
        <p:spPr>
          <a:xfrm>
            <a:off x="6505866" y="4910328"/>
            <a:ext cx="1005840" cy="393192"/>
          </a:xfrm>
          <a:prstGeom prst="rect">
            <a:avLst/>
          </a:prstGeom>
        </p:spPr>
      </p:pic>
      <p:pic>
        <p:nvPicPr>
          <p:cNvPr id="23" name="Marcador de contenido 22"/>
          <p:cNvPicPr>
            <a:picLocks noGrp="1"/>
          </p:cNvPicPr>
          <p:nvPr>
            <p:ph/>
          </p:nvPr>
        </p:nvPicPr>
        <p:blipFill>
          <a:blip r:embed="rId6" cstate="print"/>
          <a:stretch>
            <a:fillRect/>
          </a:stretch>
        </p:blipFill>
        <p:spPr>
          <a:xfrm>
            <a:off x="6505866" y="5678424"/>
            <a:ext cx="1005840" cy="393192"/>
          </a:xfrm>
          <a:prstGeom prst="rect">
            <a:avLst/>
          </a:prstGeom>
        </p:spPr>
      </p:pic>
      <p:sp>
        <p:nvSpPr>
          <p:cNvPr id="24" name="Marcador de contenido 23"/>
          <p:cNvSpPr>
            <a:spLocks noGrp="1"/>
          </p:cNvSpPr>
          <p:nvPr>
            <p:ph/>
          </p:nvPr>
        </p:nvSpPr>
        <p:spPr>
          <a:xfrm>
            <a:off x="6505866" y="4151376"/>
            <a:ext cx="1005840" cy="393192"/>
          </a:xfrm>
        </p:spPr>
        <p:txBody>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𝑡𝑜𝑡𝑎𝑑𝑞𝑢𝑖𝑠𝑖</a:t>
            </a:r>
          </a:p>
        </p:txBody>
      </p:sp>
      <p:sp>
        <p:nvSpPr>
          <p:cNvPr id="25" name="Marcador de contenido 24"/>
          <p:cNvSpPr>
            <a:spLocks noGrp="1"/>
          </p:cNvSpPr>
          <p:nvPr>
            <p:ph/>
          </p:nvPr>
        </p:nvSpPr>
        <p:spPr>
          <a:xfrm>
            <a:off x="6505866" y="4910328"/>
            <a:ext cx="1005840" cy="393192"/>
          </a:xfrm>
        </p:spPr>
        <p:txBody>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𝑡𝑜𝑡𝑑𝑖𝑠𝑝𝑜𝑠</a:t>
            </a:r>
          </a:p>
        </p:txBody>
      </p:sp>
      <p:sp>
        <p:nvSpPr>
          <p:cNvPr id="26" name="Marcador de contenido 25"/>
          <p:cNvSpPr>
            <a:spLocks noGrp="1"/>
          </p:cNvSpPr>
          <p:nvPr>
            <p:ph/>
          </p:nvPr>
        </p:nvSpPr>
        <p:spPr>
          <a:xfrm>
            <a:off x="6505866" y="5678424"/>
            <a:ext cx="1005840" cy="393192"/>
          </a:xfrm>
        </p:spPr>
        <p:txBody>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𝑡𝑐𝑎𝑓</a:t>
            </a:r>
          </a:p>
        </p:txBody>
      </p:sp>
      <p:sp>
        <p:nvSpPr>
          <p:cNvPr id="27" name="Marcador de contenido 26"/>
          <p:cNvSpPr>
            <a:spLocks noGrp="1"/>
          </p:cNvSpPr>
          <p:nvPr>
            <p:ph/>
          </p:nvPr>
        </p:nvSpPr>
        <p:spPr>
          <a:xfrm>
            <a:off x="7749450" y="4142232"/>
            <a:ext cx="3099816" cy="420624"/>
          </a:xfrm>
        </p:spPr>
        <p:txBody>
          <a:bodyPr>
            <a:normAutofit fontScale="92500" lnSpcReduction="10000"/>
          </a:bodyPr>
          <a:lstStyle/>
          <a:p>
            <a:pPr marL="0" marR="0" algn="l">
              <a:lnSpc>
                <a:spcPct val="100000"/>
              </a:lnSpc>
              <a:spcBef>
                <a:spcPts val="0"/>
              </a:spcBef>
              <a:spcAft>
                <a:spcPts val="0"/>
              </a:spcAft>
              <a:buNone/>
            </a:pPr>
            <a:r>
              <a:rPr lang="es-EC" sz="1300" b="0" dirty="0">
                <a:solidFill>
                  <a:srgbClr val="767171">
                    <a:alpha val="100000"/>
                  </a:srgbClr>
                </a:solidFill>
                <a:cs typeface="Century Gothic (Cuerpo)"/>
                <a:sym typeface="Cambria Math"/>
              </a:rPr>
              <a:t>Adquisición</a:t>
            </a:r>
            <a:r>
              <a:rPr lang="es-EC" sz="1200" b="0" i="0" u="none" cap="none" dirty="0">
                <a:solidFill>
                  <a:srgbClr val="767171">
                    <a:alpha val="100000"/>
                  </a:srgbClr>
                </a:solidFill>
                <a:cs typeface="Cambria Math"/>
                <a:sym typeface="Cambria Math"/>
              </a:rPr>
              <a:t> </a:t>
            </a:r>
            <a:r>
              <a:rPr lang="es-EC" sz="1300" b="0" dirty="0">
                <a:solidFill>
                  <a:srgbClr val="767171">
                    <a:alpha val="100000"/>
                  </a:srgbClr>
                </a:solidFill>
                <a:cs typeface="Century Gothic (Cuerpo)"/>
                <a:sym typeface="Cambria Math"/>
              </a:rPr>
              <a:t>de activos fijos nuevos y usados.</a:t>
            </a:r>
          </a:p>
        </p:txBody>
      </p:sp>
      <p:sp>
        <p:nvSpPr>
          <p:cNvPr id="28" name="Marcador de contenido 27"/>
          <p:cNvSpPr>
            <a:spLocks noGrp="1"/>
          </p:cNvSpPr>
          <p:nvPr>
            <p:ph/>
          </p:nvPr>
        </p:nvSpPr>
        <p:spPr>
          <a:xfrm>
            <a:off x="7749450" y="4916805"/>
            <a:ext cx="3099816" cy="420624"/>
          </a:xfrm>
        </p:spPr>
        <p:txBody>
          <a:bodyPr vert="horz" lIns="91440" tIns="45720" rIns="91440" bIns="45720" rtlCol="0" anchor="ctr">
            <a:normAutofit fontScale="92500" lnSpcReduction="10000"/>
          </a:bodyPr>
          <a:lstStyle/>
          <a:p>
            <a:pPr>
              <a:lnSpc>
                <a:spcPct val="100000"/>
              </a:lnSpc>
              <a:spcBef>
                <a:spcPts val="0"/>
              </a:spcBef>
            </a:pPr>
            <a:r>
              <a:rPr lang="es-EC" sz="1300" b="0" dirty="0">
                <a:solidFill>
                  <a:srgbClr val="767171">
                    <a:alpha val="100000"/>
                  </a:srgbClr>
                </a:solidFill>
                <a:cs typeface="Century Gothic (Cuerpo)"/>
                <a:sym typeface="Cambria Math"/>
              </a:rPr>
              <a:t>Disposición de activos fijos nuevos y usados. </a:t>
            </a:r>
          </a:p>
        </p:txBody>
      </p:sp>
      <p:sp>
        <p:nvSpPr>
          <p:cNvPr id="29" name="Marcador de contenido 28"/>
          <p:cNvSpPr>
            <a:spLocks noGrp="1"/>
          </p:cNvSpPr>
          <p:nvPr>
            <p:ph/>
          </p:nvPr>
        </p:nvSpPr>
        <p:spPr>
          <a:xfrm>
            <a:off x="7749450" y="5664708"/>
            <a:ext cx="3099816" cy="420624"/>
          </a:xfrm>
        </p:spPr>
        <p:txBody>
          <a:bodyPr vert="horz" lIns="91440" tIns="45720" rIns="91440" bIns="45720" rtlCol="0" anchor="ctr">
            <a:normAutofit fontScale="92500" lnSpcReduction="10000"/>
          </a:bodyPr>
          <a:lstStyle/>
          <a:p>
            <a:pPr>
              <a:lnSpc>
                <a:spcPct val="100000"/>
              </a:lnSpc>
              <a:spcBef>
                <a:spcPts val="0"/>
              </a:spcBef>
            </a:pPr>
            <a:r>
              <a:rPr lang="es-EC" sz="1300" b="0" dirty="0">
                <a:solidFill>
                  <a:srgbClr val="767171">
                    <a:alpha val="100000"/>
                  </a:srgbClr>
                </a:solidFill>
                <a:cs typeface="Century Gothic (Cuerpo)"/>
                <a:sym typeface="Cambria Math"/>
              </a:rPr>
              <a:t>Producción de activos fijos por cuenta propia.</a:t>
            </a:r>
          </a:p>
        </p:txBody>
      </p:sp>
      <p:sp>
        <p:nvSpPr>
          <p:cNvPr id="31" name="Marcador de contenido 37"/>
          <p:cNvSpPr txBox="1">
            <a:spLocks/>
          </p:cNvSpPr>
          <p:nvPr/>
        </p:nvSpPr>
        <p:spPr>
          <a:xfrm>
            <a:off x="704088" y="6510528"/>
            <a:ext cx="3950208" cy="2834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nSpc>
                <a:spcPct val="100000"/>
              </a:lnSpc>
              <a:spcBef>
                <a:spcPts val="0"/>
              </a:spcBef>
            </a:pPr>
            <a:r>
              <a:rPr lang="es-EC" sz="1000" b="0" baseline="30000">
                <a:solidFill>
                  <a:schemeClr val="bg2">
                    <a:lumMod val="50000"/>
                  </a:schemeClr>
                </a:solidFill>
              </a:rPr>
              <a:t>1</a:t>
            </a:r>
            <a:r>
              <a:rPr lang="es-EC" sz="1000" b="0">
                <a:solidFill>
                  <a:schemeClr val="bg2">
                    <a:lumMod val="50000"/>
                  </a:schemeClr>
                </a:solidFill>
              </a:rPr>
              <a:t> Sistema</a:t>
            </a:r>
            <a:r>
              <a:rPr lang="es-EC" sz="1000" b="0">
                <a:solidFill>
                  <a:srgbClr val="767171">
                    <a:alpha val="100000"/>
                  </a:srgbClr>
                </a:solidFill>
                <a:cs typeface="Century Gothic (Cuerpo)"/>
                <a:sym typeface="Century Gothic (Cuerpo)"/>
              </a:rPr>
              <a:t> de Cuentas Nacionales (SNC) 2008.</a:t>
            </a:r>
            <a:endParaRPr lang="es-EC" sz="1000" b="0" dirty="0">
              <a:solidFill>
                <a:srgbClr val="767171">
                  <a:alpha val="100000"/>
                </a:srgbClr>
              </a:solidFill>
              <a:cs typeface="Century Gothic (Cuerpo)"/>
              <a:sym typeface="Century Gothic (Cuerpo)"/>
            </a:endParaRPr>
          </a:p>
        </p:txBody>
      </p:sp>
    </p:spTree>
    <p:extLst>
      <p:ext uri="{BB962C8B-B14F-4D97-AF65-F5344CB8AC3E}">
        <p14:creationId xmlns:p14="http://schemas.microsoft.com/office/powerpoint/2010/main" val="10242550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Marcador de contenido 10"/>
          <p:cNvPicPr>
            <a:picLocks noGrp="1"/>
          </p:cNvPicPr>
          <p:nvPr>
            <p:ph/>
          </p:nvPr>
        </p:nvPicPr>
        <p:blipFill>
          <a:blip r:embed="rId2" cstate="print"/>
          <a:stretch>
            <a:fillRect/>
          </a:stretch>
        </p:blipFill>
        <p:spPr>
          <a:xfrm>
            <a:off x="704088" y="3006492"/>
            <a:ext cx="10743841" cy="996696"/>
          </a:xfrm>
          <a:prstGeom prst="rect">
            <a:avLst/>
          </a:prstGeom>
        </p:spPr>
      </p:pic>
      <p:pic>
        <p:nvPicPr>
          <p:cNvPr id="10" name="Marcador de contenido 9"/>
          <p:cNvPicPr>
            <a:picLocks noGrp="1"/>
          </p:cNvPicPr>
          <p:nvPr>
            <p:ph/>
          </p:nvPr>
        </p:nvPicPr>
        <p:blipFill>
          <a:blip r:embed="rId2" cstate="print"/>
          <a:stretch>
            <a:fillRect/>
          </a:stretch>
        </p:blipFill>
        <p:spPr>
          <a:xfrm>
            <a:off x="704088" y="1486705"/>
            <a:ext cx="10743841" cy="996696"/>
          </a:xfrm>
          <a:prstGeom prst="rect">
            <a:avLst/>
          </a:prstGeom>
        </p:spPr>
      </p:pic>
      <p:sp>
        <p:nvSpPr>
          <p:cNvPr id="2" name="Marcador de contenido 1"/>
          <p:cNvSpPr>
            <a:spLocks noGrp="1"/>
          </p:cNvSpPr>
          <p:nvPr>
            <p:ph/>
          </p:nvPr>
        </p:nvSpPr>
        <p:spPr>
          <a:xfrm>
            <a:off x="731520" y="347472"/>
            <a:ext cx="6537960" cy="603504"/>
          </a:xfrm>
        </p:spPr>
        <p:txBody>
          <a:bodyPr>
            <a:normAutofit/>
          </a:bodyPr>
          <a:lstStyle/>
          <a:p>
            <a:pPr marL="0" marR="0" algn="l">
              <a:lnSpc>
                <a:spcPct val="100000"/>
              </a:lnSpc>
              <a:spcBef>
                <a:spcPts val="0"/>
              </a:spcBef>
              <a:spcAft>
                <a:spcPts val="0"/>
              </a:spcAft>
              <a:buNone/>
            </a:pPr>
            <a:r>
              <a:rPr lang="es-EC" sz="2300" b="1" i="0" u="none" cap="none" dirty="0">
                <a:solidFill>
                  <a:srgbClr val="0069AF">
                    <a:alpha val="100000"/>
                  </a:srgbClr>
                </a:solidFill>
                <a:cs typeface="Century Gothic (Títulos)"/>
                <a:sym typeface="Century Gothic (Títulos)"/>
              </a:rPr>
              <a:t>1.5 Indicadores de </a:t>
            </a:r>
            <a:r>
              <a:rPr lang="es-EC" sz="2300" dirty="0">
                <a:solidFill>
                  <a:srgbClr val="0069AF"/>
                </a:solidFill>
              </a:rPr>
              <a:t>relación</a:t>
            </a:r>
            <a:r>
              <a:rPr lang="es-EC" sz="2300" baseline="70000" dirty="0">
                <a:solidFill>
                  <a:srgbClr val="0069AF"/>
                </a:solidFill>
              </a:rPr>
              <a:t>2</a:t>
            </a:r>
            <a:r>
              <a:rPr lang="es-EC" sz="2300" dirty="0">
                <a:solidFill>
                  <a:srgbClr val="0069AF"/>
                </a:solidFill>
              </a:rPr>
              <a:t> </a:t>
            </a:r>
            <a:endParaRPr lang="es-EC" sz="2300" b="1" i="0" u="none" cap="none" dirty="0">
              <a:solidFill>
                <a:srgbClr val="0069AF"/>
              </a:solidFill>
              <a:cs typeface="Century Gothic (Títulos)"/>
              <a:sym typeface="Century Gothic (Títulos)"/>
            </a:endParaRPr>
          </a:p>
        </p:txBody>
      </p:sp>
      <p:sp>
        <p:nvSpPr>
          <p:cNvPr id="3" name="Marcador de contenido 2"/>
          <p:cNvSpPr>
            <a:spLocks noGrp="1"/>
          </p:cNvSpPr>
          <p:nvPr>
            <p:ph/>
          </p:nvPr>
        </p:nvSpPr>
        <p:spPr>
          <a:xfrm>
            <a:off x="1380744" y="1614721"/>
            <a:ext cx="6053328" cy="749808"/>
          </a:xfrm>
        </p:spPr>
        <p:txBody>
          <a:bodyPr>
            <a:normAutofit/>
          </a:bodyPr>
          <a:lstStyle/>
          <a:p>
            <a:pPr marL="0" marR="0" algn="l">
              <a:lnSpc>
                <a:spcPct val="100000"/>
              </a:lnSpc>
              <a:spcBef>
                <a:spcPts val="0"/>
              </a:spcBef>
              <a:spcAft>
                <a:spcPts val="0"/>
              </a:spcAft>
              <a:buNone/>
            </a:pPr>
            <a:r>
              <a:rPr lang="es-EC" sz="1600" b="0" i="0" u="none" cap="none" dirty="0">
                <a:solidFill>
                  <a:schemeClr val="tx1">
                    <a:lumMod val="75000"/>
                    <a:lumOff val="25000"/>
                  </a:schemeClr>
                </a:solidFill>
                <a:cs typeface="Cambria Math"/>
                <a:sym typeface="Cambria Math"/>
              </a:rPr>
              <a:t>Producción empresarial por persona ocupada =</a:t>
            </a:r>
          </a:p>
        </p:txBody>
      </p:sp>
      <p:sp>
        <p:nvSpPr>
          <p:cNvPr id="4" name="Marcador de contenido 3"/>
          <p:cNvSpPr>
            <a:spLocks noGrp="1"/>
          </p:cNvSpPr>
          <p:nvPr>
            <p:ph/>
          </p:nvPr>
        </p:nvSpPr>
        <p:spPr>
          <a:xfrm>
            <a:off x="1380744" y="3125364"/>
            <a:ext cx="6519672" cy="749808"/>
          </a:xfrm>
        </p:spPr>
        <p:txBody>
          <a:bodyPr>
            <a:normAutofit/>
          </a:bodyPr>
          <a:lstStyle/>
          <a:p>
            <a:pPr marL="0" marR="0" algn="l">
              <a:lnSpc>
                <a:spcPct val="100000"/>
              </a:lnSpc>
              <a:spcBef>
                <a:spcPts val="0"/>
              </a:spcBef>
              <a:spcAft>
                <a:spcPts val="0"/>
              </a:spcAft>
              <a:buNone/>
            </a:pPr>
            <a:r>
              <a:rPr lang="es-EC" sz="1600" b="0" i="0" u="none" cap="none" dirty="0">
                <a:solidFill>
                  <a:schemeClr val="tx1">
                    <a:lumMod val="75000"/>
                    <a:lumOff val="25000"/>
                  </a:schemeClr>
                </a:solidFill>
                <a:cs typeface="Cambria Math"/>
                <a:sym typeface="Cambria Math"/>
              </a:rPr>
              <a:t>Valor agregado empresarial por persona ocupada =</a:t>
            </a:r>
          </a:p>
        </p:txBody>
      </p:sp>
      <p:sp>
        <p:nvSpPr>
          <p:cNvPr id="5" name="Marcador de contenido 4"/>
          <p:cNvSpPr>
            <a:spLocks noGrp="1"/>
          </p:cNvSpPr>
          <p:nvPr>
            <p:ph/>
          </p:nvPr>
        </p:nvSpPr>
        <p:spPr>
          <a:xfrm>
            <a:off x="6612366" y="1569001"/>
            <a:ext cx="4818888" cy="749808"/>
          </a:xfrm>
        </p:spPr>
        <p:txBody>
          <a:bodyPr>
            <a:normAutofit/>
          </a:bodyPr>
          <a:lstStyle/>
          <a:p>
            <a:pPr marL="0" marR="0" algn="ctr">
              <a:lnSpc>
                <a:spcPct val="100000"/>
              </a:lnSpc>
              <a:spcBef>
                <a:spcPts val="0"/>
              </a:spcBef>
              <a:spcAft>
                <a:spcPts val="0"/>
              </a:spcAft>
              <a:buNone/>
            </a:pPr>
            <a:r>
              <a:rPr lang="es-EC" sz="1600" b="0" i="0" u="none" cap="none" dirty="0">
                <a:solidFill>
                  <a:schemeClr val="tx1">
                    <a:lumMod val="75000"/>
                    <a:lumOff val="25000"/>
                  </a:schemeClr>
                </a:solidFill>
                <a:cs typeface="Cambria Math"/>
                <a:sym typeface="Cambria Math"/>
              </a:rPr>
              <a:t>producción total empresarial
total personal ocupado empresarial</a:t>
            </a:r>
          </a:p>
        </p:txBody>
      </p:sp>
      <p:sp>
        <p:nvSpPr>
          <p:cNvPr id="6" name="Marcador de contenido 5"/>
          <p:cNvSpPr>
            <a:spLocks noGrp="1"/>
          </p:cNvSpPr>
          <p:nvPr>
            <p:ph/>
          </p:nvPr>
        </p:nvSpPr>
        <p:spPr>
          <a:xfrm>
            <a:off x="6694662" y="3152796"/>
            <a:ext cx="4818888" cy="749808"/>
          </a:xfrm>
        </p:spPr>
        <p:txBody>
          <a:bodyPr>
            <a:normAutofit/>
          </a:bodyPr>
          <a:lstStyle/>
          <a:p>
            <a:pPr marL="0" marR="0" algn="ctr">
              <a:lnSpc>
                <a:spcPct val="100000"/>
              </a:lnSpc>
              <a:spcBef>
                <a:spcPts val="0"/>
              </a:spcBef>
              <a:spcAft>
                <a:spcPts val="0"/>
              </a:spcAft>
              <a:buNone/>
            </a:pPr>
            <a:r>
              <a:rPr sz="1600" b="0" i="0" u="none" cap="none">
                <a:solidFill>
                  <a:schemeClr val="tx1">
                    <a:lumMod val="75000"/>
                    <a:lumOff val="25000"/>
                  </a:schemeClr>
                </a:solidFill>
                <a:cs typeface="Cambria Math"/>
                <a:sym typeface="Cambria Math"/>
              </a:rPr>
              <a:t>valor agregado empresarial
total personal ocupado empresarial</a:t>
            </a:r>
          </a:p>
        </p:txBody>
      </p:sp>
      <p:sp>
        <p:nvSpPr>
          <p:cNvPr id="7" name="Marcador de contenido 6"/>
          <p:cNvSpPr>
            <a:spLocks noGrp="1"/>
          </p:cNvSpPr>
          <p:nvPr>
            <p:ph/>
          </p:nvPr>
        </p:nvSpPr>
        <p:spPr>
          <a:xfrm>
            <a:off x="704088" y="6458610"/>
            <a:ext cx="10360152" cy="356616"/>
          </a:xfrm>
        </p:spPr>
        <p:txBody>
          <a:bodyPr>
            <a:normAutofit/>
          </a:bodyPr>
          <a:lstStyle/>
          <a:p>
            <a:pPr marL="0" marR="0" algn="l">
              <a:lnSpc>
                <a:spcPct val="100000"/>
              </a:lnSpc>
              <a:spcBef>
                <a:spcPts val="0"/>
              </a:spcBef>
              <a:spcAft>
                <a:spcPts val="0"/>
              </a:spcAft>
              <a:buNone/>
            </a:pPr>
            <a:r>
              <a:rPr lang="es-EC" sz="1000" b="0" baseline="30000" dirty="0">
                <a:solidFill>
                  <a:schemeClr val="bg2">
                    <a:lumMod val="50000"/>
                  </a:schemeClr>
                </a:solidFill>
              </a:rPr>
              <a:t>2</a:t>
            </a:r>
            <a:r>
              <a:rPr lang="es-EC" sz="1000" b="0" dirty="0">
                <a:solidFill>
                  <a:schemeClr val="bg2">
                    <a:lumMod val="50000"/>
                  </a:schemeClr>
                </a:solidFill>
              </a:rPr>
              <a:t> Indicadores</a:t>
            </a:r>
            <a:r>
              <a:rPr lang="es-EC" sz="1000" b="0" u="none" cap="none" dirty="0">
                <a:solidFill>
                  <a:srgbClr val="767171">
                    <a:alpha val="100000"/>
                  </a:srgbClr>
                </a:solidFill>
                <a:cs typeface="Century Gothic (Cuerpo)"/>
                <a:sym typeface="Century Gothic (Cuerpo)"/>
              </a:rPr>
              <a:t> de acuerdo al Manual de Recomendaciones internacionales para estadísticas industriales 2008</a:t>
            </a:r>
          </a:p>
        </p:txBody>
      </p:sp>
      <p:pic>
        <p:nvPicPr>
          <p:cNvPr id="8" name="Marcador de contenido 7"/>
          <p:cNvPicPr>
            <a:picLocks noGrp="1"/>
          </p:cNvPicPr>
          <p:nvPr>
            <p:ph/>
          </p:nvPr>
        </p:nvPicPr>
        <p:blipFill>
          <a:blip r:embed="rId3" cstate="print"/>
          <a:stretch>
            <a:fillRect/>
          </a:stretch>
        </p:blipFill>
        <p:spPr>
          <a:xfrm>
            <a:off x="892705" y="1651297"/>
            <a:ext cx="585216" cy="694944"/>
          </a:xfrm>
          <a:prstGeom prst="rect">
            <a:avLst/>
          </a:prstGeom>
        </p:spPr>
      </p:pic>
      <p:pic>
        <p:nvPicPr>
          <p:cNvPr id="9" name="Marcador de contenido 8"/>
          <p:cNvPicPr>
            <a:picLocks noGrp="1"/>
          </p:cNvPicPr>
          <p:nvPr>
            <p:ph/>
          </p:nvPr>
        </p:nvPicPr>
        <p:blipFill>
          <a:blip r:embed="rId4" cstate="print"/>
          <a:stretch>
            <a:fillRect/>
          </a:stretch>
        </p:blipFill>
        <p:spPr>
          <a:xfrm>
            <a:off x="836138" y="3193944"/>
            <a:ext cx="612648" cy="612648"/>
          </a:xfrm>
          <a:prstGeom prst="rect">
            <a:avLst/>
          </a:prstGeom>
        </p:spPr>
      </p:pic>
      <p:pic>
        <p:nvPicPr>
          <p:cNvPr id="12" name="Marcador de contenido 11"/>
          <p:cNvPicPr>
            <a:picLocks noGrp="1"/>
          </p:cNvPicPr>
          <p:nvPr>
            <p:ph/>
          </p:nvPr>
        </p:nvPicPr>
        <p:blipFill>
          <a:blip r:embed="rId5" cstate="print"/>
          <a:stretch>
            <a:fillRect/>
          </a:stretch>
        </p:blipFill>
        <p:spPr>
          <a:xfrm>
            <a:off x="6960196" y="1971337"/>
            <a:ext cx="4078224" cy="9144"/>
          </a:xfrm>
          <a:prstGeom prst="rect">
            <a:avLst/>
          </a:prstGeom>
        </p:spPr>
      </p:pic>
      <p:pic>
        <p:nvPicPr>
          <p:cNvPr id="13" name="Marcador de contenido 12"/>
          <p:cNvPicPr>
            <a:picLocks noGrp="1"/>
          </p:cNvPicPr>
          <p:nvPr>
            <p:ph/>
          </p:nvPr>
        </p:nvPicPr>
        <p:blipFill>
          <a:blip r:embed="rId5" cstate="print"/>
          <a:stretch>
            <a:fillRect/>
          </a:stretch>
        </p:blipFill>
        <p:spPr>
          <a:xfrm>
            <a:off x="7042492" y="3555132"/>
            <a:ext cx="4078224" cy="9144"/>
          </a:xfrm>
          <a:prstGeom prst="rect">
            <a:avLst/>
          </a:prstGeom>
        </p:spPr>
      </p:pic>
    </p:spTree>
    <p:extLst>
      <p:ext uri="{BB962C8B-B14F-4D97-AF65-F5344CB8AC3E}">
        <p14:creationId xmlns:p14="http://schemas.microsoft.com/office/powerpoint/2010/main" val="41871961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p:nvPr>
        </p:nvSpPr>
        <p:spPr>
          <a:xfrm>
            <a:off x="3008376" y="987552"/>
            <a:ext cx="1664208" cy="1261872"/>
          </a:xfrm>
        </p:spPr>
        <p:txBody>
          <a:bodyPr>
            <a:normAutofit/>
          </a:bodyPr>
          <a:lstStyle/>
          <a:p>
            <a:pPr marL="0" marR="0" algn="l">
              <a:lnSpc>
                <a:spcPct val="100000"/>
              </a:lnSpc>
              <a:spcBef>
                <a:spcPts val="0"/>
              </a:spcBef>
              <a:spcAft>
                <a:spcPts val="0"/>
              </a:spcAft>
              <a:buNone/>
            </a:pPr>
            <a:r>
              <a:rPr sz="7400" b="1" i="0" u="none" cap="none" dirty="0">
                <a:solidFill>
                  <a:srgbClr val="0069AF"/>
                </a:solidFill>
                <a:latin typeface="Century Gothic (Cuerpo)"/>
                <a:cs typeface="Century Gothic (Cuerpo)"/>
                <a:sym typeface="Century Gothic (Cuerpo)"/>
              </a:rPr>
              <a:t>02.</a:t>
            </a:r>
          </a:p>
        </p:txBody>
      </p:sp>
      <p:sp>
        <p:nvSpPr>
          <p:cNvPr id="3" name="Marcador de contenido 2"/>
          <p:cNvSpPr>
            <a:spLocks noGrp="1"/>
          </p:cNvSpPr>
          <p:nvPr>
            <p:ph/>
          </p:nvPr>
        </p:nvSpPr>
        <p:spPr>
          <a:xfrm>
            <a:off x="2834640" y="2679192"/>
            <a:ext cx="8522208" cy="1115568"/>
          </a:xfrm>
        </p:spPr>
        <p:txBody>
          <a:bodyPr>
            <a:normAutofit/>
          </a:bodyPr>
          <a:lstStyle/>
          <a:p>
            <a:pPr marL="0" marR="0" algn="l">
              <a:lnSpc>
                <a:spcPct val="100000"/>
              </a:lnSpc>
              <a:spcBef>
                <a:spcPts val="0"/>
              </a:spcBef>
              <a:spcAft>
                <a:spcPts val="0"/>
              </a:spcAft>
              <a:buNone/>
            </a:pPr>
            <a:r>
              <a:rPr lang="es-EC" sz="4600" b="1" i="0" u="none" cap="none" dirty="0">
                <a:solidFill>
                  <a:srgbClr val="7F7F7F">
                    <a:alpha val="100000"/>
                  </a:srgbClr>
                </a:solidFill>
                <a:latin typeface="Century Gothic (Títulos)"/>
                <a:cs typeface="Century Gothic (Títulos)"/>
                <a:sym typeface="Century Gothic (Títulos)"/>
              </a:rPr>
              <a:t>Principales resultados</a:t>
            </a:r>
          </a:p>
        </p:txBody>
      </p:sp>
      <p:pic>
        <p:nvPicPr>
          <p:cNvPr id="4" name="Marcador de contenido 3"/>
          <p:cNvPicPr>
            <a:picLocks noGrp="1"/>
          </p:cNvPicPr>
          <p:nvPr>
            <p:ph/>
          </p:nvPr>
        </p:nvPicPr>
        <p:blipFill>
          <a:blip r:embed="rId2" cstate="print"/>
          <a:stretch>
            <a:fillRect/>
          </a:stretch>
        </p:blipFill>
        <p:spPr>
          <a:xfrm>
            <a:off x="1508760" y="1051560"/>
            <a:ext cx="1143000" cy="1143000"/>
          </a:xfrm>
          <a:prstGeom prst="rect">
            <a:avLst/>
          </a:prstGeom>
        </p:spPr>
      </p:pic>
    </p:spTree>
    <p:extLst>
      <p:ext uri="{BB962C8B-B14F-4D97-AF65-F5344CB8AC3E}">
        <p14:creationId xmlns:p14="http://schemas.microsoft.com/office/powerpoint/2010/main" val="29012266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Marcador de contenido 5">
            <a:extLst>
              <a:ext uri="{FF2B5EF4-FFF2-40B4-BE49-F238E27FC236}">
                <a16:creationId xmlns="" xmlns:a16="http://schemas.microsoft.com/office/drawing/2014/main" id="{78C4EAB0-5D7C-412C-A7DA-91035EFEC6A2}"/>
              </a:ext>
            </a:extLst>
          </p:cNvPr>
          <p:cNvPicPr>
            <a:picLocks/>
          </p:cNvPicPr>
          <p:nvPr/>
        </p:nvPicPr>
        <p:blipFill rotWithShape="1">
          <a:blip r:embed="rId2" cstate="print"/>
          <a:srcRect b="32480"/>
          <a:stretch/>
        </p:blipFill>
        <p:spPr>
          <a:xfrm>
            <a:off x="571651" y="921311"/>
            <a:ext cx="10863072" cy="3136392"/>
          </a:xfrm>
          <a:prstGeom prst="rect">
            <a:avLst/>
          </a:prstGeom>
        </p:spPr>
      </p:pic>
      <p:pic>
        <p:nvPicPr>
          <p:cNvPr id="25" name="Marcador de contenido 5"/>
          <p:cNvPicPr>
            <a:picLocks/>
          </p:cNvPicPr>
          <p:nvPr/>
        </p:nvPicPr>
        <p:blipFill rotWithShape="1">
          <a:blip r:embed="rId3" cstate="print"/>
          <a:srcRect l="1861" t="70296" r="95781" b="5875"/>
          <a:stretch/>
        </p:blipFill>
        <p:spPr>
          <a:xfrm>
            <a:off x="965997" y="4135982"/>
            <a:ext cx="256174" cy="1058856"/>
          </a:xfrm>
          <a:prstGeom prst="rect">
            <a:avLst/>
          </a:prstGeom>
        </p:spPr>
      </p:pic>
      <p:sp>
        <p:nvSpPr>
          <p:cNvPr id="2" name="Marcador de contenido 1"/>
          <p:cNvSpPr>
            <a:spLocks noGrp="1"/>
          </p:cNvSpPr>
          <p:nvPr>
            <p:ph/>
          </p:nvPr>
        </p:nvSpPr>
        <p:spPr>
          <a:xfrm>
            <a:off x="731520" y="300609"/>
            <a:ext cx="9820656" cy="393192"/>
          </a:xfrm>
        </p:spPr>
        <p:txBody>
          <a:bodyPr>
            <a:noAutofit/>
          </a:bodyPr>
          <a:lstStyle/>
          <a:p>
            <a:pPr marL="0" marR="0" algn="l">
              <a:lnSpc>
                <a:spcPct val="100000"/>
              </a:lnSpc>
              <a:spcBef>
                <a:spcPts val="0"/>
              </a:spcBef>
              <a:spcAft>
                <a:spcPts val="0"/>
              </a:spcAft>
              <a:buNone/>
            </a:pPr>
            <a:r>
              <a:rPr lang="es-EC" sz="2300" b="1" i="0" u="none" cap="none" dirty="0">
                <a:solidFill>
                  <a:srgbClr val="0069AF">
                    <a:alpha val="100000"/>
                  </a:srgbClr>
                </a:solidFill>
                <a:cs typeface="Century Gothic (Títulos)"/>
                <a:sym typeface="Century Gothic (Títulos)"/>
              </a:rPr>
              <a:t>2.1 Agregados económicos empresariales</a:t>
            </a:r>
          </a:p>
        </p:txBody>
      </p:sp>
      <p:sp>
        <p:nvSpPr>
          <p:cNvPr id="3" name="Marcador de contenido 2"/>
          <p:cNvSpPr>
            <a:spLocks noGrp="1"/>
          </p:cNvSpPr>
          <p:nvPr>
            <p:ph/>
          </p:nvPr>
        </p:nvSpPr>
        <p:spPr>
          <a:xfrm>
            <a:off x="1271016" y="685800"/>
            <a:ext cx="6537960" cy="365760"/>
          </a:xfrm>
        </p:spPr>
        <p:txBody>
          <a:bodyPr>
            <a:normAutofit/>
          </a:bodyPr>
          <a:lstStyle/>
          <a:p>
            <a:pPr marL="0" marR="0" algn="l">
              <a:lnSpc>
                <a:spcPct val="100000"/>
              </a:lnSpc>
              <a:spcBef>
                <a:spcPts val="0"/>
              </a:spcBef>
              <a:spcAft>
                <a:spcPts val="0"/>
              </a:spcAft>
              <a:buNone/>
            </a:pPr>
            <a:r>
              <a:rPr lang="es-EC" sz="1400" b="0" i="0" u="none" cap="none" dirty="0">
                <a:solidFill>
                  <a:srgbClr val="7F7F7F">
                    <a:alpha val="100000"/>
                  </a:srgbClr>
                </a:solidFill>
                <a:cs typeface="Century Gothic (Cuerpo)"/>
                <a:sym typeface="Century Gothic (Cuerpo)"/>
              </a:rPr>
              <a:t>Valores en millones de dólares</a:t>
            </a:r>
          </a:p>
        </p:txBody>
      </p:sp>
      <p:sp>
        <p:nvSpPr>
          <p:cNvPr id="4" name="Marcador de contenido 3"/>
          <p:cNvSpPr>
            <a:spLocks noGrp="1"/>
          </p:cNvSpPr>
          <p:nvPr>
            <p:ph/>
          </p:nvPr>
        </p:nvSpPr>
        <p:spPr>
          <a:xfrm>
            <a:off x="2029968" y="5353684"/>
            <a:ext cx="8855964" cy="502920"/>
          </a:xfrm>
        </p:spPr>
        <p:txBody>
          <a:bodyPr/>
          <a:lstStyle/>
          <a:p>
            <a:pPr marL="0" marR="0" algn="just">
              <a:lnSpc>
                <a:spcPct val="100000"/>
              </a:lnSpc>
              <a:spcBef>
                <a:spcPts val="0"/>
              </a:spcBef>
              <a:spcAft>
                <a:spcPts val="0"/>
              </a:spcAft>
              <a:buNone/>
            </a:pPr>
            <a:r>
              <a:rPr lang="es-EC" sz="1330" b="0" i="0" u="none" cap="none" dirty="0">
                <a:solidFill>
                  <a:schemeClr val="bg2">
                    <a:lumMod val="25000"/>
                  </a:schemeClr>
                </a:solidFill>
                <a:cs typeface="Century Gothic (Cuerpo)"/>
                <a:sym typeface="Century Gothic (Cuerpo)"/>
              </a:rPr>
              <a:t>En el 2021, las empresas investigadas generaron un valor agregado de </a:t>
            </a:r>
            <a:r>
              <a:rPr lang="es-EC" sz="1330" b="0" dirty="0">
                <a:solidFill>
                  <a:schemeClr val="bg2">
                    <a:lumMod val="25000"/>
                  </a:schemeClr>
                </a:solidFill>
                <a:cs typeface="Century Gothic (Cuerpo)"/>
                <a:sym typeface="Century Gothic (Cuerpo)"/>
              </a:rPr>
              <a:t>39</a:t>
            </a:r>
            <a:r>
              <a:rPr lang="es-EC" sz="1330" b="0" i="0" u="none" cap="none" dirty="0">
                <a:solidFill>
                  <a:schemeClr val="bg2">
                    <a:lumMod val="25000"/>
                  </a:schemeClr>
                </a:solidFill>
                <a:cs typeface="Century Gothic (Cuerpo)"/>
                <a:sym typeface="Century Gothic (Cuerpo)"/>
              </a:rPr>
              <a:t>.402 millones de dólares, que representa un incremento del 36,9%, respecto al año 2020.</a:t>
            </a:r>
          </a:p>
        </p:txBody>
      </p:sp>
      <p:sp>
        <p:nvSpPr>
          <p:cNvPr id="5" name="Marcador de contenido 4"/>
          <p:cNvSpPr>
            <a:spLocks noGrp="1"/>
          </p:cNvSpPr>
          <p:nvPr>
            <p:ph/>
          </p:nvPr>
        </p:nvSpPr>
        <p:spPr>
          <a:xfrm>
            <a:off x="713232" y="6178782"/>
            <a:ext cx="10140531" cy="679218"/>
          </a:xfrm>
        </p:spPr>
        <p:txBody>
          <a:bodyPr>
            <a:normAutofit/>
          </a:bodyPr>
          <a:lstStyle/>
          <a:p>
            <a:pPr algn="just">
              <a:lnSpc>
                <a:spcPct val="100000"/>
              </a:lnSpc>
              <a:spcBef>
                <a:spcPts val="0"/>
              </a:spcBef>
            </a:pPr>
            <a:r>
              <a:rPr lang="es-ES" sz="900" dirty="0">
                <a:solidFill>
                  <a:srgbClr val="595959"/>
                </a:solidFill>
                <a:cs typeface="Century Gothic (Títulos)"/>
                <a:sym typeface="Century Gothic (Títulos)"/>
              </a:rPr>
              <a:t>(*) </a:t>
            </a:r>
            <a:r>
              <a:rPr lang="es-ES" sz="900" b="0" dirty="0">
                <a:solidFill>
                  <a:srgbClr val="595959"/>
                </a:solidFill>
                <a:cs typeface="Century Gothic (Títulos)"/>
                <a:sym typeface="Century Gothic (Títulos)"/>
              </a:rPr>
              <a:t>En el año 2021, se identificó un valor atípico en una (1) empresa dedicada a actividades de extracción y refinación de petróleo, debido a la activación de inversiones capitalizadas en el activo fijo edificios (plataformas y pozos, refinerías, estaciones de servicios, otros), que altera la serie histórica de la Formación bruta de capital fijo (FBKF).</a:t>
            </a:r>
            <a:endParaRPr lang="es-EC" sz="900" i="0" u="none" cap="none" dirty="0">
              <a:solidFill>
                <a:srgbClr val="595959">
                  <a:alpha val="100000"/>
                </a:srgbClr>
              </a:solidFill>
              <a:cs typeface="Century Gothic (Cuerpo)"/>
              <a:sym typeface="Century Gothic (Cuerpo)"/>
            </a:endParaRPr>
          </a:p>
          <a:p>
            <a:pPr marL="0" marR="0" algn="just">
              <a:lnSpc>
                <a:spcPct val="100000"/>
              </a:lnSpc>
              <a:spcBef>
                <a:spcPts val="0"/>
              </a:spcBef>
              <a:spcAft>
                <a:spcPts val="0"/>
              </a:spcAft>
              <a:buNone/>
            </a:pPr>
            <a:r>
              <a:rPr lang="es-EC" sz="900" i="0" u="none" cap="none" dirty="0">
                <a:solidFill>
                  <a:srgbClr val="595959">
                    <a:alpha val="100000"/>
                  </a:srgbClr>
                </a:solidFill>
                <a:cs typeface="Century Gothic (Cuerpo)"/>
                <a:sym typeface="Century Gothic (Cuerpo)"/>
              </a:rPr>
              <a:t>Fuente:</a:t>
            </a:r>
            <a:r>
              <a:rPr lang="es-EC" sz="900" b="0" i="0" u="none" cap="none" dirty="0">
                <a:solidFill>
                  <a:srgbClr val="595959">
                    <a:alpha val="100000"/>
                  </a:srgbClr>
                </a:solidFill>
                <a:cs typeface="Century Gothic (Cuerpo)"/>
                <a:sym typeface="Century Gothic (Cuerpo)"/>
              </a:rPr>
              <a:t> Encuesta Estructural Empresarial (ENESEM) 2017 - 2021</a:t>
            </a:r>
          </a:p>
        </p:txBody>
      </p:sp>
      <p:pic>
        <p:nvPicPr>
          <p:cNvPr id="7" name="Marcador de contenido 6"/>
          <p:cNvPicPr>
            <a:picLocks noGrp="1"/>
          </p:cNvPicPr>
          <p:nvPr>
            <p:ph/>
          </p:nvPr>
        </p:nvPicPr>
        <p:blipFill>
          <a:blip r:embed="rId4" cstate="print"/>
          <a:stretch>
            <a:fillRect/>
          </a:stretch>
        </p:blipFill>
        <p:spPr>
          <a:xfrm>
            <a:off x="1975104" y="5356872"/>
            <a:ext cx="22860" cy="548640"/>
          </a:xfrm>
          <a:prstGeom prst="rect">
            <a:avLst/>
          </a:prstGeom>
        </p:spPr>
      </p:pic>
      <p:pic>
        <p:nvPicPr>
          <p:cNvPr id="8" name="Marcador de contenido 7"/>
          <p:cNvPicPr>
            <a:picLocks noGrp="1"/>
          </p:cNvPicPr>
          <p:nvPr>
            <p:ph/>
          </p:nvPr>
        </p:nvPicPr>
        <p:blipFill>
          <a:blip r:embed="rId5" cstate="print"/>
          <a:stretch>
            <a:fillRect/>
          </a:stretch>
        </p:blipFill>
        <p:spPr>
          <a:xfrm>
            <a:off x="1367247" y="5321785"/>
            <a:ext cx="594360" cy="548640"/>
          </a:xfrm>
          <a:prstGeom prst="rect">
            <a:avLst/>
          </a:prstGeom>
        </p:spPr>
      </p:pic>
      <p:sp>
        <p:nvSpPr>
          <p:cNvPr id="17" name="Marcador de contenido 5">
            <a:extLst>
              <a:ext uri="{FF2B5EF4-FFF2-40B4-BE49-F238E27FC236}">
                <a16:creationId xmlns="" xmlns:a16="http://schemas.microsoft.com/office/drawing/2014/main" id="{6733A792-A6B7-4358-96E2-E4810F2D1A39}"/>
              </a:ext>
            </a:extLst>
          </p:cNvPr>
          <p:cNvSpPr txBox="1">
            <a:spLocks/>
          </p:cNvSpPr>
          <p:nvPr/>
        </p:nvSpPr>
        <p:spPr>
          <a:xfrm>
            <a:off x="3491155" y="1528420"/>
            <a:ext cx="607312"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000" dirty="0">
                <a:solidFill>
                  <a:schemeClr val="bg2">
                    <a:lumMod val="25000"/>
                  </a:schemeClr>
                </a:solidFill>
                <a:latin typeface="+mj-lt"/>
                <a:ea typeface="Century Gothic" charset="0"/>
                <a:cs typeface="Century Gothic" charset="0"/>
              </a:rPr>
              <a:t>26,1 %</a:t>
            </a:r>
          </a:p>
        </p:txBody>
      </p:sp>
      <p:sp>
        <p:nvSpPr>
          <p:cNvPr id="18" name="Marcador de contenido 5">
            <a:extLst>
              <a:ext uri="{FF2B5EF4-FFF2-40B4-BE49-F238E27FC236}">
                <a16:creationId xmlns="" xmlns:a16="http://schemas.microsoft.com/office/drawing/2014/main" id="{6733A792-A6B7-4358-96E2-E4810F2D1A39}"/>
              </a:ext>
            </a:extLst>
          </p:cNvPr>
          <p:cNvSpPr txBox="1">
            <a:spLocks/>
          </p:cNvSpPr>
          <p:nvPr/>
        </p:nvSpPr>
        <p:spPr>
          <a:xfrm>
            <a:off x="5720712" y="2457728"/>
            <a:ext cx="607312"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000" dirty="0">
                <a:solidFill>
                  <a:schemeClr val="bg2">
                    <a:lumMod val="25000"/>
                  </a:schemeClr>
                </a:solidFill>
                <a:latin typeface="+mj-lt"/>
                <a:ea typeface="Century Gothic" charset="0"/>
                <a:cs typeface="Century Gothic" charset="0"/>
              </a:rPr>
              <a:t>19,3 %</a:t>
            </a:r>
          </a:p>
        </p:txBody>
      </p:sp>
      <p:sp>
        <p:nvSpPr>
          <p:cNvPr id="19" name="Marcador de contenido 5">
            <a:extLst>
              <a:ext uri="{FF2B5EF4-FFF2-40B4-BE49-F238E27FC236}">
                <a16:creationId xmlns="" xmlns:a16="http://schemas.microsoft.com/office/drawing/2014/main" id="{6733A792-A6B7-4358-96E2-E4810F2D1A39}"/>
              </a:ext>
            </a:extLst>
          </p:cNvPr>
          <p:cNvSpPr txBox="1">
            <a:spLocks/>
          </p:cNvSpPr>
          <p:nvPr/>
        </p:nvSpPr>
        <p:spPr>
          <a:xfrm>
            <a:off x="7972261" y="2790001"/>
            <a:ext cx="607312"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000" dirty="0">
                <a:solidFill>
                  <a:schemeClr val="bg2">
                    <a:lumMod val="25000"/>
                  </a:schemeClr>
                </a:solidFill>
                <a:latin typeface="+mj-lt"/>
                <a:ea typeface="Century Gothic" charset="0"/>
                <a:cs typeface="Century Gothic" charset="0"/>
              </a:rPr>
              <a:t>36,9 %</a:t>
            </a:r>
          </a:p>
        </p:txBody>
      </p:sp>
      <p:sp>
        <p:nvSpPr>
          <p:cNvPr id="20" name="Marcador de contenido 5">
            <a:extLst>
              <a:ext uri="{FF2B5EF4-FFF2-40B4-BE49-F238E27FC236}">
                <a16:creationId xmlns="" xmlns:a16="http://schemas.microsoft.com/office/drawing/2014/main" id="{6733A792-A6B7-4358-96E2-E4810F2D1A39}"/>
              </a:ext>
            </a:extLst>
          </p:cNvPr>
          <p:cNvSpPr txBox="1">
            <a:spLocks/>
          </p:cNvSpPr>
          <p:nvPr/>
        </p:nvSpPr>
        <p:spPr>
          <a:xfrm>
            <a:off x="10218420" y="3151069"/>
            <a:ext cx="667512"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000" dirty="0">
                <a:solidFill>
                  <a:schemeClr val="bg2">
                    <a:lumMod val="25000"/>
                  </a:schemeClr>
                </a:solidFill>
                <a:latin typeface="+mj-lt"/>
                <a:ea typeface="Century Gothic" charset="0"/>
                <a:cs typeface="Century Gothic" charset="0"/>
              </a:rPr>
              <a:t>786,6 %</a:t>
            </a:r>
          </a:p>
        </p:txBody>
      </p:sp>
      <p:sp>
        <p:nvSpPr>
          <p:cNvPr id="21" name="1 Triángulo isósceles">
            <a:extLst>
              <a:ext uri="{FF2B5EF4-FFF2-40B4-BE49-F238E27FC236}">
                <a16:creationId xmlns="" xmlns:a16="http://schemas.microsoft.com/office/drawing/2014/main" id="{DA9395D8-74B7-487D-88CE-BA1E9FDA31E2}"/>
              </a:ext>
            </a:extLst>
          </p:cNvPr>
          <p:cNvSpPr/>
          <p:nvPr/>
        </p:nvSpPr>
        <p:spPr>
          <a:xfrm>
            <a:off x="3346053" y="1655748"/>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sp>
        <p:nvSpPr>
          <p:cNvPr id="22" name="1 Triángulo isósceles">
            <a:extLst>
              <a:ext uri="{FF2B5EF4-FFF2-40B4-BE49-F238E27FC236}">
                <a16:creationId xmlns="" xmlns:a16="http://schemas.microsoft.com/office/drawing/2014/main" id="{DA9395D8-74B7-487D-88CE-BA1E9FDA31E2}"/>
              </a:ext>
            </a:extLst>
          </p:cNvPr>
          <p:cNvSpPr/>
          <p:nvPr/>
        </p:nvSpPr>
        <p:spPr>
          <a:xfrm>
            <a:off x="5592615" y="2584290"/>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sp>
        <p:nvSpPr>
          <p:cNvPr id="23" name="1 Triángulo isósceles">
            <a:extLst>
              <a:ext uri="{FF2B5EF4-FFF2-40B4-BE49-F238E27FC236}">
                <a16:creationId xmlns="" xmlns:a16="http://schemas.microsoft.com/office/drawing/2014/main" id="{DA9395D8-74B7-487D-88CE-BA1E9FDA31E2}"/>
              </a:ext>
            </a:extLst>
          </p:cNvPr>
          <p:cNvSpPr/>
          <p:nvPr/>
        </p:nvSpPr>
        <p:spPr>
          <a:xfrm>
            <a:off x="7835953" y="2910753"/>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sp>
        <p:nvSpPr>
          <p:cNvPr id="24" name="1 Triángulo isósceles">
            <a:extLst>
              <a:ext uri="{FF2B5EF4-FFF2-40B4-BE49-F238E27FC236}">
                <a16:creationId xmlns="" xmlns:a16="http://schemas.microsoft.com/office/drawing/2014/main" id="{DA9395D8-74B7-487D-88CE-BA1E9FDA31E2}"/>
              </a:ext>
            </a:extLst>
          </p:cNvPr>
          <p:cNvSpPr/>
          <p:nvPr/>
        </p:nvSpPr>
        <p:spPr>
          <a:xfrm>
            <a:off x="10080208" y="3271821"/>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graphicFrame>
        <p:nvGraphicFramePr>
          <p:cNvPr id="11" name="Tabla 10"/>
          <p:cNvGraphicFramePr>
            <a:graphicFrameLocks noGrp="1"/>
          </p:cNvGraphicFramePr>
          <p:nvPr/>
        </p:nvGraphicFramePr>
        <p:xfrm>
          <a:off x="997896" y="3975025"/>
          <a:ext cx="9855867" cy="1144524"/>
        </p:xfrm>
        <a:graphic>
          <a:graphicData uri="http://schemas.openxmlformats.org/drawingml/2006/table">
            <a:tbl>
              <a:tblPr/>
              <a:tblGrid>
                <a:gridCol w="658704">
                  <a:extLst>
                    <a:ext uri="{9D8B030D-6E8A-4147-A177-3AD203B41FA5}">
                      <a16:colId xmlns="" xmlns:a16="http://schemas.microsoft.com/office/drawing/2014/main" val="20000"/>
                    </a:ext>
                  </a:extLst>
                </a:gridCol>
                <a:gridCol w="2203019">
                  <a:extLst>
                    <a:ext uri="{9D8B030D-6E8A-4147-A177-3AD203B41FA5}">
                      <a16:colId xmlns="" xmlns:a16="http://schemas.microsoft.com/office/drawing/2014/main" val="20001"/>
                    </a:ext>
                  </a:extLst>
                </a:gridCol>
                <a:gridCol w="2275367">
                  <a:extLst>
                    <a:ext uri="{9D8B030D-6E8A-4147-A177-3AD203B41FA5}">
                      <a16:colId xmlns="" xmlns:a16="http://schemas.microsoft.com/office/drawing/2014/main" val="20002"/>
                    </a:ext>
                  </a:extLst>
                </a:gridCol>
                <a:gridCol w="2156330">
                  <a:extLst>
                    <a:ext uri="{9D8B030D-6E8A-4147-A177-3AD203B41FA5}">
                      <a16:colId xmlns="" xmlns:a16="http://schemas.microsoft.com/office/drawing/2014/main" val="20003"/>
                    </a:ext>
                  </a:extLst>
                </a:gridCol>
                <a:gridCol w="2562447">
                  <a:extLst>
                    <a:ext uri="{9D8B030D-6E8A-4147-A177-3AD203B41FA5}">
                      <a16:colId xmlns="" xmlns:a16="http://schemas.microsoft.com/office/drawing/2014/main" val="20004"/>
                    </a:ext>
                  </a:extLst>
                </a:gridCol>
              </a:tblGrid>
              <a:tr h="192024">
                <a:tc>
                  <a:txBody>
                    <a:bodyPr/>
                    <a:lstStyle/>
                    <a:p>
                      <a:pPr algn="l" fontAlgn="b"/>
                      <a:endParaRPr lang="es-EC" sz="1100" b="0" i="0" u="none" strike="noStrike" dirty="0">
                        <a:solidFill>
                          <a:schemeClr val="bg2">
                            <a:lumMod val="25000"/>
                          </a:schemeClr>
                        </a:solidFill>
                        <a:effectLst/>
                        <a:latin typeface="+mn-lt"/>
                      </a:endParaRPr>
                    </a:p>
                  </a:txBody>
                  <a:tcPr marL="9525" marR="9525" marT="9525" marB="0" anchor="b">
                    <a:lnL>
                      <a:noFill/>
                    </a:lnL>
                    <a:lnR w="6350" cap="flat" cmpd="sng" algn="ctr">
                      <a:solidFill>
                        <a:srgbClr val="595959"/>
                      </a:solidFill>
                      <a:prstDash val="solid"/>
                      <a:round/>
                      <a:headEnd type="none" w="med" len="med"/>
                      <a:tailEnd type="none" w="med" len="med"/>
                    </a:lnR>
                    <a:lnT>
                      <a:noFill/>
                    </a:lnT>
                    <a:lnB w="6350" cap="flat" cmpd="sng" algn="ctr">
                      <a:solidFill>
                        <a:srgbClr val="595959"/>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Producción Total</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Consumo Intermedio</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Valor agregado</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S" sz="900" b="1" i="0" u="none" strike="noStrike" dirty="0">
                          <a:solidFill>
                            <a:schemeClr val="bg2">
                              <a:lumMod val="25000"/>
                            </a:schemeClr>
                          </a:solidFill>
                          <a:effectLst/>
                          <a:latin typeface="+mn-lt"/>
                        </a:rPr>
                        <a:t>Formación bruta de capital fijo*</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extLst>
                  <a:ext uri="{0D108BD9-81ED-4DB2-BD59-A6C34878D82A}">
                    <a16:rowId xmlns="" xmlns:a16="http://schemas.microsoft.com/office/drawing/2014/main" val="10000"/>
                  </a:ext>
                </a:extLst>
              </a:tr>
              <a:tr h="190500">
                <a:tc>
                  <a:txBody>
                    <a:bodyPr/>
                    <a:lstStyle/>
                    <a:p>
                      <a:pPr algn="ctr" rtl="0" fontAlgn="ctr"/>
                      <a:r>
                        <a:rPr lang="es-EC" sz="900" b="0" i="0" u="none" strike="noStrike" dirty="0">
                          <a:solidFill>
                            <a:schemeClr val="bg2">
                              <a:lumMod val="25000"/>
                            </a:schemeClr>
                          </a:solidFill>
                          <a:effectLst/>
                          <a:latin typeface="+mn-lt"/>
                        </a:rPr>
                        <a:t> 2017</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87.061</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a:solidFill>
                            <a:schemeClr val="bg2">
                              <a:lumMod val="25000"/>
                            </a:schemeClr>
                          </a:solidFill>
                          <a:effectLst/>
                          <a:latin typeface="+mn-lt"/>
                        </a:rPr>
                        <a:t>51.573</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35.488</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3.317</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extLst>
                  <a:ext uri="{0D108BD9-81ED-4DB2-BD59-A6C34878D82A}">
                    <a16:rowId xmlns="" xmlns:a16="http://schemas.microsoft.com/office/drawing/2014/main" val="10001"/>
                  </a:ext>
                </a:extLst>
              </a:tr>
              <a:tr h="190500">
                <a:tc>
                  <a:txBody>
                    <a:bodyPr/>
                    <a:lstStyle/>
                    <a:p>
                      <a:pPr algn="ctr" rtl="0" fontAlgn="ctr"/>
                      <a:r>
                        <a:rPr lang="es-EC" sz="900" b="0" i="0" u="none" strike="noStrike" dirty="0">
                          <a:solidFill>
                            <a:schemeClr val="bg2">
                              <a:lumMod val="25000"/>
                            </a:schemeClr>
                          </a:solidFill>
                          <a:effectLst/>
                          <a:latin typeface="+mn-lt"/>
                        </a:rPr>
                        <a:t> 2018</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a:solidFill>
                            <a:schemeClr val="bg2">
                              <a:lumMod val="25000"/>
                            </a:schemeClr>
                          </a:solidFill>
                          <a:effectLst/>
                          <a:latin typeface="+mn-lt"/>
                        </a:rPr>
                        <a:t>91.174</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54.369</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a:solidFill>
                            <a:schemeClr val="bg2">
                              <a:lumMod val="25000"/>
                            </a:schemeClr>
                          </a:solidFill>
                          <a:effectLst/>
                          <a:latin typeface="+mn-lt"/>
                        </a:rPr>
                        <a:t>36.805</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6.213</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extLst>
                  <a:ext uri="{0D108BD9-81ED-4DB2-BD59-A6C34878D82A}">
                    <a16:rowId xmlns="" xmlns:a16="http://schemas.microsoft.com/office/drawing/2014/main" val="10002"/>
                  </a:ext>
                </a:extLst>
              </a:tr>
              <a:tr h="190500">
                <a:tc>
                  <a:txBody>
                    <a:bodyPr/>
                    <a:lstStyle/>
                    <a:p>
                      <a:pPr algn="ctr" rtl="0" fontAlgn="ctr"/>
                      <a:r>
                        <a:rPr lang="es-EC" sz="900" b="0" i="0" u="none" strike="noStrike" dirty="0">
                          <a:solidFill>
                            <a:schemeClr val="bg2">
                              <a:lumMod val="25000"/>
                            </a:schemeClr>
                          </a:solidFill>
                          <a:effectLst/>
                          <a:latin typeface="+mn-lt"/>
                        </a:rPr>
                        <a:t> 2019</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90.954</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a:solidFill>
                            <a:schemeClr val="bg2">
                              <a:lumMod val="25000"/>
                            </a:schemeClr>
                          </a:solidFill>
                          <a:effectLst/>
                          <a:latin typeface="+mn-lt"/>
                        </a:rPr>
                        <a:t>53.057</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a:solidFill>
                            <a:schemeClr val="bg2">
                              <a:lumMod val="25000"/>
                            </a:schemeClr>
                          </a:solidFill>
                          <a:effectLst/>
                          <a:latin typeface="+mn-lt"/>
                        </a:rPr>
                        <a:t>37.897</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4.011</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extLst>
                  <a:ext uri="{0D108BD9-81ED-4DB2-BD59-A6C34878D82A}">
                    <a16:rowId xmlns="" xmlns:a16="http://schemas.microsoft.com/office/drawing/2014/main" val="10003"/>
                  </a:ext>
                </a:extLst>
              </a:tr>
              <a:tr h="190500">
                <a:tc>
                  <a:txBody>
                    <a:bodyPr/>
                    <a:lstStyle/>
                    <a:p>
                      <a:pPr algn="ctr" rtl="0" fontAlgn="ctr"/>
                      <a:r>
                        <a:rPr lang="es-EC" sz="900" b="0" i="0" u="none" strike="noStrike" dirty="0">
                          <a:solidFill>
                            <a:schemeClr val="bg2">
                              <a:lumMod val="25000"/>
                            </a:schemeClr>
                          </a:solidFill>
                          <a:effectLst/>
                          <a:latin typeface="+mn-lt"/>
                        </a:rPr>
                        <a:t> 2020</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a:solidFill>
                            <a:schemeClr val="bg2">
                              <a:lumMod val="25000"/>
                            </a:schemeClr>
                          </a:solidFill>
                          <a:effectLst/>
                          <a:latin typeface="+mn-lt"/>
                        </a:rPr>
                        <a:t>74.721</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45.946</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28.774</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2.780</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extLst>
                  <a:ext uri="{0D108BD9-81ED-4DB2-BD59-A6C34878D82A}">
                    <a16:rowId xmlns="" xmlns:a16="http://schemas.microsoft.com/office/drawing/2014/main" val="10004"/>
                  </a:ext>
                </a:extLst>
              </a:tr>
              <a:tr h="190500">
                <a:tc>
                  <a:txBody>
                    <a:bodyPr/>
                    <a:lstStyle/>
                    <a:p>
                      <a:pPr algn="ctr" rtl="0" fontAlgn="ctr"/>
                      <a:r>
                        <a:rPr lang="es-EC" sz="900" b="0" i="0" u="none" strike="noStrike" dirty="0">
                          <a:solidFill>
                            <a:schemeClr val="bg2">
                              <a:lumMod val="25000"/>
                            </a:schemeClr>
                          </a:solidFill>
                          <a:effectLst/>
                          <a:latin typeface="+mn-lt"/>
                        </a:rPr>
                        <a:t> 2021</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94.213</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54.811</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39.402</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24.645</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sp>
        <p:nvSpPr>
          <p:cNvPr id="26" name="Estrella de 6 puntas 25"/>
          <p:cNvSpPr/>
          <p:nvPr/>
        </p:nvSpPr>
        <p:spPr>
          <a:xfrm>
            <a:off x="293745" y="1078992"/>
            <a:ext cx="277906" cy="365760"/>
          </a:xfrm>
          <a:prstGeom prst="star6">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s-EC">
              <a:latin typeface="+mj-lt"/>
            </a:endParaRPr>
          </a:p>
        </p:txBody>
      </p:sp>
    </p:spTree>
    <p:extLst>
      <p:ext uri="{BB962C8B-B14F-4D97-AF65-F5344CB8AC3E}">
        <p14:creationId xmlns:p14="http://schemas.microsoft.com/office/powerpoint/2010/main" val="34430062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Marcador de contenido 5">
            <a:extLst>
              <a:ext uri="{FF2B5EF4-FFF2-40B4-BE49-F238E27FC236}">
                <a16:creationId xmlns="" xmlns:a16="http://schemas.microsoft.com/office/drawing/2014/main" id="{C0695668-04B1-4D08-A485-D2DD75AE7A0E}"/>
              </a:ext>
            </a:extLst>
          </p:cNvPr>
          <p:cNvPicPr>
            <a:picLocks/>
          </p:cNvPicPr>
          <p:nvPr/>
        </p:nvPicPr>
        <p:blipFill rotWithShape="1">
          <a:blip r:embed="rId2" cstate="print"/>
          <a:srcRect b="32503"/>
          <a:stretch/>
        </p:blipFill>
        <p:spPr>
          <a:xfrm>
            <a:off x="554659" y="910900"/>
            <a:ext cx="10863072" cy="3135329"/>
          </a:xfrm>
          <a:prstGeom prst="rect">
            <a:avLst/>
          </a:prstGeom>
        </p:spPr>
      </p:pic>
      <p:pic>
        <p:nvPicPr>
          <p:cNvPr id="25" name="Marcador de contenido 5"/>
          <p:cNvPicPr>
            <a:picLocks/>
          </p:cNvPicPr>
          <p:nvPr/>
        </p:nvPicPr>
        <p:blipFill rotWithShape="1">
          <a:blip r:embed="rId3" cstate="print"/>
          <a:srcRect l="1861" t="70296" r="95781" b="5875"/>
          <a:stretch/>
        </p:blipFill>
        <p:spPr>
          <a:xfrm>
            <a:off x="954789" y="4126457"/>
            <a:ext cx="256174" cy="1058856"/>
          </a:xfrm>
          <a:prstGeom prst="rect">
            <a:avLst/>
          </a:prstGeom>
        </p:spPr>
      </p:pic>
      <p:sp>
        <p:nvSpPr>
          <p:cNvPr id="2" name="Marcador de contenido 1"/>
          <p:cNvSpPr>
            <a:spLocks noGrp="1"/>
          </p:cNvSpPr>
          <p:nvPr>
            <p:ph/>
          </p:nvPr>
        </p:nvSpPr>
        <p:spPr>
          <a:xfrm>
            <a:off x="731520" y="301752"/>
            <a:ext cx="9820656" cy="393192"/>
          </a:xfrm>
        </p:spPr>
        <p:txBody>
          <a:bodyPr>
            <a:noAutofit/>
          </a:bodyPr>
          <a:lstStyle/>
          <a:p>
            <a:pPr marL="0" marR="0" algn="l">
              <a:lnSpc>
                <a:spcPct val="100000"/>
              </a:lnSpc>
              <a:spcBef>
                <a:spcPts val="0"/>
              </a:spcBef>
              <a:spcAft>
                <a:spcPts val="0"/>
              </a:spcAft>
              <a:buNone/>
            </a:pPr>
            <a:r>
              <a:rPr lang="es-EC" sz="2300" b="1" i="0" u="none" cap="none" dirty="0">
                <a:solidFill>
                  <a:srgbClr val="0069AF">
                    <a:alpha val="100000"/>
                  </a:srgbClr>
                </a:solidFill>
                <a:cs typeface="Century Gothic (Títulos)"/>
                <a:sym typeface="Century Gothic (Títulos)"/>
              </a:rPr>
              <a:t>2.1 Agregados económicos empresariales</a:t>
            </a:r>
          </a:p>
        </p:txBody>
      </p:sp>
      <p:sp>
        <p:nvSpPr>
          <p:cNvPr id="3" name="Marcador de contenido 2"/>
          <p:cNvSpPr>
            <a:spLocks noGrp="1"/>
          </p:cNvSpPr>
          <p:nvPr>
            <p:ph/>
          </p:nvPr>
        </p:nvSpPr>
        <p:spPr>
          <a:xfrm>
            <a:off x="1273376" y="681705"/>
            <a:ext cx="6537960" cy="365760"/>
          </a:xfrm>
        </p:spPr>
        <p:txBody>
          <a:bodyPr>
            <a:normAutofit/>
          </a:bodyPr>
          <a:lstStyle/>
          <a:p>
            <a:pPr marL="0" marR="0" algn="l">
              <a:lnSpc>
                <a:spcPct val="100000"/>
              </a:lnSpc>
              <a:spcBef>
                <a:spcPts val="0"/>
              </a:spcBef>
              <a:spcAft>
                <a:spcPts val="0"/>
              </a:spcAft>
              <a:buNone/>
            </a:pPr>
            <a:r>
              <a:rPr lang="es-EC" sz="1400" b="0" i="0" u="none" cap="none" dirty="0">
                <a:solidFill>
                  <a:srgbClr val="7F7F7F">
                    <a:alpha val="100000"/>
                  </a:srgbClr>
                </a:solidFill>
                <a:cs typeface="Century Gothic (Cuerpo)"/>
                <a:sym typeface="Century Gothic (Cuerpo)"/>
              </a:rPr>
              <a:t>Valores en millones de dólares</a:t>
            </a:r>
          </a:p>
        </p:txBody>
      </p:sp>
      <p:sp>
        <p:nvSpPr>
          <p:cNvPr id="5" name="Marcador de contenido 4"/>
          <p:cNvSpPr>
            <a:spLocks noGrp="1"/>
          </p:cNvSpPr>
          <p:nvPr>
            <p:ph/>
          </p:nvPr>
        </p:nvSpPr>
        <p:spPr>
          <a:xfrm>
            <a:off x="713232" y="6224407"/>
            <a:ext cx="10172700" cy="547157"/>
          </a:xfrm>
        </p:spPr>
        <p:txBody>
          <a:bodyPr>
            <a:noAutofit/>
          </a:bodyPr>
          <a:lstStyle/>
          <a:p>
            <a:pPr algn="just">
              <a:lnSpc>
                <a:spcPct val="100000"/>
              </a:lnSpc>
              <a:spcBef>
                <a:spcPts val="0"/>
              </a:spcBef>
            </a:pPr>
            <a:r>
              <a:rPr lang="es-ES" sz="900" dirty="0">
                <a:solidFill>
                  <a:srgbClr val="595959"/>
                </a:solidFill>
                <a:cs typeface="Century Gothic (Títulos)"/>
                <a:sym typeface="Century Gothic (Títulos)"/>
              </a:rPr>
              <a:t>(*) </a:t>
            </a:r>
            <a:r>
              <a:rPr lang="es-ES" sz="900" b="0" dirty="0">
                <a:solidFill>
                  <a:srgbClr val="595959"/>
                </a:solidFill>
                <a:cs typeface="Century Gothic (Títulos)"/>
                <a:sym typeface="Century Gothic (Títulos)"/>
              </a:rPr>
              <a:t>En el año 2021, se identificó un valor atípico en una (1) empresa dedicada a actividades de extracción y refinación de petróleo, debido a la activación de inversiones capitalizadas en el activo fijo edificios (plataformas y pozos, refinerías, estaciones de servicios, otros), que altera la serie histórica de la Formación bruta de capital fijo (FBKF), por lo que este valor se excluye de la presentación de resultados.</a:t>
            </a:r>
          </a:p>
          <a:p>
            <a:pPr marL="0" marR="0" algn="just">
              <a:lnSpc>
                <a:spcPct val="100000"/>
              </a:lnSpc>
              <a:spcBef>
                <a:spcPts val="0"/>
              </a:spcBef>
              <a:spcAft>
                <a:spcPts val="0"/>
              </a:spcAft>
              <a:buNone/>
            </a:pPr>
            <a:r>
              <a:rPr lang="es-EC" sz="900" i="0" u="none" cap="none" dirty="0">
                <a:solidFill>
                  <a:srgbClr val="595959">
                    <a:alpha val="100000"/>
                  </a:srgbClr>
                </a:solidFill>
                <a:cs typeface="Century Gothic (Cuerpo)"/>
                <a:sym typeface="Century Gothic (Cuerpo)"/>
              </a:rPr>
              <a:t>Fuente:</a:t>
            </a:r>
            <a:r>
              <a:rPr lang="es-EC" sz="900" b="0" i="0" u="none" cap="none" dirty="0">
                <a:solidFill>
                  <a:srgbClr val="595959">
                    <a:alpha val="100000"/>
                  </a:srgbClr>
                </a:solidFill>
                <a:cs typeface="Century Gothic (Cuerpo)"/>
                <a:sym typeface="Century Gothic (Cuerpo)"/>
              </a:rPr>
              <a:t> Encuesta Estructural Empresarial (ENESEM) 2017 - 2021</a:t>
            </a:r>
          </a:p>
        </p:txBody>
      </p:sp>
      <p:sp>
        <p:nvSpPr>
          <p:cNvPr id="17" name="Marcador de contenido 5">
            <a:extLst>
              <a:ext uri="{FF2B5EF4-FFF2-40B4-BE49-F238E27FC236}">
                <a16:creationId xmlns="" xmlns:a16="http://schemas.microsoft.com/office/drawing/2014/main" id="{6733A792-A6B7-4358-96E2-E4810F2D1A39}"/>
              </a:ext>
            </a:extLst>
          </p:cNvPr>
          <p:cNvSpPr txBox="1">
            <a:spLocks/>
          </p:cNvSpPr>
          <p:nvPr/>
        </p:nvSpPr>
        <p:spPr>
          <a:xfrm>
            <a:off x="3479947" y="1518895"/>
            <a:ext cx="607312"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000" dirty="0">
                <a:solidFill>
                  <a:schemeClr val="bg2">
                    <a:lumMod val="25000"/>
                  </a:schemeClr>
                </a:solidFill>
                <a:latin typeface="+mj-lt"/>
                <a:ea typeface="Century Gothic" charset="0"/>
                <a:cs typeface="Century Gothic" charset="0"/>
              </a:rPr>
              <a:t>26,1 %</a:t>
            </a:r>
          </a:p>
        </p:txBody>
      </p:sp>
      <p:sp>
        <p:nvSpPr>
          <p:cNvPr id="18" name="Marcador de contenido 5">
            <a:extLst>
              <a:ext uri="{FF2B5EF4-FFF2-40B4-BE49-F238E27FC236}">
                <a16:creationId xmlns="" xmlns:a16="http://schemas.microsoft.com/office/drawing/2014/main" id="{6733A792-A6B7-4358-96E2-E4810F2D1A39}"/>
              </a:ext>
            </a:extLst>
          </p:cNvPr>
          <p:cNvSpPr txBox="1">
            <a:spLocks/>
          </p:cNvSpPr>
          <p:nvPr/>
        </p:nvSpPr>
        <p:spPr>
          <a:xfrm>
            <a:off x="5709504" y="2448203"/>
            <a:ext cx="607312"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000" dirty="0">
                <a:solidFill>
                  <a:schemeClr val="bg2">
                    <a:lumMod val="25000"/>
                  </a:schemeClr>
                </a:solidFill>
                <a:latin typeface="+mj-lt"/>
                <a:ea typeface="Century Gothic" charset="0"/>
                <a:cs typeface="Century Gothic" charset="0"/>
              </a:rPr>
              <a:t>19,3 %</a:t>
            </a:r>
          </a:p>
        </p:txBody>
      </p:sp>
      <p:sp>
        <p:nvSpPr>
          <p:cNvPr id="19" name="Marcador de contenido 5">
            <a:extLst>
              <a:ext uri="{FF2B5EF4-FFF2-40B4-BE49-F238E27FC236}">
                <a16:creationId xmlns="" xmlns:a16="http://schemas.microsoft.com/office/drawing/2014/main" id="{6733A792-A6B7-4358-96E2-E4810F2D1A39}"/>
              </a:ext>
            </a:extLst>
          </p:cNvPr>
          <p:cNvSpPr txBox="1">
            <a:spLocks/>
          </p:cNvSpPr>
          <p:nvPr/>
        </p:nvSpPr>
        <p:spPr>
          <a:xfrm>
            <a:off x="7961053" y="2780476"/>
            <a:ext cx="607312"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000" dirty="0">
                <a:solidFill>
                  <a:schemeClr val="bg2">
                    <a:lumMod val="25000"/>
                  </a:schemeClr>
                </a:solidFill>
                <a:latin typeface="+mj-lt"/>
                <a:ea typeface="Century Gothic" charset="0"/>
                <a:cs typeface="Century Gothic" charset="0"/>
              </a:rPr>
              <a:t>36,9 %</a:t>
            </a:r>
          </a:p>
        </p:txBody>
      </p:sp>
      <p:sp>
        <p:nvSpPr>
          <p:cNvPr id="20" name="Marcador de contenido 5">
            <a:extLst>
              <a:ext uri="{FF2B5EF4-FFF2-40B4-BE49-F238E27FC236}">
                <a16:creationId xmlns="" xmlns:a16="http://schemas.microsoft.com/office/drawing/2014/main" id="{6733A792-A6B7-4358-96E2-E4810F2D1A39}"/>
              </a:ext>
            </a:extLst>
          </p:cNvPr>
          <p:cNvSpPr txBox="1">
            <a:spLocks/>
          </p:cNvSpPr>
          <p:nvPr/>
        </p:nvSpPr>
        <p:spPr>
          <a:xfrm>
            <a:off x="10207212" y="3633116"/>
            <a:ext cx="667512"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000" dirty="0">
                <a:solidFill>
                  <a:schemeClr val="bg2">
                    <a:lumMod val="25000"/>
                  </a:schemeClr>
                </a:solidFill>
                <a:latin typeface="+mj-lt"/>
                <a:ea typeface="Century Gothic" charset="0"/>
                <a:cs typeface="Century Gothic" charset="0"/>
              </a:rPr>
              <a:t>65,8 %</a:t>
            </a:r>
          </a:p>
        </p:txBody>
      </p:sp>
      <p:sp>
        <p:nvSpPr>
          <p:cNvPr id="21" name="1 Triángulo isósceles">
            <a:extLst>
              <a:ext uri="{FF2B5EF4-FFF2-40B4-BE49-F238E27FC236}">
                <a16:creationId xmlns="" xmlns:a16="http://schemas.microsoft.com/office/drawing/2014/main" id="{DA9395D8-74B7-487D-88CE-BA1E9FDA31E2}"/>
              </a:ext>
            </a:extLst>
          </p:cNvPr>
          <p:cNvSpPr/>
          <p:nvPr/>
        </p:nvSpPr>
        <p:spPr>
          <a:xfrm>
            <a:off x="3320253" y="1646223"/>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sp>
        <p:nvSpPr>
          <p:cNvPr id="22" name="1 Triángulo isósceles">
            <a:extLst>
              <a:ext uri="{FF2B5EF4-FFF2-40B4-BE49-F238E27FC236}">
                <a16:creationId xmlns="" xmlns:a16="http://schemas.microsoft.com/office/drawing/2014/main" id="{DA9395D8-74B7-487D-88CE-BA1E9FDA31E2}"/>
              </a:ext>
            </a:extLst>
          </p:cNvPr>
          <p:cNvSpPr/>
          <p:nvPr/>
        </p:nvSpPr>
        <p:spPr>
          <a:xfrm>
            <a:off x="5566815" y="2574765"/>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sp>
        <p:nvSpPr>
          <p:cNvPr id="23" name="1 Triángulo isósceles">
            <a:extLst>
              <a:ext uri="{FF2B5EF4-FFF2-40B4-BE49-F238E27FC236}">
                <a16:creationId xmlns="" xmlns:a16="http://schemas.microsoft.com/office/drawing/2014/main" id="{DA9395D8-74B7-487D-88CE-BA1E9FDA31E2}"/>
              </a:ext>
            </a:extLst>
          </p:cNvPr>
          <p:cNvSpPr/>
          <p:nvPr/>
        </p:nvSpPr>
        <p:spPr>
          <a:xfrm>
            <a:off x="7810153" y="2901228"/>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sp>
        <p:nvSpPr>
          <p:cNvPr id="24" name="1 Triángulo isósceles">
            <a:extLst>
              <a:ext uri="{FF2B5EF4-FFF2-40B4-BE49-F238E27FC236}">
                <a16:creationId xmlns="" xmlns:a16="http://schemas.microsoft.com/office/drawing/2014/main" id="{DA9395D8-74B7-487D-88CE-BA1E9FDA31E2}"/>
              </a:ext>
            </a:extLst>
          </p:cNvPr>
          <p:cNvSpPr/>
          <p:nvPr/>
        </p:nvSpPr>
        <p:spPr>
          <a:xfrm>
            <a:off x="10059272" y="3753868"/>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graphicFrame>
        <p:nvGraphicFramePr>
          <p:cNvPr id="11" name="Tabla 10"/>
          <p:cNvGraphicFramePr>
            <a:graphicFrameLocks noGrp="1"/>
          </p:cNvGraphicFramePr>
          <p:nvPr>
            <p:extLst>
              <p:ext uri="{D42A27DB-BD31-4B8C-83A1-F6EECF244321}">
                <p14:modId xmlns:p14="http://schemas.microsoft.com/office/powerpoint/2010/main" val="131920713"/>
              </p:ext>
            </p:extLst>
          </p:nvPr>
        </p:nvGraphicFramePr>
        <p:xfrm>
          <a:off x="986688" y="3965500"/>
          <a:ext cx="9855867" cy="1144524"/>
        </p:xfrm>
        <a:graphic>
          <a:graphicData uri="http://schemas.openxmlformats.org/drawingml/2006/table">
            <a:tbl>
              <a:tblPr/>
              <a:tblGrid>
                <a:gridCol w="658704">
                  <a:extLst>
                    <a:ext uri="{9D8B030D-6E8A-4147-A177-3AD203B41FA5}">
                      <a16:colId xmlns="" xmlns:a16="http://schemas.microsoft.com/office/drawing/2014/main" val="20000"/>
                    </a:ext>
                  </a:extLst>
                </a:gridCol>
                <a:gridCol w="2203019">
                  <a:extLst>
                    <a:ext uri="{9D8B030D-6E8A-4147-A177-3AD203B41FA5}">
                      <a16:colId xmlns="" xmlns:a16="http://schemas.microsoft.com/office/drawing/2014/main" val="20001"/>
                    </a:ext>
                  </a:extLst>
                </a:gridCol>
                <a:gridCol w="2275367">
                  <a:extLst>
                    <a:ext uri="{9D8B030D-6E8A-4147-A177-3AD203B41FA5}">
                      <a16:colId xmlns="" xmlns:a16="http://schemas.microsoft.com/office/drawing/2014/main" val="20002"/>
                    </a:ext>
                  </a:extLst>
                </a:gridCol>
                <a:gridCol w="2156330">
                  <a:extLst>
                    <a:ext uri="{9D8B030D-6E8A-4147-A177-3AD203B41FA5}">
                      <a16:colId xmlns="" xmlns:a16="http://schemas.microsoft.com/office/drawing/2014/main" val="20003"/>
                    </a:ext>
                  </a:extLst>
                </a:gridCol>
                <a:gridCol w="2562447">
                  <a:extLst>
                    <a:ext uri="{9D8B030D-6E8A-4147-A177-3AD203B41FA5}">
                      <a16:colId xmlns="" xmlns:a16="http://schemas.microsoft.com/office/drawing/2014/main" val="20004"/>
                    </a:ext>
                  </a:extLst>
                </a:gridCol>
              </a:tblGrid>
              <a:tr h="192024">
                <a:tc>
                  <a:txBody>
                    <a:bodyPr/>
                    <a:lstStyle/>
                    <a:p>
                      <a:pPr algn="l" fontAlgn="b"/>
                      <a:endParaRPr lang="es-EC" sz="1100" b="0" i="0" u="none" strike="noStrike" dirty="0">
                        <a:solidFill>
                          <a:schemeClr val="bg2">
                            <a:lumMod val="25000"/>
                          </a:schemeClr>
                        </a:solidFill>
                        <a:effectLst/>
                        <a:latin typeface="+mn-lt"/>
                      </a:endParaRPr>
                    </a:p>
                  </a:txBody>
                  <a:tcPr marL="9525" marR="9525" marT="9525" marB="0" anchor="b">
                    <a:lnL>
                      <a:noFill/>
                    </a:lnL>
                    <a:lnR w="6350" cap="flat" cmpd="sng" algn="ctr">
                      <a:solidFill>
                        <a:srgbClr val="595959"/>
                      </a:solidFill>
                      <a:prstDash val="solid"/>
                      <a:round/>
                      <a:headEnd type="none" w="med" len="med"/>
                      <a:tailEnd type="none" w="med" len="med"/>
                    </a:lnR>
                    <a:lnT>
                      <a:noFill/>
                    </a:lnT>
                    <a:lnB w="6350" cap="flat" cmpd="sng" algn="ctr">
                      <a:solidFill>
                        <a:srgbClr val="595959"/>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Producción Total</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Consumo Intermedio</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Valor agregado</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S" sz="900" b="1" i="0" u="none" strike="noStrike" dirty="0">
                          <a:solidFill>
                            <a:schemeClr val="bg2">
                              <a:lumMod val="25000"/>
                            </a:schemeClr>
                          </a:solidFill>
                          <a:effectLst/>
                          <a:latin typeface="+mn-lt"/>
                        </a:rPr>
                        <a:t>Formación bruta de capital fijo*</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extLst>
                  <a:ext uri="{0D108BD9-81ED-4DB2-BD59-A6C34878D82A}">
                    <a16:rowId xmlns="" xmlns:a16="http://schemas.microsoft.com/office/drawing/2014/main" val="10000"/>
                  </a:ext>
                </a:extLst>
              </a:tr>
              <a:tr h="190500">
                <a:tc>
                  <a:txBody>
                    <a:bodyPr/>
                    <a:lstStyle/>
                    <a:p>
                      <a:pPr algn="ctr" rtl="0" fontAlgn="ctr"/>
                      <a:r>
                        <a:rPr lang="es-EC" sz="900" b="0" i="0" u="none" strike="noStrike" dirty="0">
                          <a:solidFill>
                            <a:schemeClr val="bg2">
                              <a:lumMod val="25000"/>
                            </a:schemeClr>
                          </a:solidFill>
                          <a:effectLst/>
                          <a:latin typeface="+mn-lt"/>
                        </a:rPr>
                        <a:t> 2017</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87.061</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a:solidFill>
                            <a:schemeClr val="bg2">
                              <a:lumMod val="25000"/>
                            </a:schemeClr>
                          </a:solidFill>
                          <a:effectLst/>
                          <a:latin typeface="+mn-lt"/>
                        </a:rPr>
                        <a:t>51.573</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35.488</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3.317</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extLst>
                  <a:ext uri="{0D108BD9-81ED-4DB2-BD59-A6C34878D82A}">
                    <a16:rowId xmlns="" xmlns:a16="http://schemas.microsoft.com/office/drawing/2014/main" val="10001"/>
                  </a:ext>
                </a:extLst>
              </a:tr>
              <a:tr h="190500">
                <a:tc>
                  <a:txBody>
                    <a:bodyPr/>
                    <a:lstStyle/>
                    <a:p>
                      <a:pPr algn="ctr" rtl="0" fontAlgn="ctr"/>
                      <a:r>
                        <a:rPr lang="es-EC" sz="900" b="0" i="0" u="none" strike="noStrike" dirty="0">
                          <a:solidFill>
                            <a:schemeClr val="bg2">
                              <a:lumMod val="25000"/>
                            </a:schemeClr>
                          </a:solidFill>
                          <a:effectLst/>
                          <a:latin typeface="+mn-lt"/>
                        </a:rPr>
                        <a:t> 2018</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a:solidFill>
                            <a:schemeClr val="bg2">
                              <a:lumMod val="25000"/>
                            </a:schemeClr>
                          </a:solidFill>
                          <a:effectLst/>
                          <a:latin typeface="+mn-lt"/>
                        </a:rPr>
                        <a:t>91.174</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54.369</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a:solidFill>
                            <a:schemeClr val="bg2">
                              <a:lumMod val="25000"/>
                            </a:schemeClr>
                          </a:solidFill>
                          <a:effectLst/>
                          <a:latin typeface="+mn-lt"/>
                        </a:rPr>
                        <a:t>36.805</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6.213</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extLst>
                  <a:ext uri="{0D108BD9-81ED-4DB2-BD59-A6C34878D82A}">
                    <a16:rowId xmlns="" xmlns:a16="http://schemas.microsoft.com/office/drawing/2014/main" val="10002"/>
                  </a:ext>
                </a:extLst>
              </a:tr>
              <a:tr h="190500">
                <a:tc>
                  <a:txBody>
                    <a:bodyPr/>
                    <a:lstStyle/>
                    <a:p>
                      <a:pPr algn="ctr" rtl="0" fontAlgn="ctr"/>
                      <a:r>
                        <a:rPr lang="es-EC" sz="900" b="0" i="0" u="none" strike="noStrike" dirty="0">
                          <a:solidFill>
                            <a:schemeClr val="bg2">
                              <a:lumMod val="25000"/>
                            </a:schemeClr>
                          </a:solidFill>
                          <a:effectLst/>
                          <a:latin typeface="+mn-lt"/>
                        </a:rPr>
                        <a:t> 2019</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90.954</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a:solidFill>
                            <a:schemeClr val="bg2">
                              <a:lumMod val="25000"/>
                            </a:schemeClr>
                          </a:solidFill>
                          <a:effectLst/>
                          <a:latin typeface="+mn-lt"/>
                        </a:rPr>
                        <a:t>53.057</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a:solidFill>
                            <a:schemeClr val="bg2">
                              <a:lumMod val="25000"/>
                            </a:schemeClr>
                          </a:solidFill>
                          <a:effectLst/>
                          <a:latin typeface="+mn-lt"/>
                        </a:rPr>
                        <a:t>37.897</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4.011</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extLst>
                  <a:ext uri="{0D108BD9-81ED-4DB2-BD59-A6C34878D82A}">
                    <a16:rowId xmlns="" xmlns:a16="http://schemas.microsoft.com/office/drawing/2014/main" val="10003"/>
                  </a:ext>
                </a:extLst>
              </a:tr>
              <a:tr h="190500">
                <a:tc>
                  <a:txBody>
                    <a:bodyPr/>
                    <a:lstStyle/>
                    <a:p>
                      <a:pPr algn="ctr" rtl="0" fontAlgn="ctr"/>
                      <a:r>
                        <a:rPr lang="es-EC" sz="900" b="0" i="0" u="none" strike="noStrike" dirty="0">
                          <a:solidFill>
                            <a:schemeClr val="bg2">
                              <a:lumMod val="25000"/>
                            </a:schemeClr>
                          </a:solidFill>
                          <a:effectLst/>
                          <a:latin typeface="+mn-lt"/>
                        </a:rPr>
                        <a:t> 2020</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74.721</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45.946</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28.774</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2.780</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extLst>
                  <a:ext uri="{0D108BD9-81ED-4DB2-BD59-A6C34878D82A}">
                    <a16:rowId xmlns="" xmlns:a16="http://schemas.microsoft.com/office/drawing/2014/main" val="10004"/>
                  </a:ext>
                </a:extLst>
              </a:tr>
              <a:tr h="190500">
                <a:tc>
                  <a:txBody>
                    <a:bodyPr/>
                    <a:lstStyle/>
                    <a:p>
                      <a:pPr algn="ctr" rtl="0" fontAlgn="ctr"/>
                      <a:r>
                        <a:rPr lang="es-EC" sz="900" b="0" i="0" u="none" strike="noStrike" dirty="0">
                          <a:solidFill>
                            <a:schemeClr val="bg2">
                              <a:lumMod val="25000"/>
                            </a:schemeClr>
                          </a:solidFill>
                          <a:effectLst/>
                          <a:latin typeface="+mn-lt"/>
                        </a:rPr>
                        <a:t> 2021</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94.213</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54.811</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39.402</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tc>
                  <a:txBody>
                    <a:bodyPr/>
                    <a:lstStyle/>
                    <a:p>
                      <a:pPr algn="ctr" rtl="0" fontAlgn="ctr"/>
                      <a:r>
                        <a:rPr lang="es-EC" sz="900" b="0" i="0" u="none" strike="noStrike" dirty="0">
                          <a:solidFill>
                            <a:schemeClr val="bg2">
                              <a:lumMod val="25000"/>
                            </a:schemeClr>
                          </a:solidFill>
                          <a:effectLst/>
                          <a:latin typeface="+mn-lt"/>
                        </a:rPr>
                        <a:t>4.608</a:t>
                      </a:r>
                    </a:p>
                  </a:txBody>
                  <a:tcPr marL="9525" marR="9525" marT="9525" marB="0" anchor="ctr">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pic>
        <p:nvPicPr>
          <p:cNvPr id="28" name="Marcador de contenido 6"/>
          <p:cNvPicPr>
            <a:picLocks/>
          </p:cNvPicPr>
          <p:nvPr/>
        </p:nvPicPr>
        <p:blipFill>
          <a:blip r:embed="rId4" cstate="print"/>
          <a:stretch>
            <a:fillRect/>
          </a:stretch>
        </p:blipFill>
        <p:spPr>
          <a:xfrm>
            <a:off x="1975104" y="5367505"/>
            <a:ext cx="22860" cy="548640"/>
          </a:xfrm>
          <a:prstGeom prst="rect">
            <a:avLst/>
          </a:prstGeom>
        </p:spPr>
      </p:pic>
      <p:pic>
        <p:nvPicPr>
          <p:cNvPr id="29" name="Marcador de contenido 7"/>
          <p:cNvPicPr>
            <a:picLocks/>
          </p:cNvPicPr>
          <p:nvPr/>
        </p:nvPicPr>
        <p:blipFill>
          <a:blip r:embed="rId5" cstate="print"/>
          <a:stretch>
            <a:fillRect/>
          </a:stretch>
        </p:blipFill>
        <p:spPr>
          <a:xfrm>
            <a:off x="1367247" y="5332418"/>
            <a:ext cx="594360" cy="548640"/>
          </a:xfrm>
          <a:prstGeom prst="rect">
            <a:avLst/>
          </a:prstGeom>
        </p:spPr>
      </p:pic>
      <p:sp>
        <p:nvSpPr>
          <p:cNvPr id="30" name="Marcador de contenido 3"/>
          <p:cNvSpPr txBox="1">
            <a:spLocks/>
          </p:cNvSpPr>
          <p:nvPr/>
        </p:nvSpPr>
        <p:spPr>
          <a:xfrm>
            <a:off x="2029968" y="5364317"/>
            <a:ext cx="8855964" cy="50292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EC" sz="1330" b="0" dirty="0">
                <a:solidFill>
                  <a:schemeClr val="bg2">
                    <a:lumMod val="25000"/>
                  </a:schemeClr>
                </a:solidFill>
                <a:cs typeface="Century Gothic (Cuerpo)"/>
                <a:sym typeface="Century Gothic (Cuerpo)"/>
              </a:rPr>
              <a:t>En el 2021, las empresas investigadas generaron un valor agregado de 39.402 millones de dólares, que representa un incremento del 36,9%, respecto al año 2020.</a:t>
            </a:r>
          </a:p>
        </p:txBody>
      </p:sp>
    </p:spTree>
    <p:extLst>
      <p:ext uri="{BB962C8B-B14F-4D97-AF65-F5344CB8AC3E}">
        <p14:creationId xmlns:p14="http://schemas.microsoft.com/office/powerpoint/2010/main" val="35252559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Marcador de contenido 7">
            <a:extLst>
              <a:ext uri="{FF2B5EF4-FFF2-40B4-BE49-F238E27FC236}">
                <a16:creationId xmlns="" xmlns:a16="http://schemas.microsoft.com/office/drawing/2014/main" id="{9B784AA6-616C-447A-9E5A-499FFDFEE259}"/>
              </a:ext>
            </a:extLst>
          </p:cNvPr>
          <p:cNvPicPr>
            <a:picLocks/>
          </p:cNvPicPr>
          <p:nvPr/>
        </p:nvPicPr>
        <p:blipFill rotWithShape="1">
          <a:blip r:embed="rId2" cstate="print"/>
          <a:srcRect b="25095"/>
          <a:stretch/>
        </p:blipFill>
        <p:spPr>
          <a:xfrm>
            <a:off x="6254496" y="1563624"/>
            <a:ext cx="5157216" cy="2410968"/>
          </a:xfrm>
          <a:prstGeom prst="rect">
            <a:avLst/>
          </a:prstGeom>
        </p:spPr>
      </p:pic>
      <p:pic>
        <p:nvPicPr>
          <p:cNvPr id="35" name="Marcador de contenido 6">
            <a:extLst>
              <a:ext uri="{FF2B5EF4-FFF2-40B4-BE49-F238E27FC236}">
                <a16:creationId xmlns="" xmlns:a16="http://schemas.microsoft.com/office/drawing/2014/main" id="{C1BF770C-41DD-4B3C-A388-422C5CE10326}"/>
              </a:ext>
            </a:extLst>
          </p:cNvPr>
          <p:cNvPicPr>
            <a:picLocks/>
          </p:cNvPicPr>
          <p:nvPr/>
        </p:nvPicPr>
        <p:blipFill rotWithShape="1">
          <a:blip r:embed="rId3" cstate="print"/>
          <a:srcRect b="22967"/>
          <a:stretch/>
        </p:blipFill>
        <p:spPr>
          <a:xfrm>
            <a:off x="713232" y="1563624"/>
            <a:ext cx="5157216" cy="2479458"/>
          </a:xfrm>
          <a:prstGeom prst="rect">
            <a:avLst/>
          </a:prstGeom>
        </p:spPr>
      </p:pic>
      <p:sp>
        <p:nvSpPr>
          <p:cNvPr id="2" name="Marcador de contenido 1"/>
          <p:cNvSpPr>
            <a:spLocks noGrp="1"/>
          </p:cNvSpPr>
          <p:nvPr>
            <p:ph/>
          </p:nvPr>
        </p:nvSpPr>
        <p:spPr>
          <a:xfrm>
            <a:off x="621792" y="338037"/>
            <a:ext cx="9939528" cy="896112"/>
          </a:xfrm>
        </p:spPr>
        <p:txBody>
          <a:bodyPr>
            <a:normAutofit/>
          </a:bodyPr>
          <a:lstStyle/>
          <a:p>
            <a:pPr marL="0" marR="0" algn="l">
              <a:lnSpc>
                <a:spcPct val="100000"/>
              </a:lnSpc>
              <a:spcBef>
                <a:spcPts val="0"/>
              </a:spcBef>
              <a:spcAft>
                <a:spcPts val="0"/>
              </a:spcAft>
              <a:buNone/>
            </a:pPr>
            <a:r>
              <a:rPr lang="es-EC" sz="2300" b="1" i="0" u="none" cap="none" dirty="0">
                <a:solidFill>
                  <a:srgbClr val="0069AF"/>
                </a:solidFill>
                <a:cs typeface="Century Gothic (Títulos)"/>
                <a:sym typeface="Century Gothic (Títulos)"/>
              </a:rPr>
              <a:t>2.1.1 Agregados económicos empresariales según</a:t>
            </a:r>
          </a:p>
          <a:p>
            <a:pPr marL="0" marR="0" algn="l">
              <a:lnSpc>
                <a:spcPct val="100000"/>
              </a:lnSpc>
              <a:spcBef>
                <a:spcPts val="0"/>
              </a:spcBef>
              <a:spcAft>
                <a:spcPts val="0"/>
              </a:spcAft>
              <a:buNone/>
            </a:pPr>
            <a:r>
              <a:rPr lang="es-EC" sz="2300" b="1" i="0" u="none" cap="none" dirty="0">
                <a:solidFill>
                  <a:srgbClr val="0069AF"/>
                </a:solidFill>
                <a:cs typeface="Century Gothic (Títulos)"/>
                <a:sym typeface="Century Gothic (Títulos)"/>
              </a:rPr>
              <a:t>         sector económico</a:t>
            </a:r>
          </a:p>
        </p:txBody>
      </p:sp>
      <p:sp>
        <p:nvSpPr>
          <p:cNvPr id="3" name="Marcador de contenido 2"/>
          <p:cNvSpPr>
            <a:spLocks noGrp="1"/>
          </p:cNvSpPr>
          <p:nvPr>
            <p:ph/>
          </p:nvPr>
        </p:nvSpPr>
        <p:spPr>
          <a:xfrm>
            <a:off x="1369273" y="1025739"/>
            <a:ext cx="6537960" cy="365760"/>
          </a:xfrm>
        </p:spPr>
        <p:txBody>
          <a:bodyPr>
            <a:normAutofit/>
          </a:bodyPr>
          <a:lstStyle/>
          <a:p>
            <a:pPr marL="0" marR="0" algn="l">
              <a:lnSpc>
                <a:spcPct val="100000"/>
              </a:lnSpc>
              <a:spcBef>
                <a:spcPts val="0"/>
              </a:spcBef>
              <a:spcAft>
                <a:spcPts val="0"/>
              </a:spcAft>
              <a:buNone/>
            </a:pPr>
            <a:r>
              <a:rPr lang="es-EC" sz="1300" b="0" i="0" u="none" cap="none" dirty="0">
                <a:solidFill>
                  <a:srgbClr val="7F7F7F">
                    <a:alpha val="100000"/>
                  </a:srgbClr>
                </a:solidFill>
                <a:cs typeface="Century Gothic (Cuerpo)"/>
                <a:sym typeface="Century Gothic (Cuerpo)"/>
              </a:rPr>
              <a:t>Valores en millones de dólares</a:t>
            </a:r>
          </a:p>
        </p:txBody>
      </p:sp>
      <p:sp>
        <p:nvSpPr>
          <p:cNvPr id="4" name="Marcador de contenido 3"/>
          <p:cNvSpPr>
            <a:spLocks noGrp="1"/>
          </p:cNvSpPr>
          <p:nvPr>
            <p:ph/>
          </p:nvPr>
        </p:nvSpPr>
        <p:spPr>
          <a:xfrm>
            <a:off x="1499615" y="4992624"/>
            <a:ext cx="3725615" cy="704088"/>
          </a:xfrm>
        </p:spPr>
        <p:txBody>
          <a:bodyPr>
            <a:noAutofit/>
          </a:bodyPr>
          <a:lstStyle/>
          <a:p>
            <a:pPr marL="0" marR="0" algn="just">
              <a:lnSpc>
                <a:spcPct val="100000"/>
              </a:lnSpc>
              <a:spcBef>
                <a:spcPts val="0"/>
              </a:spcBef>
              <a:spcAft>
                <a:spcPts val="0"/>
              </a:spcAft>
              <a:buNone/>
            </a:pPr>
            <a:r>
              <a:rPr lang="es-EC" sz="1330" b="0" i="0" u="none" cap="none" dirty="0">
                <a:solidFill>
                  <a:schemeClr val="bg2">
                    <a:lumMod val="25000"/>
                  </a:schemeClr>
                </a:solidFill>
                <a:cs typeface="Century Gothic (Cuerpo)"/>
                <a:sym typeface="Century Gothic (Cuerpo)"/>
              </a:rPr>
              <a:t>El sector de la minería registra un mayor crecimiento en la producción total, con el 55,7% más en relación con el año 2020.</a:t>
            </a:r>
          </a:p>
        </p:txBody>
      </p:sp>
      <p:sp>
        <p:nvSpPr>
          <p:cNvPr id="5" name="Marcador de contenido 4"/>
          <p:cNvSpPr>
            <a:spLocks noGrp="1"/>
          </p:cNvSpPr>
          <p:nvPr>
            <p:ph/>
          </p:nvPr>
        </p:nvSpPr>
        <p:spPr>
          <a:xfrm>
            <a:off x="7159752" y="4965192"/>
            <a:ext cx="3618992" cy="841248"/>
          </a:xfrm>
        </p:spPr>
        <p:txBody>
          <a:bodyPr vert="horz" lIns="91440" tIns="45720" rIns="91440" bIns="45720" rtlCol="0" anchor="ctr">
            <a:noAutofit/>
          </a:bodyPr>
          <a:lstStyle/>
          <a:p>
            <a:pPr algn="just">
              <a:lnSpc>
                <a:spcPct val="100000"/>
              </a:lnSpc>
              <a:spcBef>
                <a:spcPts val="0"/>
              </a:spcBef>
            </a:pPr>
            <a:r>
              <a:rPr lang="es-EC" sz="1330" b="0" dirty="0">
                <a:solidFill>
                  <a:schemeClr val="bg2">
                    <a:lumMod val="25000"/>
                  </a:schemeClr>
                </a:solidFill>
                <a:cs typeface="Century Gothic (Cuerpo)"/>
                <a:sym typeface="Century Gothic (Cuerpo)"/>
              </a:rPr>
              <a:t>En el 2021, el sector de la minería registra un incremento en el consumo intermedio, con el 34,8% más en comparación con el año 2020.</a:t>
            </a:r>
          </a:p>
        </p:txBody>
      </p:sp>
      <p:sp>
        <p:nvSpPr>
          <p:cNvPr id="6" name="Marcador de contenido 5"/>
          <p:cNvSpPr>
            <a:spLocks noGrp="1"/>
          </p:cNvSpPr>
          <p:nvPr>
            <p:ph/>
          </p:nvPr>
        </p:nvSpPr>
        <p:spPr>
          <a:xfrm>
            <a:off x="704088" y="6519672"/>
            <a:ext cx="4928616" cy="246888"/>
          </a:xfrm>
        </p:spPr>
        <p:txBody>
          <a:bodyPr>
            <a:normAutofit/>
          </a:bodyPr>
          <a:lstStyle/>
          <a:p>
            <a:pPr marL="0" marR="0" algn="l">
              <a:lnSpc>
                <a:spcPct val="100000"/>
              </a:lnSpc>
              <a:spcBef>
                <a:spcPts val="0"/>
              </a:spcBef>
              <a:spcAft>
                <a:spcPts val="0"/>
              </a:spcAft>
              <a:buNone/>
            </a:pPr>
            <a:r>
              <a:rPr lang="es-EC" sz="900" i="0" u="none" cap="none" dirty="0">
                <a:solidFill>
                  <a:srgbClr val="595959">
                    <a:alpha val="100000"/>
                  </a:srgbClr>
                </a:solidFill>
                <a:cs typeface="Century Gothic (Cuerpo)"/>
                <a:sym typeface="Century Gothic (Cuerpo)"/>
              </a:rPr>
              <a:t>Fuente: </a:t>
            </a:r>
            <a:r>
              <a:rPr lang="es-EC" sz="900" b="0" i="0" u="none" cap="none" dirty="0">
                <a:solidFill>
                  <a:srgbClr val="595959">
                    <a:alpha val="100000"/>
                  </a:srgbClr>
                </a:solidFill>
                <a:cs typeface="Century Gothic (Cuerpo)"/>
                <a:sym typeface="Century Gothic (Cuerpo)"/>
              </a:rPr>
              <a:t>Encuesta Estructural Empresarial (ENESEM) 2020 - 2021</a:t>
            </a:r>
          </a:p>
        </p:txBody>
      </p:sp>
      <p:pic>
        <p:nvPicPr>
          <p:cNvPr id="9" name="Marcador de contenido 8"/>
          <p:cNvPicPr>
            <a:picLocks noGrp="1"/>
          </p:cNvPicPr>
          <p:nvPr>
            <p:ph/>
          </p:nvPr>
        </p:nvPicPr>
        <p:blipFill>
          <a:blip r:embed="rId4" cstate="print"/>
          <a:stretch>
            <a:fillRect/>
          </a:stretch>
        </p:blipFill>
        <p:spPr>
          <a:xfrm>
            <a:off x="1463040" y="5001768"/>
            <a:ext cx="22860" cy="713232"/>
          </a:xfrm>
          <a:prstGeom prst="rect">
            <a:avLst/>
          </a:prstGeom>
        </p:spPr>
      </p:pic>
      <p:pic>
        <p:nvPicPr>
          <p:cNvPr id="10" name="Marcador de contenido 9"/>
          <p:cNvPicPr>
            <a:picLocks noGrp="1"/>
          </p:cNvPicPr>
          <p:nvPr>
            <p:ph/>
          </p:nvPr>
        </p:nvPicPr>
        <p:blipFill>
          <a:blip r:embed="rId4" cstate="print"/>
          <a:stretch>
            <a:fillRect/>
          </a:stretch>
        </p:blipFill>
        <p:spPr>
          <a:xfrm>
            <a:off x="7123176" y="5020056"/>
            <a:ext cx="22860" cy="713232"/>
          </a:xfrm>
          <a:prstGeom prst="rect">
            <a:avLst/>
          </a:prstGeom>
        </p:spPr>
      </p:pic>
      <p:pic>
        <p:nvPicPr>
          <p:cNvPr id="11" name="Marcador de contenido 10"/>
          <p:cNvPicPr>
            <a:picLocks noGrp="1"/>
          </p:cNvPicPr>
          <p:nvPr>
            <p:ph/>
          </p:nvPr>
        </p:nvPicPr>
        <p:blipFill>
          <a:blip r:embed="rId5" cstate="print"/>
          <a:stretch>
            <a:fillRect/>
          </a:stretch>
        </p:blipFill>
        <p:spPr>
          <a:xfrm>
            <a:off x="845820" y="5038344"/>
            <a:ext cx="594360" cy="594360"/>
          </a:xfrm>
          <a:prstGeom prst="rect">
            <a:avLst/>
          </a:prstGeom>
        </p:spPr>
      </p:pic>
      <p:pic>
        <p:nvPicPr>
          <p:cNvPr id="12" name="Marcador de contenido 11"/>
          <p:cNvPicPr>
            <a:picLocks noGrp="1"/>
          </p:cNvPicPr>
          <p:nvPr>
            <p:ph/>
          </p:nvPr>
        </p:nvPicPr>
        <p:blipFill>
          <a:blip r:embed="rId6" cstate="print"/>
          <a:stretch>
            <a:fillRect/>
          </a:stretch>
        </p:blipFill>
        <p:spPr>
          <a:xfrm>
            <a:off x="6400800" y="5038344"/>
            <a:ext cx="594360" cy="594360"/>
          </a:xfrm>
          <a:prstGeom prst="rect">
            <a:avLst/>
          </a:prstGeom>
        </p:spPr>
      </p:pic>
      <p:sp>
        <p:nvSpPr>
          <p:cNvPr id="17" name="Marcador de contenido 16"/>
          <p:cNvSpPr>
            <a:spLocks noGrp="1"/>
          </p:cNvSpPr>
          <p:nvPr>
            <p:ph/>
          </p:nvPr>
        </p:nvSpPr>
        <p:spPr>
          <a:xfrm>
            <a:off x="2029968" y="1783080"/>
            <a:ext cx="2523744" cy="365760"/>
          </a:xfrm>
        </p:spPr>
        <p:txBody>
          <a:bodyPr/>
          <a:lstStyle/>
          <a:p>
            <a:pPr marL="0" marR="0" algn="ctr">
              <a:lnSpc>
                <a:spcPct val="100000"/>
              </a:lnSpc>
              <a:spcBef>
                <a:spcPts val="0"/>
              </a:spcBef>
              <a:spcAft>
                <a:spcPts val="0"/>
              </a:spcAft>
              <a:buNone/>
            </a:pPr>
            <a:r>
              <a:rPr lang="es-EC" sz="1800" b="1" i="0" u="none" cap="none" dirty="0">
                <a:solidFill>
                  <a:schemeClr val="bg2">
                    <a:lumMod val="25000"/>
                  </a:schemeClr>
                </a:solidFill>
                <a:cs typeface="Century Gothic (Cuerpo)"/>
                <a:sym typeface="Century Gothic (Cuerpo)"/>
              </a:rPr>
              <a:t>Producción Total</a:t>
            </a:r>
          </a:p>
        </p:txBody>
      </p:sp>
      <p:sp>
        <p:nvSpPr>
          <p:cNvPr id="18" name="Marcador de contenido 17"/>
          <p:cNvSpPr>
            <a:spLocks noGrp="1"/>
          </p:cNvSpPr>
          <p:nvPr>
            <p:ph/>
          </p:nvPr>
        </p:nvSpPr>
        <p:spPr>
          <a:xfrm>
            <a:off x="7735824" y="1783080"/>
            <a:ext cx="2523744" cy="365760"/>
          </a:xfrm>
        </p:spPr>
        <p:txBody>
          <a:bodyPr/>
          <a:lstStyle/>
          <a:p>
            <a:pPr marL="0" marR="0" algn="ctr">
              <a:lnSpc>
                <a:spcPct val="100000"/>
              </a:lnSpc>
              <a:spcBef>
                <a:spcPts val="0"/>
              </a:spcBef>
              <a:spcAft>
                <a:spcPts val="0"/>
              </a:spcAft>
              <a:buNone/>
            </a:pPr>
            <a:r>
              <a:rPr lang="es-EC" sz="1800" b="1" i="0" u="none" cap="none" dirty="0">
                <a:solidFill>
                  <a:schemeClr val="bg2">
                    <a:lumMod val="25000"/>
                  </a:schemeClr>
                </a:solidFill>
                <a:cs typeface="Century Gothic (Cuerpo)"/>
                <a:sym typeface="Century Gothic (Cuerpo)"/>
              </a:rPr>
              <a:t>Consumo Intermedio</a:t>
            </a:r>
          </a:p>
        </p:txBody>
      </p:sp>
      <p:graphicFrame>
        <p:nvGraphicFramePr>
          <p:cNvPr id="24" name="Tabla 23">
            <a:extLst>
              <a:ext uri="{FF2B5EF4-FFF2-40B4-BE49-F238E27FC236}">
                <a16:creationId xmlns="" xmlns:a16="http://schemas.microsoft.com/office/drawing/2014/main" id="{1014C62E-8CD5-4D74-B44F-7B3E696B75EE}"/>
              </a:ext>
            </a:extLst>
          </p:cNvPr>
          <p:cNvGraphicFramePr>
            <a:graphicFrameLocks noGrp="1"/>
          </p:cNvGraphicFramePr>
          <p:nvPr/>
        </p:nvGraphicFramePr>
        <p:xfrm>
          <a:off x="3861062" y="2203704"/>
          <a:ext cx="1364169" cy="388620"/>
        </p:xfrm>
        <a:graphic>
          <a:graphicData uri="http://schemas.openxmlformats.org/drawingml/2006/table">
            <a:tbl>
              <a:tblPr/>
              <a:tblGrid>
                <a:gridCol w="454723">
                  <a:extLst>
                    <a:ext uri="{9D8B030D-6E8A-4147-A177-3AD203B41FA5}">
                      <a16:colId xmlns="" xmlns:a16="http://schemas.microsoft.com/office/drawing/2014/main" val="2783415422"/>
                    </a:ext>
                  </a:extLst>
                </a:gridCol>
                <a:gridCol w="454723">
                  <a:extLst>
                    <a:ext uri="{9D8B030D-6E8A-4147-A177-3AD203B41FA5}">
                      <a16:colId xmlns="" xmlns:a16="http://schemas.microsoft.com/office/drawing/2014/main" val="1283758671"/>
                    </a:ext>
                  </a:extLst>
                </a:gridCol>
                <a:gridCol w="454723">
                  <a:extLst>
                    <a:ext uri="{9D8B030D-6E8A-4147-A177-3AD203B41FA5}">
                      <a16:colId xmlns="" xmlns:a16="http://schemas.microsoft.com/office/drawing/2014/main" val="3890914785"/>
                    </a:ext>
                  </a:extLst>
                </a:gridCol>
              </a:tblGrid>
              <a:tr h="70485">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1048338806"/>
                  </a:ext>
                </a:extLst>
              </a:tr>
              <a:tr h="70485">
                <a:tc>
                  <a:txBody>
                    <a:bodyPr/>
                    <a:lstStyle/>
                    <a:p>
                      <a:pPr algn="ctr" rtl="0" fontAlgn="ctr"/>
                      <a:r>
                        <a:rPr lang="es-EC" sz="800" b="1" i="0" u="none" strike="noStrike" dirty="0">
                          <a:solidFill>
                            <a:srgbClr val="FFFFFF"/>
                          </a:solidFill>
                          <a:effectLst/>
                          <a:latin typeface="+mn-lt"/>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1829276734"/>
                  </a:ext>
                </a:extLst>
              </a:tr>
              <a:tr h="70485">
                <a:tc>
                  <a:txBody>
                    <a:bodyPr/>
                    <a:lstStyle/>
                    <a:p>
                      <a:pPr algn="ctr" rtl="0" fontAlgn="ctr"/>
                      <a:r>
                        <a:rPr lang="es-EC" sz="800" b="0" i="0" u="none" strike="noStrike" dirty="0">
                          <a:solidFill>
                            <a:schemeClr val="bg2">
                              <a:lumMod val="25000"/>
                            </a:schemeClr>
                          </a:solidFill>
                          <a:effectLst/>
                          <a:latin typeface="+mn-lt"/>
                        </a:rPr>
                        <a:t>74.721</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94.213</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26,1%</a:t>
                      </a: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495382516"/>
                  </a:ext>
                </a:extLst>
              </a:tr>
            </a:tbl>
          </a:graphicData>
        </a:graphic>
      </p:graphicFrame>
      <p:graphicFrame>
        <p:nvGraphicFramePr>
          <p:cNvPr id="25" name="Tabla 24">
            <a:extLst>
              <a:ext uri="{FF2B5EF4-FFF2-40B4-BE49-F238E27FC236}">
                <a16:creationId xmlns="" xmlns:a16="http://schemas.microsoft.com/office/drawing/2014/main" id="{84D814DA-E053-4426-8CDC-84A93155D442}"/>
              </a:ext>
            </a:extLst>
          </p:cNvPr>
          <p:cNvGraphicFramePr>
            <a:graphicFrameLocks noGrp="1"/>
          </p:cNvGraphicFramePr>
          <p:nvPr/>
        </p:nvGraphicFramePr>
        <p:xfrm>
          <a:off x="9416288" y="2203704"/>
          <a:ext cx="1362456" cy="393192"/>
        </p:xfrm>
        <a:graphic>
          <a:graphicData uri="http://schemas.openxmlformats.org/drawingml/2006/table">
            <a:tbl>
              <a:tblPr/>
              <a:tblGrid>
                <a:gridCol w="454152">
                  <a:extLst>
                    <a:ext uri="{9D8B030D-6E8A-4147-A177-3AD203B41FA5}">
                      <a16:colId xmlns="" xmlns:a16="http://schemas.microsoft.com/office/drawing/2014/main" val="2279478585"/>
                    </a:ext>
                  </a:extLst>
                </a:gridCol>
                <a:gridCol w="454152">
                  <a:extLst>
                    <a:ext uri="{9D8B030D-6E8A-4147-A177-3AD203B41FA5}">
                      <a16:colId xmlns="" xmlns:a16="http://schemas.microsoft.com/office/drawing/2014/main" val="2678303295"/>
                    </a:ext>
                  </a:extLst>
                </a:gridCol>
                <a:gridCol w="454152">
                  <a:extLst>
                    <a:ext uri="{9D8B030D-6E8A-4147-A177-3AD203B41FA5}">
                      <a16:colId xmlns="" xmlns:a16="http://schemas.microsoft.com/office/drawing/2014/main" val="1562586923"/>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2757928091"/>
                  </a:ext>
                </a:extLst>
              </a:tr>
              <a:tr h="131064">
                <a:tc>
                  <a:txBody>
                    <a:bodyPr/>
                    <a:lstStyle/>
                    <a:p>
                      <a:pPr algn="ctr" rtl="0" fontAlgn="ctr"/>
                      <a:r>
                        <a:rPr lang="es-EC" sz="800" b="1" i="0" u="none" strike="noStrike" dirty="0">
                          <a:solidFill>
                            <a:srgbClr val="FFFFFF"/>
                          </a:solidFill>
                          <a:effectLst/>
                          <a:latin typeface="+mn-lt"/>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1918477807"/>
                  </a:ext>
                </a:extLst>
              </a:tr>
              <a:tr h="131064">
                <a:tc>
                  <a:txBody>
                    <a:bodyPr/>
                    <a:lstStyle/>
                    <a:p>
                      <a:pPr algn="ctr" rtl="0" fontAlgn="ctr"/>
                      <a:r>
                        <a:rPr lang="es-EC" sz="800" b="0" i="0" u="none" strike="noStrike" dirty="0">
                          <a:solidFill>
                            <a:schemeClr val="bg2">
                              <a:lumMod val="25000"/>
                            </a:schemeClr>
                          </a:solidFill>
                          <a:effectLst/>
                          <a:latin typeface="+mn-lt"/>
                        </a:rPr>
                        <a:t>45.946</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54.811</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19,3%</a:t>
                      </a: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2368801036"/>
                  </a:ext>
                </a:extLst>
              </a:tr>
            </a:tbl>
          </a:graphicData>
        </a:graphic>
      </p:graphicFrame>
      <p:sp>
        <p:nvSpPr>
          <p:cNvPr id="26" name="1 Triángulo isósceles">
            <a:extLst>
              <a:ext uri="{FF2B5EF4-FFF2-40B4-BE49-F238E27FC236}">
                <a16:creationId xmlns="" xmlns:a16="http://schemas.microsoft.com/office/drawing/2014/main" id="{B4223215-2F23-402B-A289-388DB2F61CD3}"/>
              </a:ext>
            </a:extLst>
          </p:cNvPr>
          <p:cNvSpPr/>
          <p:nvPr/>
        </p:nvSpPr>
        <p:spPr>
          <a:xfrm>
            <a:off x="4807480" y="2509957"/>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sp>
        <p:nvSpPr>
          <p:cNvPr id="28" name="1 Triángulo isósceles">
            <a:extLst>
              <a:ext uri="{FF2B5EF4-FFF2-40B4-BE49-F238E27FC236}">
                <a16:creationId xmlns="" xmlns:a16="http://schemas.microsoft.com/office/drawing/2014/main" id="{41197594-4A34-434A-AA8E-1647B31EDF32}"/>
              </a:ext>
            </a:extLst>
          </p:cNvPr>
          <p:cNvSpPr/>
          <p:nvPr/>
        </p:nvSpPr>
        <p:spPr>
          <a:xfrm>
            <a:off x="10333031" y="2528424"/>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graphicFrame>
        <p:nvGraphicFramePr>
          <p:cNvPr id="20" name="Tabla 19">
            <a:extLst>
              <a:ext uri="{FF2B5EF4-FFF2-40B4-BE49-F238E27FC236}">
                <a16:creationId xmlns="" xmlns:a16="http://schemas.microsoft.com/office/drawing/2014/main" id="{0AA58E6F-F25C-4309-8F47-5D77279A7FB8}"/>
              </a:ext>
            </a:extLst>
          </p:cNvPr>
          <p:cNvGraphicFramePr>
            <a:graphicFrameLocks noGrp="1"/>
          </p:cNvGraphicFramePr>
          <p:nvPr/>
        </p:nvGraphicFramePr>
        <p:xfrm>
          <a:off x="759156" y="3948505"/>
          <a:ext cx="4467269" cy="548640"/>
        </p:xfrm>
        <a:graphic>
          <a:graphicData uri="http://schemas.openxmlformats.org/drawingml/2006/table">
            <a:tbl>
              <a:tblPr/>
              <a:tblGrid>
                <a:gridCol w="760980">
                  <a:extLst>
                    <a:ext uri="{9D8B030D-6E8A-4147-A177-3AD203B41FA5}">
                      <a16:colId xmlns="" xmlns:a16="http://schemas.microsoft.com/office/drawing/2014/main" val="983930213"/>
                    </a:ext>
                  </a:extLst>
                </a:gridCol>
                <a:gridCol w="783794">
                  <a:extLst>
                    <a:ext uri="{9D8B030D-6E8A-4147-A177-3AD203B41FA5}">
                      <a16:colId xmlns="" xmlns:a16="http://schemas.microsoft.com/office/drawing/2014/main" val="4050697317"/>
                    </a:ext>
                  </a:extLst>
                </a:gridCol>
                <a:gridCol w="672353">
                  <a:extLst>
                    <a:ext uri="{9D8B030D-6E8A-4147-A177-3AD203B41FA5}">
                      <a16:colId xmlns="" xmlns:a16="http://schemas.microsoft.com/office/drawing/2014/main" val="3990665559"/>
                    </a:ext>
                  </a:extLst>
                </a:gridCol>
                <a:gridCol w="726141">
                  <a:extLst>
                    <a:ext uri="{9D8B030D-6E8A-4147-A177-3AD203B41FA5}">
                      <a16:colId xmlns="" xmlns:a16="http://schemas.microsoft.com/office/drawing/2014/main" val="177188699"/>
                    </a:ext>
                  </a:extLst>
                </a:gridCol>
                <a:gridCol w="726141">
                  <a:extLst>
                    <a:ext uri="{9D8B030D-6E8A-4147-A177-3AD203B41FA5}">
                      <a16:colId xmlns="" xmlns:a16="http://schemas.microsoft.com/office/drawing/2014/main" val="3439704657"/>
                    </a:ext>
                  </a:extLst>
                </a:gridCol>
                <a:gridCol w="797860">
                  <a:extLst>
                    <a:ext uri="{9D8B030D-6E8A-4147-A177-3AD203B41FA5}">
                      <a16:colId xmlns="" xmlns:a16="http://schemas.microsoft.com/office/drawing/2014/main" val="1042703249"/>
                    </a:ext>
                  </a:extLst>
                </a:gridCol>
              </a:tblGrid>
              <a:tr h="182880">
                <a:tc>
                  <a:txBody>
                    <a:bodyPr/>
                    <a:lstStyle/>
                    <a:p>
                      <a:pPr algn="l" fontAlgn="b"/>
                      <a:endParaRPr lang="es-EC" sz="900" b="0" i="0" u="none" strike="noStrike" dirty="0">
                        <a:solidFill>
                          <a:schemeClr val="bg2">
                            <a:lumMod val="25000"/>
                          </a:schemeClr>
                        </a:solidFill>
                        <a:effectLst/>
                        <a:latin typeface="+mn-lt"/>
                      </a:endParaRPr>
                    </a:p>
                  </a:txBody>
                  <a:tcPr marL="7620" marR="7620" marT="7620" marB="0" anchor="b">
                    <a:lnL w="12700" cap="flat" cmpd="sng" algn="ctr">
                      <a:solidFill>
                        <a:schemeClr val="bg1"/>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Manufactura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Servicios</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Comercio</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Minería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Construcción</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2516260959"/>
                  </a:ext>
                </a:extLst>
              </a:tr>
              <a:tr h="182880">
                <a:tc>
                  <a:txBody>
                    <a:bodyPr/>
                    <a:lstStyle/>
                    <a:p>
                      <a:pPr algn="ctr" rtl="0" fontAlgn="ctr"/>
                      <a:r>
                        <a:rPr lang="es-EC" sz="900" b="0" i="0" u="none" strike="noStrike" dirty="0">
                          <a:solidFill>
                            <a:schemeClr val="bg2">
                              <a:lumMod val="25000"/>
                            </a:schemeClr>
                          </a:solidFill>
                          <a:effectLst/>
                          <a:latin typeface="+mn-lt"/>
                        </a:rPr>
                        <a:t>2020 </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29.018</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23.716</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11.290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8.090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2.606</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482037604"/>
                  </a:ext>
                </a:extLst>
              </a:tr>
              <a:tr h="182880">
                <a:tc>
                  <a:txBody>
                    <a:bodyPr/>
                    <a:lstStyle/>
                    <a:p>
                      <a:pPr algn="ctr" rtl="0" fontAlgn="ctr"/>
                      <a:r>
                        <a:rPr lang="es-EC" sz="900" b="0" i="0" u="none" strike="noStrike" dirty="0">
                          <a:solidFill>
                            <a:schemeClr val="bg2">
                              <a:lumMod val="25000"/>
                            </a:schemeClr>
                          </a:solidFill>
                          <a:effectLst/>
                          <a:latin typeface="+mn-lt"/>
                        </a:rPr>
                        <a:t>2021 </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37.122</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28.121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13.393</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12.596</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2.981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46763925"/>
                  </a:ext>
                </a:extLst>
              </a:tr>
            </a:tbl>
          </a:graphicData>
        </a:graphic>
      </p:graphicFrame>
      <p:pic>
        <p:nvPicPr>
          <p:cNvPr id="29" name="Marcador de contenido 6">
            <a:extLst>
              <a:ext uri="{FF2B5EF4-FFF2-40B4-BE49-F238E27FC236}">
                <a16:creationId xmlns="" xmlns:a16="http://schemas.microsoft.com/office/drawing/2014/main" id="{561F1E53-FE43-4B2A-A1C3-24DDD19D1A88}"/>
              </a:ext>
            </a:extLst>
          </p:cNvPr>
          <p:cNvPicPr>
            <a:picLocks noGrp="1"/>
          </p:cNvPicPr>
          <p:nvPr/>
        </p:nvPicPr>
        <p:blipFill rotWithShape="1">
          <a:blip r:embed="rId7" cstate="print"/>
          <a:srcRect l="3546" t="82701" r="91578" b="10842"/>
          <a:stretch/>
        </p:blipFill>
        <p:spPr>
          <a:xfrm>
            <a:off x="814710" y="4167334"/>
            <a:ext cx="152400" cy="121023"/>
          </a:xfrm>
          <a:prstGeom prst="rect">
            <a:avLst/>
          </a:prstGeom>
        </p:spPr>
      </p:pic>
      <p:pic>
        <p:nvPicPr>
          <p:cNvPr id="30" name="Marcador de contenido 6">
            <a:extLst>
              <a:ext uri="{FF2B5EF4-FFF2-40B4-BE49-F238E27FC236}">
                <a16:creationId xmlns="" xmlns:a16="http://schemas.microsoft.com/office/drawing/2014/main" id="{3FA9ABF9-8CBC-4C39-A259-A967C91B0C2F}"/>
              </a:ext>
            </a:extLst>
          </p:cNvPr>
          <p:cNvPicPr>
            <a:picLocks noGrp="1"/>
          </p:cNvPicPr>
          <p:nvPr/>
        </p:nvPicPr>
        <p:blipFill rotWithShape="1">
          <a:blip r:embed="rId7" cstate="print"/>
          <a:srcRect l="3546" t="90657" r="91578" b="2312"/>
          <a:stretch/>
        </p:blipFill>
        <p:spPr>
          <a:xfrm>
            <a:off x="814710" y="4335691"/>
            <a:ext cx="152400" cy="131781"/>
          </a:xfrm>
          <a:prstGeom prst="rect">
            <a:avLst/>
          </a:prstGeom>
        </p:spPr>
      </p:pic>
      <p:graphicFrame>
        <p:nvGraphicFramePr>
          <p:cNvPr id="31" name="Tabla 30">
            <a:extLst>
              <a:ext uri="{FF2B5EF4-FFF2-40B4-BE49-F238E27FC236}">
                <a16:creationId xmlns="" xmlns:a16="http://schemas.microsoft.com/office/drawing/2014/main" id="{59A62DD8-D0A5-45DA-833C-643599E1EBC8}"/>
              </a:ext>
            </a:extLst>
          </p:cNvPr>
          <p:cNvGraphicFramePr>
            <a:graphicFrameLocks noGrp="1"/>
          </p:cNvGraphicFramePr>
          <p:nvPr/>
        </p:nvGraphicFramePr>
        <p:xfrm>
          <a:off x="6315456" y="3949849"/>
          <a:ext cx="4463288" cy="548640"/>
        </p:xfrm>
        <a:graphic>
          <a:graphicData uri="http://schemas.openxmlformats.org/drawingml/2006/table">
            <a:tbl>
              <a:tblPr/>
              <a:tblGrid>
                <a:gridCol w="758952">
                  <a:extLst>
                    <a:ext uri="{9D8B030D-6E8A-4147-A177-3AD203B41FA5}">
                      <a16:colId xmlns="" xmlns:a16="http://schemas.microsoft.com/office/drawing/2014/main" val="2089385004"/>
                    </a:ext>
                  </a:extLst>
                </a:gridCol>
                <a:gridCol w="787400">
                  <a:extLst>
                    <a:ext uri="{9D8B030D-6E8A-4147-A177-3AD203B41FA5}">
                      <a16:colId xmlns="" xmlns:a16="http://schemas.microsoft.com/office/drawing/2014/main" val="117464216"/>
                    </a:ext>
                  </a:extLst>
                </a:gridCol>
                <a:gridCol w="676656">
                  <a:extLst>
                    <a:ext uri="{9D8B030D-6E8A-4147-A177-3AD203B41FA5}">
                      <a16:colId xmlns="" xmlns:a16="http://schemas.microsoft.com/office/drawing/2014/main" val="2095285306"/>
                    </a:ext>
                  </a:extLst>
                </a:gridCol>
                <a:gridCol w="722376">
                  <a:extLst>
                    <a:ext uri="{9D8B030D-6E8A-4147-A177-3AD203B41FA5}">
                      <a16:colId xmlns="" xmlns:a16="http://schemas.microsoft.com/office/drawing/2014/main" val="938232531"/>
                    </a:ext>
                  </a:extLst>
                </a:gridCol>
                <a:gridCol w="722376">
                  <a:extLst>
                    <a:ext uri="{9D8B030D-6E8A-4147-A177-3AD203B41FA5}">
                      <a16:colId xmlns="" xmlns:a16="http://schemas.microsoft.com/office/drawing/2014/main" val="4164121858"/>
                    </a:ext>
                  </a:extLst>
                </a:gridCol>
                <a:gridCol w="795528">
                  <a:extLst>
                    <a:ext uri="{9D8B030D-6E8A-4147-A177-3AD203B41FA5}">
                      <a16:colId xmlns="" xmlns:a16="http://schemas.microsoft.com/office/drawing/2014/main" val="2358798985"/>
                    </a:ext>
                  </a:extLst>
                </a:gridCol>
              </a:tblGrid>
              <a:tr h="182880">
                <a:tc>
                  <a:txBody>
                    <a:bodyPr/>
                    <a:lstStyle/>
                    <a:p>
                      <a:pPr algn="l" fontAlgn="b"/>
                      <a:endParaRPr lang="es-EC" sz="900" b="0" i="0" u="none" strike="noStrike" dirty="0">
                        <a:solidFill>
                          <a:schemeClr val="bg2">
                            <a:lumMod val="25000"/>
                          </a:schemeClr>
                        </a:solidFill>
                        <a:effectLst/>
                        <a:latin typeface="+mn-lt"/>
                      </a:endParaRPr>
                    </a:p>
                  </a:txBody>
                  <a:tcPr marL="7620" marR="7620" marT="7620" marB="0" anchor="b">
                    <a:lnL w="12700" cap="flat" cmpd="sng" algn="ctr">
                      <a:solidFill>
                        <a:schemeClr val="bg1"/>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Manufactura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Servicios</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Comercio</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Minería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Construcción</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619274156"/>
                  </a:ext>
                </a:extLst>
              </a:tr>
              <a:tr h="182880">
                <a:tc>
                  <a:txBody>
                    <a:bodyPr/>
                    <a:lstStyle/>
                    <a:p>
                      <a:pPr algn="ctr" rtl="0" fontAlgn="ctr"/>
                      <a:r>
                        <a:rPr lang="es-EC" sz="900" b="0" i="0" u="none" strike="noStrike" dirty="0">
                          <a:solidFill>
                            <a:schemeClr val="bg2">
                              <a:lumMod val="25000"/>
                            </a:schemeClr>
                          </a:solidFill>
                          <a:effectLst/>
                          <a:latin typeface="+mn-lt"/>
                        </a:rPr>
                        <a:t> 2020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24.345</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13.091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4.696</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1.932</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1.883</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2712714957"/>
                  </a:ext>
                </a:extLst>
              </a:tr>
              <a:tr h="182880">
                <a:tc>
                  <a:txBody>
                    <a:bodyPr/>
                    <a:lstStyle/>
                    <a:p>
                      <a:pPr algn="ctr" rtl="0" fontAlgn="ctr"/>
                      <a:r>
                        <a:rPr lang="es-EC" sz="900" b="0" i="0" u="none" strike="noStrike" dirty="0">
                          <a:solidFill>
                            <a:schemeClr val="bg2">
                              <a:lumMod val="25000"/>
                            </a:schemeClr>
                          </a:solidFill>
                          <a:effectLst/>
                          <a:latin typeface="+mn-lt"/>
                        </a:rPr>
                        <a:t> 2021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29.060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15.368</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5.705</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2.603</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2.074</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3541108624"/>
                  </a:ext>
                </a:extLst>
              </a:tr>
            </a:tbl>
          </a:graphicData>
        </a:graphic>
      </p:graphicFrame>
      <p:pic>
        <p:nvPicPr>
          <p:cNvPr id="32" name="Marcador de contenido 6">
            <a:extLst>
              <a:ext uri="{FF2B5EF4-FFF2-40B4-BE49-F238E27FC236}">
                <a16:creationId xmlns="" xmlns:a16="http://schemas.microsoft.com/office/drawing/2014/main" id="{23A4123F-380B-4819-BED2-0CD5305495FE}"/>
              </a:ext>
            </a:extLst>
          </p:cNvPr>
          <p:cNvPicPr>
            <a:picLocks noGrp="1"/>
          </p:cNvPicPr>
          <p:nvPr/>
        </p:nvPicPr>
        <p:blipFill rotWithShape="1">
          <a:blip r:embed="rId7" cstate="print"/>
          <a:srcRect l="3546" t="82701" r="91578" b="10842"/>
          <a:stretch/>
        </p:blipFill>
        <p:spPr>
          <a:xfrm>
            <a:off x="6368796" y="4168498"/>
            <a:ext cx="152400" cy="121023"/>
          </a:xfrm>
          <a:prstGeom prst="rect">
            <a:avLst/>
          </a:prstGeom>
        </p:spPr>
      </p:pic>
      <p:pic>
        <p:nvPicPr>
          <p:cNvPr id="33" name="Marcador de contenido 6">
            <a:extLst>
              <a:ext uri="{FF2B5EF4-FFF2-40B4-BE49-F238E27FC236}">
                <a16:creationId xmlns="" xmlns:a16="http://schemas.microsoft.com/office/drawing/2014/main" id="{D5F8EFDF-2A76-424C-B5E9-560E55DCBD39}"/>
              </a:ext>
            </a:extLst>
          </p:cNvPr>
          <p:cNvPicPr>
            <a:picLocks noGrp="1"/>
          </p:cNvPicPr>
          <p:nvPr/>
        </p:nvPicPr>
        <p:blipFill rotWithShape="1">
          <a:blip r:embed="rId7" cstate="print"/>
          <a:srcRect l="3546" t="90657" r="91578" b="2312"/>
          <a:stretch/>
        </p:blipFill>
        <p:spPr>
          <a:xfrm>
            <a:off x="6368796" y="4336855"/>
            <a:ext cx="152400" cy="131781"/>
          </a:xfrm>
          <a:prstGeom prst="rect">
            <a:avLst/>
          </a:prstGeom>
        </p:spPr>
      </p:pic>
      <p:pic>
        <p:nvPicPr>
          <p:cNvPr id="40" name="Marcador de contenido 2"/>
          <p:cNvPicPr>
            <a:picLocks/>
          </p:cNvPicPr>
          <p:nvPr/>
        </p:nvPicPr>
        <p:blipFill>
          <a:blip r:embed="rId8" cstate="print"/>
          <a:stretch>
            <a:fillRect/>
          </a:stretch>
        </p:blipFill>
        <p:spPr>
          <a:xfrm>
            <a:off x="5778426" y="1810512"/>
            <a:ext cx="18288" cy="4231934"/>
          </a:xfrm>
          <a:prstGeom prst="rect">
            <a:avLst/>
          </a:prstGeom>
        </p:spPr>
      </p:pic>
    </p:spTree>
    <p:extLst>
      <p:ext uri="{BB962C8B-B14F-4D97-AF65-F5344CB8AC3E}">
        <p14:creationId xmlns:p14="http://schemas.microsoft.com/office/powerpoint/2010/main" val="41374620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Marcador de contenido 7">
            <a:extLst>
              <a:ext uri="{FF2B5EF4-FFF2-40B4-BE49-F238E27FC236}">
                <a16:creationId xmlns="" xmlns:a16="http://schemas.microsoft.com/office/drawing/2014/main" id="{590D7A1B-CA74-4E5C-8664-1C521CDFAACD}"/>
              </a:ext>
            </a:extLst>
          </p:cNvPr>
          <p:cNvPicPr>
            <a:picLocks/>
          </p:cNvPicPr>
          <p:nvPr/>
        </p:nvPicPr>
        <p:blipFill rotWithShape="1">
          <a:blip r:embed="rId2" cstate="print"/>
          <a:srcRect b="23106"/>
          <a:stretch/>
        </p:blipFill>
        <p:spPr>
          <a:xfrm>
            <a:off x="6254496" y="1545336"/>
            <a:ext cx="5157216" cy="2474976"/>
          </a:xfrm>
          <a:prstGeom prst="rect">
            <a:avLst/>
          </a:prstGeom>
        </p:spPr>
      </p:pic>
      <p:pic>
        <p:nvPicPr>
          <p:cNvPr id="32" name="Marcador de contenido 6">
            <a:extLst>
              <a:ext uri="{FF2B5EF4-FFF2-40B4-BE49-F238E27FC236}">
                <a16:creationId xmlns="" xmlns:a16="http://schemas.microsoft.com/office/drawing/2014/main" id="{A0F7D7B0-0D57-4E2A-8C70-FD3F0FDF21C4}"/>
              </a:ext>
            </a:extLst>
          </p:cNvPr>
          <p:cNvPicPr>
            <a:picLocks/>
          </p:cNvPicPr>
          <p:nvPr/>
        </p:nvPicPr>
        <p:blipFill rotWithShape="1">
          <a:blip r:embed="rId3" cstate="print"/>
          <a:srcRect b="23958"/>
          <a:stretch/>
        </p:blipFill>
        <p:spPr>
          <a:xfrm>
            <a:off x="713232" y="2781752"/>
            <a:ext cx="5157216" cy="1229415"/>
          </a:xfrm>
          <a:prstGeom prst="rect">
            <a:avLst/>
          </a:prstGeom>
        </p:spPr>
      </p:pic>
      <p:sp>
        <p:nvSpPr>
          <p:cNvPr id="3" name="Marcador de contenido 2"/>
          <p:cNvSpPr>
            <a:spLocks noGrp="1"/>
          </p:cNvSpPr>
          <p:nvPr>
            <p:ph/>
          </p:nvPr>
        </p:nvSpPr>
        <p:spPr>
          <a:xfrm>
            <a:off x="1387199" y="1025785"/>
            <a:ext cx="6537960" cy="365760"/>
          </a:xfrm>
        </p:spPr>
        <p:txBody>
          <a:bodyPr>
            <a:normAutofit/>
          </a:bodyPr>
          <a:lstStyle/>
          <a:p>
            <a:pPr marL="0" marR="0" algn="l">
              <a:lnSpc>
                <a:spcPct val="100000"/>
              </a:lnSpc>
              <a:spcBef>
                <a:spcPts val="0"/>
              </a:spcBef>
              <a:spcAft>
                <a:spcPts val="0"/>
              </a:spcAft>
              <a:buNone/>
            </a:pPr>
            <a:r>
              <a:rPr lang="es-EC" sz="1300" b="0" i="0" u="none" cap="none" dirty="0">
                <a:solidFill>
                  <a:srgbClr val="7F7F7F">
                    <a:alpha val="100000"/>
                  </a:srgbClr>
                </a:solidFill>
                <a:cs typeface="Century Gothic (Cuerpo)"/>
                <a:sym typeface="Century Gothic (Cuerpo)"/>
              </a:rPr>
              <a:t>Valores en millones de dólares</a:t>
            </a:r>
          </a:p>
        </p:txBody>
      </p:sp>
      <p:sp>
        <p:nvSpPr>
          <p:cNvPr id="4" name="Marcador de contenido 3"/>
          <p:cNvSpPr>
            <a:spLocks noGrp="1"/>
          </p:cNvSpPr>
          <p:nvPr>
            <p:ph/>
          </p:nvPr>
        </p:nvSpPr>
        <p:spPr>
          <a:xfrm>
            <a:off x="1522371" y="4872228"/>
            <a:ext cx="3720189" cy="704088"/>
          </a:xfrm>
        </p:spPr>
        <p:txBody>
          <a:bodyPr vert="horz" lIns="91440" tIns="45720" rIns="91440" bIns="45720" rtlCol="0" anchor="ctr">
            <a:noAutofit/>
          </a:bodyPr>
          <a:lstStyle/>
          <a:p>
            <a:pPr algn="just">
              <a:lnSpc>
                <a:spcPct val="100000"/>
              </a:lnSpc>
              <a:spcBef>
                <a:spcPts val="0"/>
              </a:spcBef>
            </a:pPr>
            <a:r>
              <a:rPr lang="es-EC" sz="1330" b="0" dirty="0">
                <a:solidFill>
                  <a:schemeClr val="bg2">
                    <a:lumMod val="25000"/>
                  </a:schemeClr>
                </a:solidFill>
                <a:cs typeface="Century Gothic (Cuerpo)"/>
                <a:sym typeface="Century Gothic (Cuerpo)"/>
              </a:rPr>
              <a:t>En el 2021, el 32,4% del valor agregado de las grandes y medianas empresas fue generado por el sector servicios.</a:t>
            </a:r>
          </a:p>
        </p:txBody>
      </p:sp>
      <p:sp>
        <p:nvSpPr>
          <p:cNvPr id="5" name="Marcador de contenido 4"/>
          <p:cNvSpPr>
            <a:spLocks noGrp="1"/>
          </p:cNvSpPr>
          <p:nvPr>
            <p:ph/>
          </p:nvPr>
        </p:nvSpPr>
        <p:spPr>
          <a:xfrm>
            <a:off x="7145983" y="4863084"/>
            <a:ext cx="3703425" cy="704088"/>
          </a:xfrm>
        </p:spPr>
        <p:txBody>
          <a:bodyPr vert="horz" lIns="91440" tIns="45720" rIns="91440" bIns="45720" rtlCol="0" anchor="ctr">
            <a:noAutofit/>
          </a:bodyPr>
          <a:lstStyle/>
          <a:p>
            <a:pPr algn="just">
              <a:lnSpc>
                <a:spcPct val="100000"/>
              </a:lnSpc>
              <a:spcBef>
                <a:spcPts val="0"/>
              </a:spcBef>
            </a:pPr>
            <a:r>
              <a:rPr lang="es-EC" sz="1300" b="0" dirty="0">
                <a:solidFill>
                  <a:schemeClr val="bg2">
                    <a:lumMod val="25000"/>
                  </a:schemeClr>
                </a:solidFill>
                <a:cs typeface="Century Gothic (Cuerpo)"/>
                <a:sym typeface="Century Gothic (Cuerpo)"/>
              </a:rPr>
              <a:t>En el 2021, el 83,8% de la formación bruta de capital fijo de las grandes y medianas empresas fue realizado por el sector Manufactura.</a:t>
            </a:r>
          </a:p>
        </p:txBody>
      </p:sp>
      <p:sp>
        <p:nvSpPr>
          <p:cNvPr id="6" name="Marcador de contenido 5"/>
          <p:cNvSpPr>
            <a:spLocks noGrp="1"/>
          </p:cNvSpPr>
          <p:nvPr>
            <p:ph/>
          </p:nvPr>
        </p:nvSpPr>
        <p:spPr>
          <a:xfrm>
            <a:off x="704088" y="6134986"/>
            <a:ext cx="10108692" cy="631574"/>
          </a:xfrm>
        </p:spPr>
        <p:txBody>
          <a:bodyPr>
            <a:noAutofit/>
          </a:bodyPr>
          <a:lstStyle/>
          <a:p>
            <a:pPr algn="just">
              <a:lnSpc>
                <a:spcPct val="100000"/>
              </a:lnSpc>
              <a:spcBef>
                <a:spcPts val="0"/>
              </a:spcBef>
            </a:pPr>
            <a:r>
              <a:rPr lang="es-ES" sz="900" dirty="0">
                <a:solidFill>
                  <a:srgbClr val="595959"/>
                </a:solidFill>
                <a:cs typeface="Century Gothic (Títulos)"/>
                <a:sym typeface="Century Gothic (Títulos)"/>
              </a:rPr>
              <a:t>(*) </a:t>
            </a:r>
            <a:r>
              <a:rPr lang="es-ES" sz="900" b="0" dirty="0">
                <a:solidFill>
                  <a:srgbClr val="595959"/>
                </a:solidFill>
                <a:cs typeface="Century Gothic (Títulos)"/>
                <a:sym typeface="Century Gothic (Títulos)"/>
              </a:rPr>
              <a:t>En el año 2021, se identificó un valor atípico en una (1) empresa dedicada a actividades de extracción y refinación de petróleo, debido a la activación de inversiones capitalizadas en el activo fijo edificios (plataformas y pozos, refinerías, estaciones de servicios, otros), que altera la serie histórica de la Formación bruta de capital fijo (FBKF).</a:t>
            </a:r>
          </a:p>
          <a:p>
            <a:pPr algn="just">
              <a:lnSpc>
                <a:spcPct val="100000"/>
              </a:lnSpc>
              <a:spcBef>
                <a:spcPts val="0"/>
              </a:spcBef>
            </a:pPr>
            <a:r>
              <a:rPr lang="es-EC" sz="900" i="0" u="none" cap="none" dirty="0">
                <a:solidFill>
                  <a:srgbClr val="595959">
                    <a:alpha val="100000"/>
                  </a:srgbClr>
                </a:solidFill>
                <a:cs typeface="Century Gothic (Cuerpo)"/>
                <a:sym typeface="Century Gothic (Cuerpo)"/>
              </a:rPr>
              <a:t>Fuente: </a:t>
            </a:r>
            <a:r>
              <a:rPr lang="es-EC" sz="900" b="0" i="0" u="none" cap="none" dirty="0">
                <a:solidFill>
                  <a:srgbClr val="595959">
                    <a:alpha val="100000"/>
                  </a:srgbClr>
                </a:solidFill>
                <a:cs typeface="Century Gothic (Cuerpo)"/>
                <a:sym typeface="Century Gothic (Cuerpo)"/>
              </a:rPr>
              <a:t>Encuesta Estructural Empresarial (ENESEM) 2020 - 2021</a:t>
            </a:r>
          </a:p>
        </p:txBody>
      </p:sp>
      <p:pic>
        <p:nvPicPr>
          <p:cNvPr id="9" name="Marcador de contenido 8"/>
          <p:cNvPicPr>
            <a:picLocks noGrp="1"/>
          </p:cNvPicPr>
          <p:nvPr>
            <p:ph/>
          </p:nvPr>
        </p:nvPicPr>
        <p:blipFill>
          <a:blip r:embed="rId4" cstate="print"/>
          <a:stretch>
            <a:fillRect/>
          </a:stretch>
        </p:blipFill>
        <p:spPr>
          <a:xfrm>
            <a:off x="1513227" y="4890516"/>
            <a:ext cx="22860" cy="676656"/>
          </a:xfrm>
          <a:prstGeom prst="rect">
            <a:avLst/>
          </a:prstGeom>
        </p:spPr>
      </p:pic>
      <p:pic>
        <p:nvPicPr>
          <p:cNvPr id="11" name="Marcador de contenido 10"/>
          <p:cNvPicPr>
            <a:picLocks noGrp="1"/>
          </p:cNvPicPr>
          <p:nvPr>
            <p:ph/>
          </p:nvPr>
        </p:nvPicPr>
        <p:blipFill>
          <a:blip r:embed="rId5" cstate="print"/>
          <a:stretch>
            <a:fillRect/>
          </a:stretch>
        </p:blipFill>
        <p:spPr>
          <a:xfrm>
            <a:off x="852506" y="4917948"/>
            <a:ext cx="594360" cy="594360"/>
          </a:xfrm>
          <a:prstGeom prst="rect">
            <a:avLst/>
          </a:prstGeom>
        </p:spPr>
      </p:pic>
      <p:pic>
        <p:nvPicPr>
          <p:cNvPr id="12" name="Marcador de contenido 11"/>
          <p:cNvPicPr>
            <a:picLocks noGrp="1"/>
          </p:cNvPicPr>
          <p:nvPr>
            <p:ph/>
          </p:nvPr>
        </p:nvPicPr>
        <p:blipFill>
          <a:blip r:embed="rId6" cstate="print"/>
          <a:stretch>
            <a:fillRect/>
          </a:stretch>
        </p:blipFill>
        <p:spPr>
          <a:xfrm>
            <a:off x="6442201" y="4927092"/>
            <a:ext cx="594360" cy="594360"/>
          </a:xfrm>
          <a:prstGeom prst="rect">
            <a:avLst/>
          </a:prstGeom>
        </p:spPr>
      </p:pic>
      <p:sp>
        <p:nvSpPr>
          <p:cNvPr id="17" name="Marcador de contenido 16"/>
          <p:cNvSpPr>
            <a:spLocks noGrp="1"/>
          </p:cNvSpPr>
          <p:nvPr>
            <p:ph/>
          </p:nvPr>
        </p:nvSpPr>
        <p:spPr>
          <a:xfrm>
            <a:off x="2029968" y="1783080"/>
            <a:ext cx="2523744" cy="365760"/>
          </a:xfrm>
        </p:spPr>
        <p:txBody>
          <a:bodyPr/>
          <a:lstStyle/>
          <a:p>
            <a:pPr marL="0" marR="0" algn="ctr">
              <a:lnSpc>
                <a:spcPct val="100000"/>
              </a:lnSpc>
              <a:spcBef>
                <a:spcPts val="0"/>
              </a:spcBef>
              <a:spcAft>
                <a:spcPts val="0"/>
              </a:spcAft>
              <a:buNone/>
            </a:pPr>
            <a:r>
              <a:rPr lang="es-EC" sz="1800" b="1" i="0" u="none" cap="none" dirty="0">
                <a:solidFill>
                  <a:schemeClr val="bg2">
                    <a:lumMod val="25000"/>
                  </a:schemeClr>
                </a:solidFill>
                <a:cs typeface="Century Gothic (Cuerpo)"/>
                <a:sym typeface="Century Gothic (Cuerpo)"/>
              </a:rPr>
              <a:t>Valor Agregado</a:t>
            </a:r>
          </a:p>
        </p:txBody>
      </p:sp>
      <p:sp>
        <p:nvSpPr>
          <p:cNvPr id="18" name="Marcador de contenido 17"/>
          <p:cNvSpPr>
            <a:spLocks noGrp="1"/>
          </p:cNvSpPr>
          <p:nvPr>
            <p:ph/>
          </p:nvPr>
        </p:nvSpPr>
        <p:spPr>
          <a:xfrm>
            <a:off x="6711696" y="1783080"/>
            <a:ext cx="4572000" cy="365760"/>
          </a:xfrm>
        </p:spPr>
        <p:txBody>
          <a:bodyPr/>
          <a:lstStyle/>
          <a:p>
            <a:pPr marL="0" marR="0" algn="ctr">
              <a:lnSpc>
                <a:spcPct val="100000"/>
              </a:lnSpc>
              <a:spcBef>
                <a:spcPts val="0"/>
              </a:spcBef>
              <a:spcAft>
                <a:spcPts val="0"/>
              </a:spcAft>
              <a:buNone/>
            </a:pPr>
            <a:r>
              <a:rPr lang="es-EC" sz="1800" b="1" i="0" u="none" cap="none" dirty="0">
                <a:solidFill>
                  <a:schemeClr val="bg2">
                    <a:lumMod val="25000"/>
                  </a:schemeClr>
                </a:solidFill>
                <a:cs typeface="Century Gothic (Cuerpo)"/>
                <a:sym typeface="Century Gothic (Cuerpo)"/>
              </a:rPr>
              <a:t>Formación Bruta de Capital*</a:t>
            </a:r>
          </a:p>
        </p:txBody>
      </p:sp>
      <p:graphicFrame>
        <p:nvGraphicFramePr>
          <p:cNvPr id="24" name="Tabla 23">
            <a:extLst>
              <a:ext uri="{FF2B5EF4-FFF2-40B4-BE49-F238E27FC236}">
                <a16:creationId xmlns="" xmlns:a16="http://schemas.microsoft.com/office/drawing/2014/main" id="{27F20313-C1DC-452D-8F00-F23DAB6BD437}"/>
              </a:ext>
            </a:extLst>
          </p:cNvPr>
          <p:cNvGraphicFramePr>
            <a:graphicFrameLocks noGrp="1"/>
          </p:cNvGraphicFramePr>
          <p:nvPr/>
        </p:nvGraphicFramePr>
        <p:xfrm>
          <a:off x="3858768" y="2203704"/>
          <a:ext cx="1362456" cy="393192"/>
        </p:xfrm>
        <a:graphic>
          <a:graphicData uri="http://schemas.openxmlformats.org/drawingml/2006/table">
            <a:tbl>
              <a:tblPr/>
              <a:tblGrid>
                <a:gridCol w="454152">
                  <a:extLst>
                    <a:ext uri="{9D8B030D-6E8A-4147-A177-3AD203B41FA5}">
                      <a16:colId xmlns="" xmlns:a16="http://schemas.microsoft.com/office/drawing/2014/main" val="1261314172"/>
                    </a:ext>
                  </a:extLst>
                </a:gridCol>
                <a:gridCol w="454152">
                  <a:extLst>
                    <a:ext uri="{9D8B030D-6E8A-4147-A177-3AD203B41FA5}">
                      <a16:colId xmlns="" xmlns:a16="http://schemas.microsoft.com/office/drawing/2014/main" val="3686646836"/>
                    </a:ext>
                  </a:extLst>
                </a:gridCol>
                <a:gridCol w="454152">
                  <a:extLst>
                    <a:ext uri="{9D8B030D-6E8A-4147-A177-3AD203B41FA5}">
                      <a16:colId xmlns="" xmlns:a16="http://schemas.microsoft.com/office/drawing/2014/main" val="3694117547"/>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1907027223"/>
                  </a:ext>
                </a:extLst>
              </a:tr>
              <a:tr h="131064">
                <a:tc>
                  <a:txBody>
                    <a:bodyPr/>
                    <a:lstStyle/>
                    <a:p>
                      <a:pPr algn="ctr" rtl="0" fontAlgn="ctr"/>
                      <a:r>
                        <a:rPr lang="es-EC" sz="800" b="1" i="0" u="none" strike="noStrike">
                          <a:solidFill>
                            <a:srgbClr val="FFFFFF"/>
                          </a:solidFill>
                          <a:effectLst/>
                          <a:latin typeface="+mn-lt"/>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2104607076"/>
                  </a:ext>
                </a:extLst>
              </a:tr>
              <a:tr h="131064">
                <a:tc>
                  <a:txBody>
                    <a:bodyPr/>
                    <a:lstStyle/>
                    <a:p>
                      <a:pPr algn="ctr" rtl="0" fontAlgn="ctr"/>
                      <a:r>
                        <a:rPr lang="es-EC" sz="800" b="0" i="0" u="none" strike="noStrike" dirty="0">
                          <a:solidFill>
                            <a:schemeClr val="bg2">
                              <a:lumMod val="25000"/>
                            </a:schemeClr>
                          </a:solidFill>
                          <a:effectLst/>
                          <a:latin typeface="+mn-lt"/>
                        </a:rPr>
                        <a:t>28.774</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39.402</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36,9%</a:t>
                      </a: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2616327703"/>
                  </a:ext>
                </a:extLst>
              </a:tr>
            </a:tbl>
          </a:graphicData>
        </a:graphic>
      </p:graphicFrame>
      <p:graphicFrame>
        <p:nvGraphicFramePr>
          <p:cNvPr id="25" name="Tabla 24">
            <a:extLst>
              <a:ext uri="{FF2B5EF4-FFF2-40B4-BE49-F238E27FC236}">
                <a16:creationId xmlns="" xmlns:a16="http://schemas.microsoft.com/office/drawing/2014/main" id="{8DA5135D-75D2-44E5-AE8C-E5E32753AEA5}"/>
              </a:ext>
            </a:extLst>
          </p:cNvPr>
          <p:cNvGraphicFramePr>
            <a:graphicFrameLocks noGrp="1"/>
          </p:cNvGraphicFramePr>
          <p:nvPr/>
        </p:nvGraphicFramePr>
        <p:xfrm>
          <a:off x="9418320" y="2203704"/>
          <a:ext cx="1362456" cy="393192"/>
        </p:xfrm>
        <a:graphic>
          <a:graphicData uri="http://schemas.openxmlformats.org/drawingml/2006/table">
            <a:tbl>
              <a:tblPr/>
              <a:tblGrid>
                <a:gridCol w="454152">
                  <a:extLst>
                    <a:ext uri="{9D8B030D-6E8A-4147-A177-3AD203B41FA5}">
                      <a16:colId xmlns="" xmlns:a16="http://schemas.microsoft.com/office/drawing/2014/main" val="3412149584"/>
                    </a:ext>
                  </a:extLst>
                </a:gridCol>
                <a:gridCol w="454152">
                  <a:extLst>
                    <a:ext uri="{9D8B030D-6E8A-4147-A177-3AD203B41FA5}">
                      <a16:colId xmlns="" xmlns:a16="http://schemas.microsoft.com/office/drawing/2014/main" val="3956096534"/>
                    </a:ext>
                  </a:extLst>
                </a:gridCol>
                <a:gridCol w="454152">
                  <a:extLst>
                    <a:ext uri="{9D8B030D-6E8A-4147-A177-3AD203B41FA5}">
                      <a16:colId xmlns="" xmlns:a16="http://schemas.microsoft.com/office/drawing/2014/main" val="502367033"/>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363314399"/>
                  </a:ext>
                </a:extLst>
              </a:tr>
              <a:tr h="131064">
                <a:tc>
                  <a:txBody>
                    <a:bodyPr/>
                    <a:lstStyle/>
                    <a:p>
                      <a:pPr algn="ctr" rtl="0" fontAlgn="ctr"/>
                      <a:r>
                        <a:rPr lang="es-EC" sz="800" b="1" i="0" u="none" strike="noStrike" dirty="0">
                          <a:solidFill>
                            <a:srgbClr val="FFFFFF"/>
                          </a:solidFill>
                          <a:effectLst/>
                          <a:latin typeface="+mn-lt"/>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2780210178"/>
                  </a:ext>
                </a:extLst>
              </a:tr>
              <a:tr h="131064">
                <a:tc>
                  <a:txBody>
                    <a:bodyPr/>
                    <a:lstStyle/>
                    <a:p>
                      <a:pPr algn="ctr" rtl="0" fontAlgn="ctr"/>
                      <a:r>
                        <a:rPr lang="es-EC" sz="800" b="0" i="0" u="none" strike="noStrike" dirty="0">
                          <a:solidFill>
                            <a:schemeClr val="bg2">
                              <a:lumMod val="25000"/>
                            </a:schemeClr>
                          </a:solidFill>
                          <a:effectLst/>
                          <a:latin typeface="+mn-lt"/>
                        </a:rPr>
                        <a:t>2.780</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24.645</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786,6%</a:t>
                      </a: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1076956313"/>
                  </a:ext>
                </a:extLst>
              </a:tr>
            </a:tbl>
          </a:graphicData>
        </a:graphic>
      </p:graphicFrame>
      <p:sp>
        <p:nvSpPr>
          <p:cNvPr id="28" name="1 Triángulo isósceles">
            <a:extLst>
              <a:ext uri="{FF2B5EF4-FFF2-40B4-BE49-F238E27FC236}">
                <a16:creationId xmlns="" xmlns:a16="http://schemas.microsoft.com/office/drawing/2014/main" id="{DA9395D8-74B7-487D-88CE-BA1E9FDA31E2}"/>
              </a:ext>
            </a:extLst>
          </p:cNvPr>
          <p:cNvSpPr/>
          <p:nvPr/>
        </p:nvSpPr>
        <p:spPr>
          <a:xfrm>
            <a:off x="4809744" y="2514600"/>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sp>
        <p:nvSpPr>
          <p:cNvPr id="29" name="1 Triángulo isósceles">
            <a:extLst>
              <a:ext uri="{FF2B5EF4-FFF2-40B4-BE49-F238E27FC236}">
                <a16:creationId xmlns="" xmlns:a16="http://schemas.microsoft.com/office/drawing/2014/main" id="{35D6B7CD-7D80-4823-8B9F-F92C52A2E763}"/>
              </a:ext>
            </a:extLst>
          </p:cNvPr>
          <p:cNvSpPr/>
          <p:nvPr/>
        </p:nvSpPr>
        <p:spPr>
          <a:xfrm>
            <a:off x="10332720" y="2514600"/>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graphicFrame>
        <p:nvGraphicFramePr>
          <p:cNvPr id="20" name="Tabla 19">
            <a:extLst>
              <a:ext uri="{FF2B5EF4-FFF2-40B4-BE49-F238E27FC236}">
                <a16:creationId xmlns="" xmlns:a16="http://schemas.microsoft.com/office/drawing/2014/main" id="{432D3E45-9717-4863-BBC0-16D5FA27A081}"/>
              </a:ext>
            </a:extLst>
          </p:cNvPr>
          <p:cNvGraphicFramePr>
            <a:graphicFrameLocks noGrp="1"/>
          </p:cNvGraphicFramePr>
          <p:nvPr/>
        </p:nvGraphicFramePr>
        <p:xfrm>
          <a:off x="780288" y="3941064"/>
          <a:ext cx="4462272" cy="548640"/>
        </p:xfrm>
        <a:graphic>
          <a:graphicData uri="http://schemas.openxmlformats.org/drawingml/2006/table">
            <a:tbl>
              <a:tblPr/>
              <a:tblGrid>
                <a:gridCol w="758952">
                  <a:extLst>
                    <a:ext uri="{9D8B030D-6E8A-4147-A177-3AD203B41FA5}">
                      <a16:colId xmlns="" xmlns:a16="http://schemas.microsoft.com/office/drawing/2014/main" val="788346137"/>
                    </a:ext>
                  </a:extLst>
                </a:gridCol>
                <a:gridCol w="786384">
                  <a:extLst>
                    <a:ext uri="{9D8B030D-6E8A-4147-A177-3AD203B41FA5}">
                      <a16:colId xmlns="" xmlns:a16="http://schemas.microsoft.com/office/drawing/2014/main" val="3772286609"/>
                    </a:ext>
                  </a:extLst>
                </a:gridCol>
                <a:gridCol w="676656">
                  <a:extLst>
                    <a:ext uri="{9D8B030D-6E8A-4147-A177-3AD203B41FA5}">
                      <a16:colId xmlns="" xmlns:a16="http://schemas.microsoft.com/office/drawing/2014/main" val="139587573"/>
                    </a:ext>
                  </a:extLst>
                </a:gridCol>
                <a:gridCol w="772278">
                  <a:extLst>
                    <a:ext uri="{9D8B030D-6E8A-4147-A177-3AD203B41FA5}">
                      <a16:colId xmlns="" xmlns:a16="http://schemas.microsoft.com/office/drawing/2014/main" val="153749317"/>
                    </a:ext>
                  </a:extLst>
                </a:gridCol>
                <a:gridCol w="672474">
                  <a:extLst>
                    <a:ext uri="{9D8B030D-6E8A-4147-A177-3AD203B41FA5}">
                      <a16:colId xmlns="" xmlns:a16="http://schemas.microsoft.com/office/drawing/2014/main" val="2379422548"/>
                    </a:ext>
                  </a:extLst>
                </a:gridCol>
                <a:gridCol w="795528">
                  <a:extLst>
                    <a:ext uri="{9D8B030D-6E8A-4147-A177-3AD203B41FA5}">
                      <a16:colId xmlns="" xmlns:a16="http://schemas.microsoft.com/office/drawing/2014/main" val="3148055978"/>
                    </a:ext>
                  </a:extLst>
                </a:gridCol>
              </a:tblGrid>
              <a:tr h="182880">
                <a:tc>
                  <a:txBody>
                    <a:bodyPr/>
                    <a:lstStyle/>
                    <a:p>
                      <a:pPr algn="l" fontAlgn="b"/>
                      <a:endParaRPr lang="es-EC" sz="900" b="0" i="0" u="none" strike="noStrike" dirty="0">
                        <a:solidFill>
                          <a:schemeClr val="bg2">
                            <a:lumMod val="25000"/>
                          </a:schemeClr>
                        </a:solidFill>
                        <a:effectLst/>
                        <a:latin typeface="+mn-lt"/>
                      </a:endParaRPr>
                    </a:p>
                  </a:txBody>
                  <a:tcPr marL="7620" marR="7620" marT="7620" marB="0" anchor="b">
                    <a:lnL w="12700" cap="flat" cmpd="sng" algn="ctr">
                      <a:solidFill>
                        <a:schemeClr val="bg1"/>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Servicios</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Minería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Manufactura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Comercio</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Construcción</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3638105338"/>
                  </a:ext>
                </a:extLst>
              </a:tr>
              <a:tr h="182880">
                <a:tc>
                  <a:txBody>
                    <a:bodyPr/>
                    <a:lstStyle/>
                    <a:p>
                      <a:pPr algn="ctr" rtl="0" fontAlgn="ctr"/>
                      <a:r>
                        <a:rPr lang="es-EC" sz="900" b="0" i="0" u="none" strike="noStrike" dirty="0">
                          <a:solidFill>
                            <a:schemeClr val="bg2">
                              <a:lumMod val="25000"/>
                            </a:schemeClr>
                          </a:solidFill>
                          <a:effectLst/>
                          <a:latin typeface="+mn-lt"/>
                        </a:rPr>
                        <a:t>2020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10.625</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6.159</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4.673</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6.594</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724</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150605322"/>
                  </a:ext>
                </a:extLst>
              </a:tr>
              <a:tr h="182880">
                <a:tc>
                  <a:txBody>
                    <a:bodyPr/>
                    <a:lstStyle/>
                    <a:p>
                      <a:pPr algn="ctr" rtl="0" fontAlgn="ctr"/>
                      <a:r>
                        <a:rPr lang="es-EC" sz="900" b="0" i="0" u="none" strike="noStrike" dirty="0">
                          <a:solidFill>
                            <a:schemeClr val="bg2">
                              <a:lumMod val="25000"/>
                            </a:schemeClr>
                          </a:solidFill>
                          <a:effectLst/>
                          <a:latin typeface="+mn-lt"/>
                        </a:rPr>
                        <a:t>2021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12.753</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9.992</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8.061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7.689</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907</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727743217"/>
                  </a:ext>
                </a:extLst>
              </a:tr>
            </a:tbl>
          </a:graphicData>
        </a:graphic>
      </p:graphicFrame>
      <p:pic>
        <p:nvPicPr>
          <p:cNvPr id="26" name="Marcador de contenido 6">
            <a:extLst>
              <a:ext uri="{FF2B5EF4-FFF2-40B4-BE49-F238E27FC236}">
                <a16:creationId xmlns="" xmlns:a16="http://schemas.microsoft.com/office/drawing/2014/main" id="{D0F68A9D-E564-4304-B54D-1DD4488478CA}"/>
              </a:ext>
            </a:extLst>
          </p:cNvPr>
          <p:cNvPicPr>
            <a:picLocks noGrp="1"/>
          </p:cNvPicPr>
          <p:nvPr/>
        </p:nvPicPr>
        <p:blipFill rotWithShape="1">
          <a:blip r:embed="rId7" cstate="print"/>
          <a:srcRect l="3546" t="82701" r="91578" b="10842"/>
          <a:stretch/>
        </p:blipFill>
        <p:spPr>
          <a:xfrm>
            <a:off x="834075" y="4161417"/>
            <a:ext cx="152400" cy="121023"/>
          </a:xfrm>
          <a:prstGeom prst="rect">
            <a:avLst/>
          </a:prstGeom>
        </p:spPr>
      </p:pic>
      <p:pic>
        <p:nvPicPr>
          <p:cNvPr id="27" name="Marcador de contenido 6">
            <a:extLst>
              <a:ext uri="{FF2B5EF4-FFF2-40B4-BE49-F238E27FC236}">
                <a16:creationId xmlns="" xmlns:a16="http://schemas.microsoft.com/office/drawing/2014/main" id="{34183810-96EB-4EEF-861B-6076613DC596}"/>
              </a:ext>
            </a:extLst>
          </p:cNvPr>
          <p:cNvPicPr>
            <a:picLocks noGrp="1"/>
          </p:cNvPicPr>
          <p:nvPr/>
        </p:nvPicPr>
        <p:blipFill rotWithShape="1">
          <a:blip r:embed="rId7" cstate="print"/>
          <a:srcRect l="3546" t="90657" r="91578" b="2312"/>
          <a:stretch/>
        </p:blipFill>
        <p:spPr>
          <a:xfrm>
            <a:off x="834075" y="4329774"/>
            <a:ext cx="152400" cy="131781"/>
          </a:xfrm>
          <a:prstGeom prst="rect">
            <a:avLst/>
          </a:prstGeom>
        </p:spPr>
      </p:pic>
      <p:graphicFrame>
        <p:nvGraphicFramePr>
          <p:cNvPr id="22" name="Tabla 21">
            <a:extLst>
              <a:ext uri="{FF2B5EF4-FFF2-40B4-BE49-F238E27FC236}">
                <a16:creationId xmlns="" xmlns:a16="http://schemas.microsoft.com/office/drawing/2014/main" id="{9C1A1B05-50D9-4692-A032-22020FCFE27E}"/>
              </a:ext>
            </a:extLst>
          </p:cNvPr>
          <p:cNvGraphicFramePr>
            <a:graphicFrameLocks noGrp="1"/>
          </p:cNvGraphicFramePr>
          <p:nvPr/>
        </p:nvGraphicFramePr>
        <p:xfrm>
          <a:off x="6350508" y="3932682"/>
          <a:ext cx="4462272" cy="548640"/>
        </p:xfrm>
        <a:graphic>
          <a:graphicData uri="http://schemas.openxmlformats.org/drawingml/2006/table">
            <a:tbl>
              <a:tblPr/>
              <a:tblGrid>
                <a:gridCol w="758952">
                  <a:extLst>
                    <a:ext uri="{9D8B030D-6E8A-4147-A177-3AD203B41FA5}">
                      <a16:colId xmlns="" xmlns:a16="http://schemas.microsoft.com/office/drawing/2014/main" val="922245630"/>
                    </a:ext>
                  </a:extLst>
                </a:gridCol>
                <a:gridCol w="786384">
                  <a:extLst>
                    <a:ext uri="{9D8B030D-6E8A-4147-A177-3AD203B41FA5}">
                      <a16:colId xmlns="" xmlns:a16="http://schemas.microsoft.com/office/drawing/2014/main" val="3532294124"/>
                    </a:ext>
                  </a:extLst>
                </a:gridCol>
                <a:gridCol w="676656">
                  <a:extLst>
                    <a:ext uri="{9D8B030D-6E8A-4147-A177-3AD203B41FA5}">
                      <a16:colId xmlns="" xmlns:a16="http://schemas.microsoft.com/office/drawing/2014/main" val="3853968408"/>
                    </a:ext>
                  </a:extLst>
                </a:gridCol>
                <a:gridCol w="722376">
                  <a:extLst>
                    <a:ext uri="{9D8B030D-6E8A-4147-A177-3AD203B41FA5}">
                      <a16:colId xmlns="" xmlns:a16="http://schemas.microsoft.com/office/drawing/2014/main" val="963224768"/>
                    </a:ext>
                  </a:extLst>
                </a:gridCol>
                <a:gridCol w="722376">
                  <a:extLst>
                    <a:ext uri="{9D8B030D-6E8A-4147-A177-3AD203B41FA5}">
                      <a16:colId xmlns="" xmlns:a16="http://schemas.microsoft.com/office/drawing/2014/main" val="237905928"/>
                    </a:ext>
                  </a:extLst>
                </a:gridCol>
                <a:gridCol w="795528">
                  <a:extLst>
                    <a:ext uri="{9D8B030D-6E8A-4147-A177-3AD203B41FA5}">
                      <a16:colId xmlns="" xmlns:a16="http://schemas.microsoft.com/office/drawing/2014/main" val="2581492736"/>
                    </a:ext>
                  </a:extLst>
                </a:gridCol>
              </a:tblGrid>
              <a:tr h="182880">
                <a:tc>
                  <a:txBody>
                    <a:bodyPr/>
                    <a:lstStyle/>
                    <a:p>
                      <a:pPr algn="l" fontAlgn="b"/>
                      <a:endParaRPr lang="es-EC" sz="900" b="0" i="0" u="none" strike="noStrike" dirty="0">
                        <a:solidFill>
                          <a:schemeClr val="bg2">
                            <a:lumMod val="25000"/>
                          </a:schemeClr>
                        </a:solidFill>
                        <a:effectLst/>
                        <a:latin typeface="+mn-lt"/>
                      </a:endParaRPr>
                    </a:p>
                  </a:txBody>
                  <a:tcPr marL="7620" marR="7620" marT="7620" marB="0" anchor="b">
                    <a:lnL w="12700" cap="flat" cmpd="sng" algn="ctr">
                      <a:solidFill>
                        <a:schemeClr val="bg1"/>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Manufactura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Servicios</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Minería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Comercio</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Construcción</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2022224352"/>
                  </a:ext>
                </a:extLst>
              </a:tr>
              <a:tr h="182880">
                <a:tc>
                  <a:txBody>
                    <a:bodyPr/>
                    <a:lstStyle/>
                    <a:p>
                      <a:pPr algn="ctr" rtl="0" fontAlgn="ctr"/>
                      <a:r>
                        <a:rPr lang="es-EC" sz="900" b="0" i="0" u="none" strike="noStrike" dirty="0">
                          <a:solidFill>
                            <a:schemeClr val="bg2">
                              <a:lumMod val="25000"/>
                            </a:schemeClr>
                          </a:solidFill>
                          <a:effectLst/>
                          <a:latin typeface="+mn-lt"/>
                        </a:rPr>
                        <a:t>2020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     391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1.614</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   664</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235</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-124</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3103321657"/>
                  </a:ext>
                </a:extLst>
              </a:tr>
              <a:tr h="182880">
                <a:tc>
                  <a:txBody>
                    <a:bodyPr/>
                    <a:lstStyle/>
                    <a:p>
                      <a:pPr algn="ctr" rtl="0" fontAlgn="ctr"/>
                      <a:r>
                        <a:rPr lang="es-EC" sz="900" b="0" i="0" u="none" strike="noStrike">
                          <a:solidFill>
                            <a:schemeClr val="bg2">
                              <a:lumMod val="25000"/>
                            </a:schemeClr>
                          </a:solidFill>
                          <a:effectLst/>
                          <a:latin typeface="+mn-lt"/>
                        </a:rPr>
                        <a:t>2021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20.655</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2.093</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1.457</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409</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    31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3010744181"/>
                  </a:ext>
                </a:extLst>
              </a:tr>
            </a:tbl>
          </a:graphicData>
        </a:graphic>
      </p:graphicFrame>
      <p:pic>
        <p:nvPicPr>
          <p:cNvPr id="30" name="Marcador de contenido 6">
            <a:extLst>
              <a:ext uri="{FF2B5EF4-FFF2-40B4-BE49-F238E27FC236}">
                <a16:creationId xmlns="" xmlns:a16="http://schemas.microsoft.com/office/drawing/2014/main" id="{75300C03-149E-4349-A6F2-72F676649830}"/>
              </a:ext>
            </a:extLst>
          </p:cNvPr>
          <p:cNvPicPr>
            <a:picLocks noGrp="1"/>
          </p:cNvPicPr>
          <p:nvPr/>
        </p:nvPicPr>
        <p:blipFill rotWithShape="1">
          <a:blip r:embed="rId7" cstate="print"/>
          <a:srcRect l="3546" t="82701" r="91578" b="10842"/>
          <a:stretch/>
        </p:blipFill>
        <p:spPr>
          <a:xfrm>
            <a:off x="6406896" y="4159489"/>
            <a:ext cx="152400" cy="121023"/>
          </a:xfrm>
          <a:prstGeom prst="rect">
            <a:avLst/>
          </a:prstGeom>
        </p:spPr>
      </p:pic>
      <p:pic>
        <p:nvPicPr>
          <p:cNvPr id="31" name="Marcador de contenido 6">
            <a:extLst>
              <a:ext uri="{FF2B5EF4-FFF2-40B4-BE49-F238E27FC236}">
                <a16:creationId xmlns="" xmlns:a16="http://schemas.microsoft.com/office/drawing/2014/main" id="{00F4D06F-F47E-440D-9344-AF7BDE07D89A}"/>
              </a:ext>
            </a:extLst>
          </p:cNvPr>
          <p:cNvPicPr>
            <a:picLocks noGrp="1"/>
          </p:cNvPicPr>
          <p:nvPr/>
        </p:nvPicPr>
        <p:blipFill rotWithShape="1">
          <a:blip r:embed="rId7" cstate="print"/>
          <a:srcRect l="3546" t="90657" r="91578" b="2312"/>
          <a:stretch/>
        </p:blipFill>
        <p:spPr>
          <a:xfrm>
            <a:off x="6406896" y="4327846"/>
            <a:ext cx="152400" cy="131781"/>
          </a:xfrm>
          <a:prstGeom prst="rect">
            <a:avLst/>
          </a:prstGeom>
        </p:spPr>
      </p:pic>
      <p:pic>
        <p:nvPicPr>
          <p:cNvPr id="33" name="Marcador de contenido 2">
            <a:extLst>
              <a:ext uri="{FF2B5EF4-FFF2-40B4-BE49-F238E27FC236}">
                <a16:creationId xmlns="" xmlns:a16="http://schemas.microsoft.com/office/drawing/2014/main" id="{D31C61F6-3E27-4672-A90A-5773F13471AC}"/>
              </a:ext>
            </a:extLst>
          </p:cNvPr>
          <p:cNvPicPr>
            <a:picLocks/>
          </p:cNvPicPr>
          <p:nvPr/>
        </p:nvPicPr>
        <p:blipFill>
          <a:blip r:embed="rId8" cstate="print"/>
          <a:stretch>
            <a:fillRect/>
          </a:stretch>
        </p:blipFill>
        <p:spPr>
          <a:xfrm>
            <a:off x="5778426" y="1810512"/>
            <a:ext cx="18288" cy="4231934"/>
          </a:xfrm>
          <a:prstGeom prst="rect">
            <a:avLst/>
          </a:prstGeom>
        </p:spPr>
      </p:pic>
      <p:sp>
        <p:nvSpPr>
          <p:cNvPr id="34" name="Marcador de contenido 1"/>
          <p:cNvSpPr txBox="1">
            <a:spLocks/>
          </p:cNvSpPr>
          <p:nvPr/>
        </p:nvSpPr>
        <p:spPr>
          <a:xfrm>
            <a:off x="621792" y="329184"/>
            <a:ext cx="9939528" cy="8961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nSpc>
                <a:spcPct val="100000"/>
              </a:lnSpc>
              <a:spcBef>
                <a:spcPts val="0"/>
              </a:spcBef>
            </a:pPr>
            <a:r>
              <a:rPr lang="es-EC" sz="2300" dirty="0">
                <a:solidFill>
                  <a:srgbClr val="0069AF"/>
                </a:solidFill>
                <a:cs typeface="Century Gothic (Títulos)"/>
                <a:sym typeface="Century Gothic (Títulos)"/>
              </a:rPr>
              <a:t>2.1.1 Agregados económicos empresariales según</a:t>
            </a:r>
          </a:p>
          <a:p>
            <a:pPr>
              <a:lnSpc>
                <a:spcPct val="100000"/>
              </a:lnSpc>
              <a:spcBef>
                <a:spcPts val="0"/>
              </a:spcBef>
            </a:pPr>
            <a:r>
              <a:rPr lang="es-EC" sz="2300" dirty="0">
                <a:solidFill>
                  <a:srgbClr val="0069AF"/>
                </a:solidFill>
                <a:cs typeface="Century Gothic (Títulos)"/>
                <a:sym typeface="Century Gothic (Títulos)"/>
              </a:rPr>
              <a:t>         sector económico</a:t>
            </a:r>
          </a:p>
        </p:txBody>
      </p:sp>
      <p:sp>
        <p:nvSpPr>
          <p:cNvPr id="36" name="Estrella de 6 puntas 35"/>
          <p:cNvSpPr/>
          <p:nvPr/>
        </p:nvSpPr>
        <p:spPr>
          <a:xfrm>
            <a:off x="482839" y="1098804"/>
            <a:ext cx="277906" cy="365760"/>
          </a:xfrm>
          <a:prstGeom prst="star6">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s-EC">
              <a:latin typeface="+mj-lt"/>
            </a:endParaRPr>
          </a:p>
        </p:txBody>
      </p:sp>
      <p:pic>
        <p:nvPicPr>
          <p:cNvPr id="37" name="Marcador de contenido 9"/>
          <p:cNvPicPr>
            <a:picLocks/>
          </p:cNvPicPr>
          <p:nvPr/>
        </p:nvPicPr>
        <p:blipFill>
          <a:blip r:embed="rId4" cstate="print"/>
          <a:stretch>
            <a:fillRect/>
          </a:stretch>
        </p:blipFill>
        <p:spPr>
          <a:xfrm>
            <a:off x="7096281" y="4858692"/>
            <a:ext cx="22860" cy="713232"/>
          </a:xfrm>
          <a:prstGeom prst="rect">
            <a:avLst/>
          </a:prstGeom>
        </p:spPr>
      </p:pic>
    </p:spTree>
    <p:extLst>
      <p:ext uri="{BB962C8B-B14F-4D97-AF65-F5344CB8AC3E}">
        <p14:creationId xmlns:p14="http://schemas.microsoft.com/office/powerpoint/2010/main" val="2489651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Marcador de contenido 7">
            <a:extLst>
              <a:ext uri="{FF2B5EF4-FFF2-40B4-BE49-F238E27FC236}">
                <a16:creationId xmlns="" xmlns:a16="http://schemas.microsoft.com/office/drawing/2014/main" id="{82474C65-C73B-4CCD-B064-95831408E189}"/>
              </a:ext>
            </a:extLst>
          </p:cNvPr>
          <p:cNvPicPr>
            <a:picLocks/>
          </p:cNvPicPr>
          <p:nvPr/>
        </p:nvPicPr>
        <p:blipFill rotWithShape="1">
          <a:blip r:embed="rId2" cstate="print"/>
          <a:srcRect b="23106"/>
          <a:stretch/>
        </p:blipFill>
        <p:spPr>
          <a:xfrm>
            <a:off x="6254496" y="3237357"/>
            <a:ext cx="5157216" cy="738129"/>
          </a:xfrm>
          <a:prstGeom prst="rect">
            <a:avLst/>
          </a:prstGeom>
        </p:spPr>
      </p:pic>
      <p:sp>
        <p:nvSpPr>
          <p:cNvPr id="3" name="Marcador de contenido 2"/>
          <p:cNvSpPr>
            <a:spLocks noGrp="1"/>
          </p:cNvSpPr>
          <p:nvPr>
            <p:ph/>
          </p:nvPr>
        </p:nvSpPr>
        <p:spPr>
          <a:xfrm>
            <a:off x="1387199" y="1043536"/>
            <a:ext cx="6537960" cy="365760"/>
          </a:xfrm>
        </p:spPr>
        <p:txBody>
          <a:bodyPr>
            <a:normAutofit/>
          </a:bodyPr>
          <a:lstStyle/>
          <a:p>
            <a:pPr marL="0" marR="0" algn="l">
              <a:lnSpc>
                <a:spcPct val="100000"/>
              </a:lnSpc>
              <a:spcBef>
                <a:spcPts val="0"/>
              </a:spcBef>
              <a:spcAft>
                <a:spcPts val="0"/>
              </a:spcAft>
              <a:buNone/>
            </a:pPr>
            <a:r>
              <a:rPr lang="es-EC" sz="1300" b="0" i="0" u="none" cap="none" dirty="0">
                <a:solidFill>
                  <a:srgbClr val="7F7F7F">
                    <a:alpha val="100000"/>
                  </a:srgbClr>
                </a:solidFill>
                <a:cs typeface="Century Gothic (Cuerpo)"/>
                <a:sym typeface="Century Gothic (Cuerpo)"/>
              </a:rPr>
              <a:t>Valores en millones de dólares</a:t>
            </a:r>
          </a:p>
        </p:txBody>
      </p:sp>
      <p:sp>
        <p:nvSpPr>
          <p:cNvPr id="5" name="Marcador de contenido 4"/>
          <p:cNvSpPr>
            <a:spLocks noGrp="1"/>
          </p:cNvSpPr>
          <p:nvPr>
            <p:ph/>
          </p:nvPr>
        </p:nvSpPr>
        <p:spPr>
          <a:xfrm>
            <a:off x="7098722" y="4904690"/>
            <a:ext cx="3790662" cy="704088"/>
          </a:xfrm>
        </p:spPr>
        <p:txBody>
          <a:bodyPr>
            <a:noAutofit/>
          </a:bodyPr>
          <a:lstStyle/>
          <a:p>
            <a:pPr marL="0" marR="0" algn="just">
              <a:lnSpc>
                <a:spcPct val="100000"/>
              </a:lnSpc>
              <a:spcBef>
                <a:spcPts val="0"/>
              </a:spcBef>
              <a:spcAft>
                <a:spcPts val="0"/>
              </a:spcAft>
              <a:buNone/>
            </a:pPr>
            <a:r>
              <a:rPr lang="es-EC" sz="1330" b="0" i="0" u="none" cap="none" dirty="0">
                <a:solidFill>
                  <a:schemeClr val="bg2">
                    <a:lumMod val="25000"/>
                  </a:schemeClr>
                </a:solidFill>
                <a:cs typeface="Century Gothic (Cuerpo)"/>
                <a:sym typeface="Century Gothic (Cuerpo)"/>
              </a:rPr>
              <a:t>En el 2021, el sector servicios concentra el 45,4% de la formación bruta de capital empresarial.</a:t>
            </a:r>
          </a:p>
        </p:txBody>
      </p:sp>
      <p:sp>
        <p:nvSpPr>
          <p:cNvPr id="6" name="Marcador de contenido 5"/>
          <p:cNvSpPr>
            <a:spLocks noGrp="1"/>
          </p:cNvSpPr>
          <p:nvPr>
            <p:ph/>
          </p:nvPr>
        </p:nvSpPr>
        <p:spPr>
          <a:xfrm>
            <a:off x="704088" y="6227274"/>
            <a:ext cx="10108692" cy="576072"/>
          </a:xfrm>
        </p:spPr>
        <p:txBody>
          <a:bodyPr>
            <a:noAutofit/>
          </a:bodyPr>
          <a:lstStyle/>
          <a:p>
            <a:pPr algn="just">
              <a:lnSpc>
                <a:spcPct val="100000"/>
              </a:lnSpc>
              <a:spcBef>
                <a:spcPts val="0"/>
              </a:spcBef>
            </a:pPr>
            <a:r>
              <a:rPr lang="es-ES" sz="900" dirty="0">
                <a:solidFill>
                  <a:srgbClr val="595959"/>
                </a:solidFill>
                <a:cs typeface="Century Gothic (Títulos)"/>
                <a:sym typeface="Century Gothic (Títulos)"/>
              </a:rPr>
              <a:t>(*) </a:t>
            </a:r>
            <a:r>
              <a:rPr lang="es-ES" sz="900" b="0" dirty="0">
                <a:solidFill>
                  <a:srgbClr val="595959"/>
                </a:solidFill>
                <a:cs typeface="Century Gothic (Títulos)"/>
                <a:sym typeface="Century Gothic (Títulos)"/>
              </a:rPr>
              <a:t>En el año 2021, se identificó un valor atípico en una (1) empresa dedicada a actividades de extracción y refinación de petróleo, debido a la activación de inversiones capitalizadas en el activo fijo edificios (plataformas y pozos, refinerías, estaciones de servicios, otros), que altera la serie histórica de la Formación bruta de capital fijo (FBKF), por lo que este valor se excluye de la presentación de resultados.</a:t>
            </a:r>
          </a:p>
          <a:p>
            <a:pPr marL="0" marR="0" algn="just">
              <a:lnSpc>
                <a:spcPct val="100000"/>
              </a:lnSpc>
              <a:spcBef>
                <a:spcPts val="0"/>
              </a:spcBef>
              <a:spcAft>
                <a:spcPts val="0"/>
              </a:spcAft>
              <a:buNone/>
            </a:pPr>
            <a:r>
              <a:rPr lang="es-EC" sz="900" i="0" u="none" cap="none" dirty="0">
                <a:solidFill>
                  <a:srgbClr val="595959">
                    <a:alpha val="100000"/>
                  </a:srgbClr>
                </a:solidFill>
                <a:cs typeface="Century Gothic (Cuerpo)"/>
                <a:sym typeface="Century Gothic (Cuerpo)"/>
              </a:rPr>
              <a:t>Fuente: </a:t>
            </a:r>
            <a:r>
              <a:rPr lang="es-EC" sz="900" b="0" i="0" u="none" cap="none" dirty="0">
                <a:solidFill>
                  <a:srgbClr val="595959">
                    <a:alpha val="100000"/>
                  </a:srgbClr>
                </a:solidFill>
                <a:cs typeface="Century Gothic (Cuerpo)"/>
                <a:sym typeface="Century Gothic (Cuerpo)"/>
              </a:rPr>
              <a:t>Encuesta Estructural Empresarial (ENESEM) 2020 - 2021</a:t>
            </a:r>
          </a:p>
        </p:txBody>
      </p:sp>
      <p:pic>
        <p:nvPicPr>
          <p:cNvPr id="10" name="Marcador de contenido 9"/>
          <p:cNvPicPr>
            <a:picLocks noGrp="1"/>
          </p:cNvPicPr>
          <p:nvPr>
            <p:ph/>
          </p:nvPr>
        </p:nvPicPr>
        <p:blipFill>
          <a:blip r:embed="rId3" cstate="print"/>
          <a:stretch>
            <a:fillRect/>
          </a:stretch>
        </p:blipFill>
        <p:spPr>
          <a:xfrm>
            <a:off x="7094150" y="4936694"/>
            <a:ext cx="22860" cy="640080"/>
          </a:xfrm>
          <a:prstGeom prst="rect">
            <a:avLst/>
          </a:prstGeom>
        </p:spPr>
      </p:pic>
      <p:pic>
        <p:nvPicPr>
          <p:cNvPr id="12" name="Marcador de contenido 11"/>
          <p:cNvPicPr>
            <a:picLocks noGrp="1"/>
          </p:cNvPicPr>
          <p:nvPr>
            <p:ph/>
          </p:nvPr>
        </p:nvPicPr>
        <p:blipFill>
          <a:blip r:embed="rId4" cstate="print"/>
          <a:stretch>
            <a:fillRect/>
          </a:stretch>
        </p:blipFill>
        <p:spPr>
          <a:xfrm>
            <a:off x="6449498" y="4973270"/>
            <a:ext cx="594360" cy="594360"/>
          </a:xfrm>
          <a:prstGeom prst="rect">
            <a:avLst/>
          </a:prstGeom>
        </p:spPr>
      </p:pic>
      <p:sp>
        <p:nvSpPr>
          <p:cNvPr id="34" name="Marcador de contenido 17">
            <a:extLst>
              <a:ext uri="{FF2B5EF4-FFF2-40B4-BE49-F238E27FC236}">
                <a16:creationId xmlns="" xmlns:a16="http://schemas.microsoft.com/office/drawing/2014/main" id="{F65DC008-C892-45F4-9433-8F551B09DB9D}"/>
              </a:ext>
            </a:extLst>
          </p:cNvPr>
          <p:cNvSpPr txBox="1">
            <a:spLocks/>
          </p:cNvSpPr>
          <p:nvPr/>
        </p:nvSpPr>
        <p:spPr>
          <a:xfrm>
            <a:off x="6711696" y="1783080"/>
            <a:ext cx="457200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800" dirty="0">
                <a:solidFill>
                  <a:schemeClr val="bg2">
                    <a:lumMod val="25000"/>
                  </a:schemeClr>
                </a:solidFill>
                <a:cs typeface="Century Gothic (Cuerpo)"/>
                <a:sym typeface="Century Gothic (Cuerpo)"/>
              </a:rPr>
              <a:t>Formación Bruta de Capital*</a:t>
            </a:r>
          </a:p>
        </p:txBody>
      </p:sp>
      <p:graphicFrame>
        <p:nvGraphicFramePr>
          <p:cNvPr id="35" name="Tabla 34">
            <a:extLst>
              <a:ext uri="{FF2B5EF4-FFF2-40B4-BE49-F238E27FC236}">
                <a16:creationId xmlns="" xmlns:a16="http://schemas.microsoft.com/office/drawing/2014/main" id="{B0FC6D90-62BE-4525-AE96-874F0EA8C159}"/>
              </a:ext>
            </a:extLst>
          </p:cNvPr>
          <p:cNvGraphicFramePr>
            <a:graphicFrameLocks noGrp="1"/>
          </p:cNvGraphicFramePr>
          <p:nvPr/>
        </p:nvGraphicFramePr>
        <p:xfrm>
          <a:off x="9418320" y="2203704"/>
          <a:ext cx="1362456" cy="393192"/>
        </p:xfrm>
        <a:graphic>
          <a:graphicData uri="http://schemas.openxmlformats.org/drawingml/2006/table">
            <a:tbl>
              <a:tblPr/>
              <a:tblGrid>
                <a:gridCol w="454152">
                  <a:extLst>
                    <a:ext uri="{9D8B030D-6E8A-4147-A177-3AD203B41FA5}">
                      <a16:colId xmlns="" xmlns:a16="http://schemas.microsoft.com/office/drawing/2014/main" val="3412149584"/>
                    </a:ext>
                  </a:extLst>
                </a:gridCol>
                <a:gridCol w="454152">
                  <a:extLst>
                    <a:ext uri="{9D8B030D-6E8A-4147-A177-3AD203B41FA5}">
                      <a16:colId xmlns="" xmlns:a16="http://schemas.microsoft.com/office/drawing/2014/main" val="3956096534"/>
                    </a:ext>
                  </a:extLst>
                </a:gridCol>
                <a:gridCol w="454152">
                  <a:extLst>
                    <a:ext uri="{9D8B030D-6E8A-4147-A177-3AD203B41FA5}">
                      <a16:colId xmlns="" xmlns:a16="http://schemas.microsoft.com/office/drawing/2014/main" val="502367033"/>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363314399"/>
                  </a:ext>
                </a:extLst>
              </a:tr>
              <a:tr h="131064">
                <a:tc>
                  <a:txBody>
                    <a:bodyPr/>
                    <a:lstStyle/>
                    <a:p>
                      <a:pPr algn="ctr" rtl="0" fontAlgn="ctr"/>
                      <a:r>
                        <a:rPr lang="es-EC" sz="800" b="1" i="0" u="none" strike="noStrike" dirty="0">
                          <a:solidFill>
                            <a:srgbClr val="FFFFFF"/>
                          </a:solidFill>
                          <a:effectLst/>
                          <a:latin typeface="+mn-lt"/>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2780210178"/>
                  </a:ext>
                </a:extLst>
              </a:tr>
              <a:tr h="131064">
                <a:tc>
                  <a:txBody>
                    <a:bodyPr/>
                    <a:lstStyle/>
                    <a:p>
                      <a:pPr algn="ctr" rtl="0" fontAlgn="ctr"/>
                      <a:r>
                        <a:rPr lang="es-EC" sz="800" b="0" i="0" u="none" strike="noStrike" dirty="0">
                          <a:solidFill>
                            <a:schemeClr val="bg2">
                              <a:lumMod val="25000"/>
                            </a:schemeClr>
                          </a:solidFill>
                          <a:effectLst/>
                          <a:latin typeface="+mn-lt"/>
                        </a:rPr>
                        <a:t>2.780</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4.608</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65,8%</a:t>
                      </a: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1076956313"/>
                  </a:ext>
                </a:extLst>
              </a:tr>
            </a:tbl>
          </a:graphicData>
        </a:graphic>
      </p:graphicFrame>
      <p:sp>
        <p:nvSpPr>
          <p:cNvPr id="36" name="1 Triángulo isósceles">
            <a:extLst>
              <a:ext uri="{FF2B5EF4-FFF2-40B4-BE49-F238E27FC236}">
                <a16:creationId xmlns="" xmlns:a16="http://schemas.microsoft.com/office/drawing/2014/main" id="{382FCC52-1779-489B-BAB6-9D2E832AE3E8}"/>
              </a:ext>
            </a:extLst>
          </p:cNvPr>
          <p:cNvSpPr/>
          <p:nvPr/>
        </p:nvSpPr>
        <p:spPr>
          <a:xfrm>
            <a:off x="10332720" y="2523067"/>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graphicFrame>
        <p:nvGraphicFramePr>
          <p:cNvPr id="37" name="Tabla 36">
            <a:extLst>
              <a:ext uri="{FF2B5EF4-FFF2-40B4-BE49-F238E27FC236}">
                <a16:creationId xmlns="" xmlns:a16="http://schemas.microsoft.com/office/drawing/2014/main" id="{6108EF75-3A7C-4F7D-8685-FA9E4C1A0F19}"/>
              </a:ext>
            </a:extLst>
          </p:cNvPr>
          <p:cNvGraphicFramePr>
            <a:graphicFrameLocks noGrp="1"/>
          </p:cNvGraphicFramePr>
          <p:nvPr>
            <p:extLst>
              <p:ext uri="{D42A27DB-BD31-4B8C-83A1-F6EECF244321}">
                <p14:modId xmlns:p14="http://schemas.microsoft.com/office/powerpoint/2010/main" val="2147971064"/>
              </p:ext>
            </p:extLst>
          </p:nvPr>
        </p:nvGraphicFramePr>
        <p:xfrm>
          <a:off x="6350508" y="3932682"/>
          <a:ext cx="4462272" cy="548640"/>
        </p:xfrm>
        <a:graphic>
          <a:graphicData uri="http://schemas.openxmlformats.org/drawingml/2006/table">
            <a:tbl>
              <a:tblPr/>
              <a:tblGrid>
                <a:gridCol w="758952">
                  <a:extLst>
                    <a:ext uri="{9D8B030D-6E8A-4147-A177-3AD203B41FA5}">
                      <a16:colId xmlns="" xmlns:a16="http://schemas.microsoft.com/office/drawing/2014/main" val="922245630"/>
                    </a:ext>
                  </a:extLst>
                </a:gridCol>
                <a:gridCol w="737368">
                  <a:extLst>
                    <a:ext uri="{9D8B030D-6E8A-4147-A177-3AD203B41FA5}">
                      <a16:colId xmlns="" xmlns:a16="http://schemas.microsoft.com/office/drawing/2014/main" val="3532294124"/>
                    </a:ext>
                  </a:extLst>
                </a:gridCol>
                <a:gridCol w="669851">
                  <a:extLst>
                    <a:ext uri="{9D8B030D-6E8A-4147-A177-3AD203B41FA5}">
                      <a16:colId xmlns="" xmlns:a16="http://schemas.microsoft.com/office/drawing/2014/main" val="3853968408"/>
                    </a:ext>
                  </a:extLst>
                </a:gridCol>
                <a:gridCol w="818707">
                  <a:extLst>
                    <a:ext uri="{9D8B030D-6E8A-4147-A177-3AD203B41FA5}">
                      <a16:colId xmlns="" xmlns:a16="http://schemas.microsoft.com/office/drawing/2014/main" val="963224768"/>
                    </a:ext>
                  </a:extLst>
                </a:gridCol>
                <a:gridCol w="681866">
                  <a:extLst>
                    <a:ext uri="{9D8B030D-6E8A-4147-A177-3AD203B41FA5}">
                      <a16:colId xmlns="" xmlns:a16="http://schemas.microsoft.com/office/drawing/2014/main" val="237905928"/>
                    </a:ext>
                  </a:extLst>
                </a:gridCol>
                <a:gridCol w="795528">
                  <a:extLst>
                    <a:ext uri="{9D8B030D-6E8A-4147-A177-3AD203B41FA5}">
                      <a16:colId xmlns="" xmlns:a16="http://schemas.microsoft.com/office/drawing/2014/main" val="2581492736"/>
                    </a:ext>
                  </a:extLst>
                </a:gridCol>
              </a:tblGrid>
              <a:tr h="182880">
                <a:tc>
                  <a:txBody>
                    <a:bodyPr/>
                    <a:lstStyle/>
                    <a:p>
                      <a:pPr algn="l" fontAlgn="b"/>
                      <a:endParaRPr lang="es-EC" sz="900" b="0" i="0" u="none" strike="noStrike" dirty="0">
                        <a:solidFill>
                          <a:schemeClr val="bg2">
                            <a:lumMod val="25000"/>
                          </a:schemeClr>
                        </a:solidFill>
                        <a:effectLst/>
                        <a:latin typeface="+mn-lt"/>
                      </a:endParaRPr>
                    </a:p>
                  </a:txBody>
                  <a:tcPr marL="7620" marR="7620" marT="7620" marB="0" anchor="b">
                    <a:lnL w="12700" cap="flat" cmpd="sng" algn="ctr">
                      <a:solidFill>
                        <a:schemeClr val="bg1"/>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pPr algn="ctr" rtl="0" fontAlgn="ctr"/>
                      <a:r>
                        <a:rPr lang="es-ES" sz="900" b="1" i="0" u="none" strike="noStrike" dirty="0">
                          <a:solidFill>
                            <a:schemeClr val="bg2">
                              <a:lumMod val="25000"/>
                            </a:schemeClr>
                          </a:solidFill>
                          <a:effectLst/>
                          <a:latin typeface="+mn-lt"/>
                        </a:rPr>
                        <a:t>Servicios</a:t>
                      </a:r>
                      <a:endParaRPr lang="es-EC" sz="900" b="1" i="0" u="none" strike="noStrike" dirty="0">
                        <a:solidFill>
                          <a:schemeClr val="bg2">
                            <a:lumMod val="25000"/>
                          </a:schemeClr>
                        </a:solidFill>
                        <a:effectLst/>
                        <a:latin typeface="+mn-lt"/>
                      </a:endParaRP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Minería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Manufactura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Comercio</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Construcción</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2022224352"/>
                  </a:ext>
                </a:extLst>
              </a:tr>
              <a:tr h="182880">
                <a:tc>
                  <a:txBody>
                    <a:bodyPr/>
                    <a:lstStyle/>
                    <a:p>
                      <a:pPr algn="ctr" rtl="0" fontAlgn="ctr"/>
                      <a:r>
                        <a:rPr lang="es-EC" sz="900" b="0" i="0" u="none" strike="noStrike" dirty="0">
                          <a:solidFill>
                            <a:schemeClr val="bg2">
                              <a:lumMod val="25000"/>
                            </a:schemeClr>
                          </a:solidFill>
                          <a:effectLst/>
                          <a:latin typeface="+mn-lt"/>
                        </a:rPr>
                        <a:t>2020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1.614</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664</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391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235</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-124</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3103321657"/>
                  </a:ext>
                </a:extLst>
              </a:tr>
              <a:tr h="182880">
                <a:tc>
                  <a:txBody>
                    <a:bodyPr/>
                    <a:lstStyle/>
                    <a:p>
                      <a:pPr algn="ctr" rtl="0" fontAlgn="ctr"/>
                      <a:r>
                        <a:rPr lang="es-EC" sz="900" b="0" i="0" u="none" strike="noStrike">
                          <a:solidFill>
                            <a:schemeClr val="bg2">
                              <a:lumMod val="25000"/>
                            </a:schemeClr>
                          </a:solidFill>
                          <a:effectLst/>
                          <a:latin typeface="+mn-lt"/>
                        </a:rPr>
                        <a:t>2021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2.093</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1.457</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619</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409</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smtClean="0">
                          <a:solidFill>
                            <a:schemeClr val="bg2">
                              <a:lumMod val="25000"/>
                            </a:schemeClr>
                          </a:solidFill>
                          <a:effectLst/>
                          <a:latin typeface="+mn-lt"/>
                        </a:rPr>
                        <a:t>    31</a:t>
                      </a:r>
                      <a:endParaRPr lang="es-EC" sz="900" b="0" i="0" u="none" strike="noStrike" dirty="0">
                        <a:solidFill>
                          <a:schemeClr val="bg2">
                            <a:lumMod val="25000"/>
                          </a:schemeClr>
                        </a:solidFill>
                        <a:effectLst/>
                        <a:latin typeface="+mn-lt"/>
                      </a:endParaRP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3010744181"/>
                  </a:ext>
                </a:extLst>
              </a:tr>
            </a:tbl>
          </a:graphicData>
        </a:graphic>
      </p:graphicFrame>
      <p:pic>
        <p:nvPicPr>
          <p:cNvPr id="38" name="Marcador de contenido 6">
            <a:extLst>
              <a:ext uri="{FF2B5EF4-FFF2-40B4-BE49-F238E27FC236}">
                <a16:creationId xmlns="" xmlns:a16="http://schemas.microsoft.com/office/drawing/2014/main" id="{8FF145DE-A60C-442B-8E76-42CC3F111B32}"/>
              </a:ext>
            </a:extLst>
          </p:cNvPr>
          <p:cNvPicPr>
            <a:picLocks noGrp="1"/>
          </p:cNvPicPr>
          <p:nvPr/>
        </p:nvPicPr>
        <p:blipFill rotWithShape="1">
          <a:blip r:embed="rId5" cstate="print"/>
          <a:srcRect l="3546" t="82701" r="91578" b="10842"/>
          <a:stretch/>
        </p:blipFill>
        <p:spPr>
          <a:xfrm>
            <a:off x="6406896" y="4159489"/>
            <a:ext cx="152400" cy="121023"/>
          </a:xfrm>
          <a:prstGeom prst="rect">
            <a:avLst/>
          </a:prstGeom>
        </p:spPr>
      </p:pic>
      <p:pic>
        <p:nvPicPr>
          <p:cNvPr id="39" name="Marcador de contenido 6">
            <a:extLst>
              <a:ext uri="{FF2B5EF4-FFF2-40B4-BE49-F238E27FC236}">
                <a16:creationId xmlns="" xmlns:a16="http://schemas.microsoft.com/office/drawing/2014/main" id="{B38C8AD6-F79F-4867-A128-46C566891879}"/>
              </a:ext>
            </a:extLst>
          </p:cNvPr>
          <p:cNvPicPr>
            <a:picLocks noGrp="1"/>
          </p:cNvPicPr>
          <p:nvPr/>
        </p:nvPicPr>
        <p:blipFill rotWithShape="1">
          <a:blip r:embed="rId5" cstate="print"/>
          <a:srcRect l="3546" t="90657" r="91578" b="2312"/>
          <a:stretch/>
        </p:blipFill>
        <p:spPr>
          <a:xfrm>
            <a:off x="6406896" y="4327846"/>
            <a:ext cx="152400" cy="131781"/>
          </a:xfrm>
          <a:prstGeom prst="rect">
            <a:avLst/>
          </a:prstGeom>
        </p:spPr>
      </p:pic>
      <p:sp>
        <p:nvSpPr>
          <p:cNvPr id="29" name="Marcador de contenido 1"/>
          <p:cNvSpPr txBox="1">
            <a:spLocks/>
          </p:cNvSpPr>
          <p:nvPr/>
        </p:nvSpPr>
        <p:spPr>
          <a:xfrm>
            <a:off x="621792" y="329184"/>
            <a:ext cx="9939528" cy="8961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nSpc>
                <a:spcPct val="100000"/>
              </a:lnSpc>
              <a:spcBef>
                <a:spcPts val="0"/>
              </a:spcBef>
            </a:pPr>
            <a:r>
              <a:rPr lang="es-EC" sz="2300" dirty="0">
                <a:solidFill>
                  <a:srgbClr val="0069AF"/>
                </a:solidFill>
                <a:cs typeface="Century Gothic (Títulos)"/>
                <a:sym typeface="Century Gothic (Títulos)"/>
              </a:rPr>
              <a:t>2.1.1 Agregados económicos empresariales según</a:t>
            </a:r>
          </a:p>
          <a:p>
            <a:pPr>
              <a:lnSpc>
                <a:spcPct val="100000"/>
              </a:lnSpc>
              <a:spcBef>
                <a:spcPts val="0"/>
              </a:spcBef>
            </a:pPr>
            <a:r>
              <a:rPr lang="es-EC" sz="2300" dirty="0">
                <a:solidFill>
                  <a:srgbClr val="0069AF"/>
                </a:solidFill>
                <a:cs typeface="Century Gothic (Títulos)"/>
                <a:sym typeface="Century Gothic (Títulos)"/>
              </a:rPr>
              <a:t>         sector económico</a:t>
            </a:r>
          </a:p>
        </p:txBody>
      </p:sp>
      <p:pic>
        <p:nvPicPr>
          <p:cNvPr id="41" name="Marcador de contenido 6">
            <a:extLst>
              <a:ext uri="{FF2B5EF4-FFF2-40B4-BE49-F238E27FC236}">
                <a16:creationId xmlns="" xmlns:a16="http://schemas.microsoft.com/office/drawing/2014/main" id="{3D83C9AB-26E8-4600-B70F-BC55ECFF5454}"/>
              </a:ext>
            </a:extLst>
          </p:cNvPr>
          <p:cNvPicPr>
            <a:picLocks/>
          </p:cNvPicPr>
          <p:nvPr/>
        </p:nvPicPr>
        <p:blipFill rotWithShape="1">
          <a:blip r:embed="rId6" cstate="print"/>
          <a:srcRect b="23958"/>
          <a:stretch/>
        </p:blipFill>
        <p:spPr>
          <a:xfrm>
            <a:off x="713232" y="1563624"/>
            <a:ext cx="5157216" cy="2447544"/>
          </a:xfrm>
          <a:prstGeom prst="rect">
            <a:avLst/>
          </a:prstGeom>
        </p:spPr>
      </p:pic>
      <p:sp>
        <p:nvSpPr>
          <p:cNvPr id="42" name="Marcador de contenido 3">
            <a:extLst>
              <a:ext uri="{FF2B5EF4-FFF2-40B4-BE49-F238E27FC236}">
                <a16:creationId xmlns="" xmlns:a16="http://schemas.microsoft.com/office/drawing/2014/main" id="{3FC347A5-87F1-4772-ABBA-BBE22B6C4B3F}"/>
              </a:ext>
            </a:extLst>
          </p:cNvPr>
          <p:cNvSpPr txBox="1">
            <a:spLocks/>
          </p:cNvSpPr>
          <p:nvPr/>
        </p:nvSpPr>
        <p:spPr>
          <a:xfrm>
            <a:off x="1522371" y="4872228"/>
            <a:ext cx="3720189" cy="7040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EC" sz="1330" b="0" dirty="0">
                <a:solidFill>
                  <a:schemeClr val="bg2">
                    <a:lumMod val="25000"/>
                  </a:schemeClr>
                </a:solidFill>
                <a:cs typeface="Century Gothic (Cuerpo)"/>
                <a:sym typeface="Century Gothic (Cuerpo)"/>
              </a:rPr>
              <a:t>En el 2021, el 32,4% del valor agregado de las grandes y medianas empresas fue generado por el sector servicios.</a:t>
            </a:r>
          </a:p>
        </p:txBody>
      </p:sp>
      <p:pic>
        <p:nvPicPr>
          <p:cNvPr id="43" name="Marcador de contenido 8">
            <a:extLst>
              <a:ext uri="{FF2B5EF4-FFF2-40B4-BE49-F238E27FC236}">
                <a16:creationId xmlns="" xmlns:a16="http://schemas.microsoft.com/office/drawing/2014/main" id="{138E8CA8-CFD4-4BC2-A189-E512AA19DA27}"/>
              </a:ext>
            </a:extLst>
          </p:cNvPr>
          <p:cNvPicPr>
            <a:picLocks/>
          </p:cNvPicPr>
          <p:nvPr/>
        </p:nvPicPr>
        <p:blipFill>
          <a:blip r:embed="rId3" cstate="print"/>
          <a:stretch>
            <a:fillRect/>
          </a:stretch>
        </p:blipFill>
        <p:spPr>
          <a:xfrm>
            <a:off x="1513227" y="4890516"/>
            <a:ext cx="22860" cy="676656"/>
          </a:xfrm>
          <a:prstGeom prst="rect">
            <a:avLst/>
          </a:prstGeom>
        </p:spPr>
      </p:pic>
      <p:pic>
        <p:nvPicPr>
          <p:cNvPr id="44" name="Marcador de contenido 10">
            <a:extLst>
              <a:ext uri="{FF2B5EF4-FFF2-40B4-BE49-F238E27FC236}">
                <a16:creationId xmlns="" xmlns:a16="http://schemas.microsoft.com/office/drawing/2014/main" id="{AA887295-101B-4452-9E42-815B0CF965A2}"/>
              </a:ext>
            </a:extLst>
          </p:cNvPr>
          <p:cNvPicPr>
            <a:picLocks/>
          </p:cNvPicPr>
          <p:nvPr/>
        </p:nvPicPr>
        <p:blipFill>
          <a:blip r:embed="rId7" cstate="print"/>
          <a:stretch>
            <a:fillRect/>
          </a:stretch>
        </p:blipFill>
        <p:spPr>
          <a:xfrm>
            <a:off x="852506" y="4917948"/>
            <a:ext cx="594360" cy="594360"/>
          </a:xfrm>
          <a:prstGeom prst="rect">
            <a:avLst/>
          </a:prstGeom>
        </p:spPr>
      </p:pic>
      <p:sp>
        <p:nvSpPr>
          <p:cNvPr id="45" name="Marcador de contenido 16">
            <a:extLst>
              <a:ext uri="{FF2B5EF4-FFF2-40B4-BE49-F238E27FC236}">
                <a16:creationId xmlns="" xmlns:a16="http://schemas.microsoft.com/office/drawing/2014/main" id="{9B8FC2A6-F9A0-4CC8-AF9F-C69B6F803701}"/>
              </a:ext>
            </a:extLst>
          </p:cNvPr>
          <p:cNvSpPr txBox="1">
            <a:spLocks/>
          </p:cNvSpPr>
          <p:nvPr/>
        </p:nvSpPr>
        <p:spPr>
          <a:xfrm>
            <a:off x="2029968" y="1783080"/>
            <a:ext cx="2523744"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800">
                <a:solidFill>
                  <a:schemeClr val="bg2">
                    <a:lumMod val="25000"/>
                  </a:schemeClr>
                </a:solidFill>
                <a:cs typeface="Century Gothic (Cuerpo)"/>
                <a:sym typeface="Century Gothic (Cuerpo)"/>
              </a:rPr>
              <a:t>Valor Agregado</a:t>
            </a:r>
            <a:endParaRPr lang="es-EC" sz="1800" dirty="0">
              <a:solidFill>
                <a:schemeClr val="bg2">
                  <a:lumMod val="25000"/>
                </a:schemeClr>
              </a:solidFill>
              <a:cs typeface="Century Gothic (Cuerpo)"/>
              <a:sym typeface="Century Gothic (Cuerpo)"/>
            </a:endParaRPr>
          </a:p>
        </p:txBody>
      </p:sp>
      <p:graphicFrame>
        <p:nvGraphicFramePr>
          <p:cNvPr id="46" name="Tabla 45">
            <a:extLst>
              <a:ext uri="{FF2B5EF4-FFF2-40B4-BE49-F238E27FC236}">
                <a16:creationId xmlns="" xmlns:a16="http://schemas.microsoft.com/office/drawing/2014/main" id="{A47E1677-AC45-4B88-89A2-DF2A03036DFE}"/>
              </a:ext>
            </a:extLst>
          </p:cNvPr>
          <p:cNvGraphicFramePr>
            <a:graphicFrameLocks noGrp="1"/>
          </p:cNvGraphicFramePr>
          <p:nvPr/>
        </p:nvGraphicFramePr>
        <p:xfrm>
          <a:off x="3858768" y="2203704"/>
          <a:ext cx="1362456" cy="393192"/>
        </p:xfrm>
        <a:graphic>
          <a:graphicData uri="http://schemas.openxmlformats.org/drawingml/2006/table">
            <a:tbl>
              <a:tblPr/>
              <a:tblGrid>
                <a:gridCol w="454152">
                  <a:extLst>
                    <a:ext uri="{9D8B030D-6E8A-4147-A177-3AD203B41FA5}">
                      <a16:colId xmlns="" xmlns:a16="http://schemas.microsoft.com/office/drawing/2014/main" val="1261314172"/>
                    </a:ext>
                  </a:extLst>
                </a:gridCol>
                <a:gridCol w="454152">
                  <a:extLst>
                    <a:ext uri="{9D8B030D-6E8A-4147-A177-3AD203B41FA5}">
                      <a16:colId xmlns="" xmlns:a16="http://schemas.microsoft.com/office/drawing/2014/main" val="3686646836"/>
                    </a:ext>
                  </a:extLst>
                </a:gridCol>
                <a:gridCol w="454152">
                  <a:extLst>
                    <a:ext uri="{9D8B030D-6E8A-4147-A177-3AD203B41FA5}">
                      <a16:colId xmlns="" xmlns:a16="http://schemas.microsoft.com/office/drawing/2014/main" val="3694117547"/>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1907027223"/>
                  </a:ext>
                </a:extLst>
              </a:tr>
              <a:tr h="131064">
                <a:tc>
                  <a:txBody>
                    <a:bodyPr/>
                    <a:lstStyle/>
                    <a:p>
                      <a:pPr algn="ctr" rtl="0" fontAlgn="ctr"/>
                      <a:r>
                        <a:rPr lang="es-EC" sz="800" b="1" i="0" u="none" strike="noStrike">
                          <a:solidFill>
                            <a:srgbClr val="FFFFFF"/>
                          </a:solidFill>
                          <a:effectLst/>
                          <a:latin typeface="+mn-lt"/>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2104607076"/>
                  </a:ext>
                </a:extLst>
              </a:tr>
              <a:tr h="131064">
                <a:tc>
                  <a:txBody>
                    <a:bodyPr/>
                    <a:lstStyle/>
                    <a:p>
                      <a:pPr algn="ctr" rtl="0" fontAlgn="ctr"/>
                      <a:r>
                        <a:rPr lang="es-EC" sz="800" b="0" i="0" u="none" strike="noStrike" dirty="0">
                          <a:solidFill>
                            <a:schemeClr val="bg2">
                              <a:lumMod val="25000"/>
                            </a:schemeClr>
                          </a:solidFill>
                          <a:effectLst/>
                          <a:latin typeface="+mn-lt"/>
                        </a:rPr>
                        <a:t>28.774</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39.402</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36,9%</a:t>
                      </a: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2616327703"/>
                  </a:ext>
                </a:extLst>
              </a:tr>
            </a:tbl>
          </a:graphicData>
        </a:graphic>
      </p:graphicFrame>
      <p:sp>
        <p:nvSpPr>
          <p:cNvPr id="47" name="1 Triángulo isósceles">
            <a:extLst>
              <a:ext uri="{FF2B5EF4-FFF2-40B4-BE49-F238E27FC236}">
                <a16:creationId xmlns="" xmlns:a16="http://schemas.microsoft.com/office/drawing/2014/main" id="{779252AB-9560-4213-AF97-99E0CEFD5173}"/>
              </a:ext>
            </a:extLst>
          </p:cNvPr>
          <p:cNvSpPr/>
          <p:nvPr/>
        </p:nvSpPr>
        <p:spPr>
          <a:xfrm>
            <a:off x="4809744" y="2514600"/>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graphicFrame>
        <p:nvGraphicFramePr>
          <p:cNvPr id="48" name="Tabla 47">
            <a:extLst>
              <a:ext uri="{FF2B5EF4-FFF2-40B4-BE49-F238E27FC236}">
                <a16:creationId xmlns="" xmlns:a16="http://schemas.microsoft.com/office/drawing/2014/main" id="{52D9B0AA-E82F-4C3F-9679-354A359A50A0}"/>
              </a:ext>
            </a:extLst>
          </p:cNvPr>
          <p:cNvGraphicFramePr>
            <a:graphicFrameLocks noGrp="1"/>
          </p:cNvGraphicFramePr>
          <p:nvPr/>
        </p:nvGraphicFramePr>
        <p:xfrm>
          <a:off x="780288" y="3941064"/>
          <a:ext cx="4462272" cy="548640"/>
        </p:xfrm>
        <a:graphic>
          <a:graphicData uri="http://schemas.openxmlformats.org/drawingml/2006/table">
            <a:tbl>
              <a:tblPr/>
              <a:tblGrid>
                <a:gridCol w="758952">
                  <a:extLst>
                    <a:ext uri="{9D8B030D-6E8A-4147-A177-3AD203B41FA5}">
                      <a16:colId xmlns="" xmlns:a16="http://schemas.microsoft.com/office/drawing/2014/main" val="788346137"/>
                    </a:ext>
                  </a:extLst>
                </a:gridCol>
                <a:gridCol w="786384">
                  <a:extLst>
                    <a:ext uri="{9D8B030D-6E8A-4147-A177-3AD203B41FA5}">
                      <a16:colId xmlns="" xmlns:a16="http://schemas.microsoft.com/office/drawing/2014/main" val="3772286609"/>
                    </a:ext>
                  </a:extLst>
                </a:gridCol>
                <a:gridCol w="676656">
                  <a:extLst>
                    <a:ext uri="{9D8B030D-6E8A-4147-A177-3AD203B41FA5}">
                      <a16:colId xmlns="" xmlns:a16="http://schemas.microsoft.com/office/drawing/2014/main" val="139587573"/>
                    </a:ext>
                  </a:extLst>
                </a:gridCol>
                <a:gridCol w="772278">
                  <a:extLst>
                    <a:ext uri="{9D8B030D-6E8A-4147-A177-3AD203B41FA5}">
                      <a16:colId xmlns="" xmlns:a16="http://schemas.microsoft.com/office/drawing/2014/main" val="153749317"/>
                    </a:ext>
                  </a:extLst>
                </a:gridCol>
                <a:gridCol w="672474">
                  <a:extLst>
                    <a:ext uri="{9D8B030D-6E8A-4147-A177-3AD203B41FA5}">
                      <a16:colId xmlns="" xmlns:a16="http://schemas.microsoft.com/office/drawing/2014/main" val="2379422548"/>
                    </a:ext>
                  </a:extLst>
                </a:gridCol>
                <a:gridCol w="795528">
                  <a:extLst>
                    <a:ext uri="{9D8B030D-6E8A-4147-A177-3AD203B41FA5}">
                      <a16:colId xmlns="" xmlns:a16="http://schemas.microsoft.com/office/drawing/2014/main" val="3148055978"/>
                    </a:ext>
                  </a:extLst>
                </a:gridCol>
              </a:tblGrid>
              <a:tr h="182880">
                <a:tc>
                  <a:txBody>
                    <a:bodyPr/>
                    <a:lstStyle/>
                    <a:p>
                      <a:pPr algn="l" fontAlgn="b"/>
                      <a:endParaRPr lang="es-EC" sz="900" b="0" i="0" u="none" strike="noStrike" dirty="0">
                        <a:solidFill>
                          <a:schemeClr val="bg2">
                            <a:lumMod val="25000"/>
                          </a:schemeClr>
                        </a:solidFill>
                        <a:effectLst/>
                        <a:latin typeface="+mn-lt"/>
                      </a:endParaRPr>
                    </a:p>
                  </a:txBody>
                  <a:tcPr marL="7620" marR="7620" marT="7620" marB="0" anchor="b">
                    <a:lnL w="12700" cap="flat" cmpd="sng" algn="ctr">
                      <a:solidFill>
                        <a:schemeClr val="bg1"/>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Servicios</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Minería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Manufactura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Comercio</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Construcción</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3638105338"/>
                  </a:ext>
                </a:extLst>
              </a:tr>
              <a:tr h="182880">
                <a:tc>
                  <a:txBody>
                    <a:bodyPr/>
                    <a:lstStyle/>
                    <a:p>
                      <a:pPr algn="ctr" rtl="0" fontAlgn="ctr"/>
                      <a:r>
                        <a:rPr lang="es-EC" sz="900" b="0" i="0" u="none" strike="noStrike" dirty="0">
                          <a:solidFill>
                            <a:schemeClr val="bg2">
                              <a:lumMod val="25000"/>
                            </a:schemeClr>
                          </a:solidFill>
                          <a:effectLst/>
                          <a:latin typeface="+mn-lt"/>
                        </a:rPr>
                        <a:t>2020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10.625</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6.159</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4.673</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6.594</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724</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150605322"/>
                  </a:ext>
                </a:extLst>
              </a:tr>
              <a:tr h="182880">
                <a:tc>
                  <a:txBody>
                    <a:bodyPr/>
                    <a:lstStyle/>
                    <a:p>
                      <a:pPr algn="ctr" rtl="0" fontAlgn="ctr"/>
                      <a:r>
                        <a:rPr lang="es-EC" sz="900" b="0" i="0" u="none" strike="noStrike" dirty="0">
                          <a:solidFill>
                            <a:schemeClr val="bg2">
                              <a:lumMod val="25000"/>
                            </a:schemeClr>
                          </a:solidFill>
                          <a:effectLst/>
                          <a:latin typeface="+mn-lt"/>
                        </a:rPr>
                        <a:t>2021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12.753</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9.992</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8.061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7.689</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907</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727743217"/>
                  </a:ext>
                </a:extLst>
              </a:tr>
            </a:tbl>
          </a:graphicData>
        </a:graphic>
      </p:graphicFrame>
      <p:pic>
        <p:nvPicPr>
          <p:cNvPr id="49" name="Marcador de contenido 6">
            <a:extLst>
              <a:ext uri="{FF2B5EF4-FFF2-40B4-BE49-F238E27FC236}">
                <a16:creationId xmlns="" xmlns:a16="http://schemas.microsoft.com/office/drawing/2014/main" id="{E49C16D0-A8AE-4DBB-8EC3-DDC7E02982CD}"/>
              </a:ext>
            </a:extLst>
          </p:cNvPr>
          <p:cNvPicPr>
            <a:picLocks noGrp="1"/>
          </p:cNvPicPr>
          <p:nvPr/>
        </p:nvPicPr>
        <p:blipFill rotWithShape="1">
          <a:blip r:embed="rId5" cstate="print"/>
          <a:srcRect l="3546" t="82701" r="91578" b="10842"/>
          <a:stretch/>
        </p:blipFill>
        <p:spPr>
          <a:xfrm>
            <a:off x="834075" y="4161417"/>
            <a:ext cx="152400" cy="121023"/>
          </a:xfrm>
          <a:prstGeom prst="rect">
            <a:avLst/>
          </a:prstGeom>
        </p:spPr>
      </p:pic>
      <p:pic>
        <p:nvPicPr>
          <p:cNvPr id="50" name="Marcador de contenido 6">
            <a:extLst>
              <a:ext uri="{FF2B5EF4-FFF2-40B4-BE49-F238E27FC236}">
                <a16:creationId xmlns="" xmlns:a16="http://schemas.microsoft.com/office/drawing/2014/main" id="{A1814DCA-3034-450C-BB76-27C5DAAC541D}"/>
              </a:ext>
            </a:extLst>
          </p:cNvPr>
          <p:cNvPicPr>
            <a:picLocks noGrp="1"/>
          </p:cNvPicPr>
          <p:nvPr/>
        </p:nvPicPr>
        <p:blipFill rotWithShape="1">
          <a:blip r:embed="rId5" cstate="print"/>
          <a:srcRect l="3546" t="90657" r="91578" b="2312"/>
          <a:stretch/>
        </p:blipFill>
        <p:spPr>
          <a:xfrm>
            <a:off x="834075" y="4329774"/>
            <a:ext cx="152400" cy="131781"/>
          </a:xfrm>
          <a:prstGeom prst="rect">
            <a:avLst/>
          </a:prstGeom>
        </p:spPr>
      </p:pic>
      <p:pic>
        <p:nvPicPr>
          <p:cNvPr id="33" name="Marcador de contenido 2">
            <a:extLst>
              <a:ext uri="{FF2B5EF4-FFF2-40B4-BE49-F238E27FC236}">
                <a16:creationId xmlns="" xmlns:a16="http://schemas.microsoft.com/office/drawing/2014/main" id="{D31C61F6-3E27-4672-A90A-5773F13471AC}"/>
              </a:ext>
            </a:extLst>
          </p:cNvPr>
          <p:cNvPicPr>
            <a:picLocks/>
          </p:cNvPicPr>
          <p:nvPr/>
        </p:nvPicPr>
        <p:blipFill>
          <a:blip r:embed="rId8" cstate="print"/>
          <a:stretch>
            <a:fillRect/>
          </a:stretch>
        </p:blipFill>
        <p:spPr>
          <a:xfrm>
            <a:off x="5778426" y="1810512"/>
            <a:ext cx="18288" cy="4231934"/>
          </a:xfrm>
          <a:prstGeom prst="rect">
            <a:avLst/>
          </a:prstGeom>
        </p:spPr>
      </p:pic>
    </p:spTree>
    <p:extLst>
      <p:ext uri="{BB962C8B-B14F-4D97-AF65-F5344CB8AC3E}">
        <p14:creationId xmlns:p14="http://schemas.microsoft.com/office/powerpoint/2010/main" val="20847930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Marcador de contenido 6">
            <a:extLst>
              <a:ext uri="{FF2B5EF4-FFF2-40B4-BE49-F238E27FC236}">
                <a16:creationId xmlns="" xmlns:a16="http://schemas.microsoft.com/office/drawing/2014/main" id="{F00D201A-B696-4E17-B30C-7DD579376076}"/>
              </a:ext>
            </a:extLst>
          </p:cNvPr>
          <p:cNvPicPr>
            <a:picLocks/>
          </p:cNvPicPr>
          <p:nvPr/>
        </p:nvPicPr>
        <p:blipFill rotWithShape="1">
          <a:blip r:embed="rId2" cstate="print"/>
          <a:srcRect b="22159"/>
          <a:stretch/>
        </p:blipFill>
        <p:spPr>
          <a:xfrm>
            <a:off x="713232" y="1563624"/>
            <a:ext cx="5157216" cy="2505456"/>
          </a:xfrm>
          <a:prstGeom prst="rect">
            <a:avLst/>
          </a:prstGeom>
        </p:spPr>
      </p:pic>
      <p:sp>
        <p:nvSpPr>
          <p:cNvPr id="2" name="Marcador de contenido 1"/>
          <p:cNvSpPr>
            <a:spLocks noGrp="1"/>
          </p:cNvSpPr>
          <p:nvPr>
            <p:ph/>
          </p:nvPr>
        </p:nvSpPr>
        <p:spPr>
          <a:xfrm>
            <a:off x="621792" y="329184"/>
            <a:ext cx="8160258" cy="886968"/>
          </a:xfrm>
        </p:spPr>
        <p:txBody>
          <a:bodyPr>
            <a:normAutofit/>
          </a:bodyPr>
          <a:lstStyle/>
          <a:p>
            <a:pPr marL="717550" marR="0" indent="-717550" algn="l">
              <a:lnSpc>
                <a:spcPct val="100000"/>
              </a:lnSpc>
              <a:spcBef>
                <a:spcPts val="0"/>
              </a:spcBef>
              <a:spcAft>
                <a:spcPts val="0"/>
              </a:spcAft>
              <a:buNone/>
            </a:pPr>
            <a:r>
              <a:rPr lang="es-EC" sz="2300" b="1" i="0" u="none" cap="none" dirty="0">
                <a:solidFill>
                  <a:srgbClr val="0069AF">
                    <a:alpha val="100000"/>
                  </a:srgbClr>
                </a:solidFill>
                <a:cs typeface="Century Gothic (Títulos)"/>
                <a:sym typeface="Century Gothic (Títulos)"/>
              </a:rPr>
              <a:t>2.1.2 Agregados económicos empresariales según tamaño de empresa</a:t>
            </a:r>
          </a:p>
        </p:txBody>
      </p:sp>
      <p:sp>
        <p:nvSpPr>
          <p:cNvPr id="3" name="Marcador de contenido 2"/>
          <p:cNvSpPr>
            <a:spLocks noGrp="1"/>
          </p:cNvSpPr>
          <p:nvPr>
            <p:ph/>
          </p:nvPr>
        </p:nvSpPr>
        <p:spPr>
          <a:xfrm>
            <a:off x="1354565" y="1051912"/>
            <a:ext cx="6537960" cy="365760"/>
          </a:xfrm>
        </p:spPr>
        <p:txBody>
          <a:bodyPr>
            <a:normAutofit/>
          </a:bodyPr>
          <a:lstStyle/>
          <a:p>
            <a:pPr marL="0" marR="0" algn="l">
              <a:lnSpc>
                <a:spcPct val="100000"/>
              </a:lnSpc>
              <a:spcBef>
                <a:spcPts val="0"/>
              </a:spcBef>
              <a:spcAft>
                <a:spcPts val="0"/>
              </a:spcAft>
              <a:buNone/>
            </a:pPr>
            <a:r>
              <a:rPr lang="es-EC" sz="1300" b="0" i="0" u="none" cap="none" dirty="0">
                <a:solidFill>
                  <a:srgbClr val="7F7F7F">
                    <a:alpha val="100000"/>
                  </a:srgbClr>
                </a:solidFill>
                <a:cs typeface="Century Gothic (Cuerpo)"/>
                <a:sym typeface="Century Gothic (Cuerpo)"/>
              </a:rPr>
              <a:t>Valores en millones de dólares</a:t>
            </a:r>
          </a:p>
        </p:txBody>
      </p:sp>
      <p:sp>
        <p:nvSpPr>
          <p:cNvPr id="4" name="Marcador de contenido 3"/>
          <p:cNvSpPr>
            <a:spLocks noGrp="1"/>
          </p:cNvSpPr>
          <p:nvPr>
            <p:ph/>
          </p:nvPr>
        </p:nvSpPr>
        <p:spPr>
          <a:xfrm>
            <a:off x="1537891" y="5015589"/>
            <a:ext cx="3608846" cy="502920"/>
          </a:xfrm>
        </p:spPr>
        <p:txBody>
          <a:bodyPr>
            <a:noAutofit/>
          </a:bodyPr>
          <a:lstStyle/>
          <a:p>
            <a:pPr marL="0" marR="0" algn="just">
              <a:lnSpc>
                <a:spcPct val="100000"/>
              </a:lnSpc>
              <a:spcBef>
                <a:spcPts val="0"/>
              </a:spcBef>
              <a:spcAft>
                <a:spcPts val="0"/>
              </a:spcAft>
              <a:buNone/>
            </a:pPr>
            <a:r>
              <a:rPr lang="es-EC" sz="1330" b="0" i="0" u="none" cap="none" dirty="0">
                <a:solidFill>
                  <a:schemeClr val="bg2">
                    <a:lumMod val="25000"/>
                  </a:schemeClr>
                </a:solidFill>
                <a:cs typeface="Century Gothic (Cuerpo)"/>
                <a:sym typeface="Century Gothic (Cuerpo)"/>
              </a:rPr>
              <a:t>En el 2021, se registró un incremento del </a:t>
            </a:r>
            <a:r>
              <a:rPr lang="es-EC" sz="1330" b="0" dirty="0">
                <a:solidFill>
                  <a:schemeClr val="bg2">
                    <a:lumMod val="25000"/>
                  </a:schemeClr>
                </a:solidFill>
                <a:cs typeface="Century Gothic (Cuerpo)"/>
                <a:sym typeface="Century Gothic (Cuerpo)"/>
              </a:rPr>
              <a:t>26,1% en </a:t>
            </a:r>
            <a:r>
              <a:rPr lang="es-EC" sz="1330" b="0" i="0" u="none" cap="none" dirty="0">
                <a:solidFill>
                  <a:schemeClr val="bg2">
                    <a:lumMod val="25000"/>
                  </a:schemeClr>
                </a:solidFill>
                <a:cs typeface="Century Gothic (Cuerpo)"/>
                <a:sym typeface="Century Gothic (Cuerpo)"/>
              </a:rPr>
              <a:t>la producción total de las grandes y medianas empresas, en relación al año 2020.</a:t>
            </a:r>
          </a:p>
        </p:txBody>
      </p:sp>
      <p:sp>
        <p:nvSpPr>
          <p:cNvPr id="5" name="Marcador de contenido 4"/>
          <p:cNvSpPr>
            <a:spLocks noGrp="1"/>
          </p:cNvSpPr>
          <p:nvPr>
            <p:ph/>
          </p:nvPr>
        </p:nvSpPr>
        <p:spPr>
          <a:xfrm>
            <a:off x="7178040" y="4937791"/>
            <a:ext cx="3645408" cy="704088"/>
          </a:xfrm>
        </p:spPr>
        <p:txBody>
          <a:bodyPr/>
          <a:lstStyle/>
          <a:p>
            <a:pPr marL="0" marR="0" algn="just">
              <a:lnSpc>
                <a:spcPct val="100000"/>
              </a:lnSpc>
              <a:spcBef>
                <a:spcPts val="0"/>
              </a:spcBef>
              <a:spcAft>
                <a:spcPts val="0"/>
              </a:spcAft>
              <a:buNone/>
            </a:pPr>
            <a:r>
              <a:rPr lang="es-EC" sz="1330" b="0" i="0" u="none" cap="none" dirty="0">
                <a:solidFill>
                  <a:schemeClr val="bg2">
                    <a:lumMod val="25000"/>
                  </a:schemeClr>
                </a:solidFill>
                <a:cs typeface="Century Gothic (Cuerpo)"/>
                <a:sym typeface="Century Gothic (Cuerpo)"/>
              </a:rPr>
              <a:t>En el 2021, las grandes empresas realizaron el 86,9% del consumo intermedio.</a:t>
            </a:r>
          </a:p>
        </p:txBody>
      </p:sp>
      <p:sp>
        <p:nvSpPr>
          <p:cNvPr id="6" name="Marcador de contenido 5"/>
          <p:cNvSpPr>
            <a:spLocks noGrp="1"/>
          </p:cNvSpPr>
          <p:nvPr>
            <p:ph/>
          </p:nvPr>
        </p:nvSpPr>
        <p:spPr>
          <a:xfrm>
            <a:off x="704088" y="6519672"/>
            <a:ext cx="4928616" cy="246888"/>
          </a:xfrm>
        </p:spPr>
        <p:txBody>
          <a:bodyPr>
            <a:normAutofit/>
          </a:bodyPr>
          <a:lstStyle/>
          <a:p>
            <a:pPr marL="0" marR="0" algn="l">
              <a:lnSpc>
                <a:spcPct val="100000"/>
              </a:lnSpc>
              <a:spcBef>
                <a:spcPts val="0"/>
              </a:spcBef>
              <a:spcAft>
                <a:spcPts val="0"/>
              </a:spcAft>
              <a:buNone/>
            </a:pPr>
            <a:r>
              <a:rPr lang="es-EC" sz="900" i="0" u="none" cap="none" dirty="0">
                <a:solidFill>
                  <a:srgbClr val="595959">
                    <a:alpha val="100000"/>
                  </a:srgbClr>
                </a:solidFill>
                <a:cs typeface="Century Gothic (Cuerpo)"/>
                <a:sym typeface="Century Gothic (Cuerpo)"/>
              </a:rPr>
              <a:t>Fuente: </a:t>
            </a:r>
            <a:r>
              <a:rPr lang="es-EC" sz="900" b="0" i="0" u="none" cap="none" dirty="0">
                <a:solidFill>
                  <a:srgbClr val="595959">
                    <a:alpha val="100000"/>
                  </a:srgbClr>
                </a:solidFill>
                <a:cs typeface="Century Gothic (Cuerpo)"/>
                <a:sym typeface="Century Gothic (Cuerpo)"/>
              </a:rPr>
              <a:t>Encuesta Estructural Empresarial (ENESEM) 2020 - 2021</a:t>
            </a:r>
          </a:p>
        </p:txBody>
      </p:sp>
      <p:pic>
        <p:nvPicPr>
          <p:cNvPr id="8" name="Marcador de contenido 7"/>
          <p:cNvPicPr>
            <a:picLocks noGrp="1"/>
          </p:cNvPicPr>
          <p:nvPr>
            <p:ph/>
          </p:nvPr>
        </p:nvPicPr>
        <p:blipFill rotWithShape="1">
          <a:blip r:embed="rId3" cstate="print"/>
          <a:srcRect b="25284"/>
          <a:stretch/>
        </p:blipFill>
        <p:spPr>
          <a:xfrm>
            <a:off x="6254496" y="2367592"/>
            <a:ext cx="5266944" cy="1616144"/>
          </a:xfrm>
          <a:prstGeom prst="rect">
            <a:avLst/>
          </a:prstGeom>
        </p:spPr>
      </p:pic>
      <p:pic>
        <p:nvPicPr>
          <p:cNvPr id="9" name="Marcador de contenido 8"/>
          <p:cNvPicPr>
            <a:picLocks noGrp="1"/>
          </p:cNvPicPr>
          <p:nvPr>
            <p:ph/>
          </p:nvPr>
        </p:nvPicPr>
        <p:blipFill>
          <a:blip r:embed="rId4" cstate="print"/>
          <a:stretch>
            <a:fillRect/>
          </a:stretch>
        </p:blipFill>
        <p:spPr>
          <a:xfrm>
            <a:off x="1496743" y="4942437"/>
            <a:ext cx="22860" cy="640080"/>
          </a:xfrm>
          <a:prstGeom prst="rect">
            <a:avLst/>
          </a:prstGeom>
        </p:spPr>
      </p:pic>
      <p:pic>
        <p:nvPicPr>
          <p:cNvPr id="10" name="Marcador de contenido 9"/>
          <p:cNvPicPr>
            <a:picLocks noGrp="1"/>
          </p:cNvPicPr>
          <p:nvPr>
            <p:ph/>
          </p:nvPr>
        </p:nvPicPr>
        <p:blipFill>
          <a:blip r:embed="rId4" cstate="print"/>
          <a:stretch>
            <a:fillRect/>
          </a:stretch>
        </p:blipFill>
        <p:spPr>
          <a:xfrm>
            <a:off x="7147206" y="4951581"/>
            <a:ext cx="22860" cy="640080"/>
          </a:xfrm>
          <a:prstGeom prst="rect">
            <a:avLst/>
          </a:prstGeom>
        </p:spPr>
      </p:pic>
      <p:pic>
        <p:nvPicPr>
          <p:cNvPr id="11" name="Marcador de contenido 10"/>
          <p:cNvPicPr>
            <a:picLocks noGrp="1"/>
          </p:cNvPicPr>
          <p:nvPr>
            <p:ph/>
          </p:nvPr>
        </p:nvPicPr>
        <p:blipFill>
          <a:blip r:embed="rId5" cstate="print"/>
          <a:stretch>
            <a:fillRect/>
          </a:stretch>
        </p:blipFill>
        <p:spPr>
          <a:xfrm>
            <a:off x="822960" y="4942437"/>
            <a:ext cx="594360" cy="594360"/>
          </a:xfrm>
          <a:prstGeom prst="rect">
            <a:avLst/>
          </a:prstGeom>
        </p:spPr>
      </p:pic>
      <p:pic>
        <p:nvPicPr>
          <p:cNvPr id="12" name="Marcador de contenido 11"/>
          <p:cNvPicPr>
            <a:picLocks noGrp="1"/>
          </p:cNvPicPr>
          <p:nvPr>
            <p:ph/>
          </p:nvPr>
        </p:nvPicPr>
        <p:blipFill>
          <a:blip r:embed="rId6" cstate="print"/>
          <a:stretch>
            <a:fillRect/>
          </a:stretch>
        </p:blipFill>
        <p:spPr>
          <a:xfrm>
            <a:off x="6483096" y="4979013"/>
            <a:ext cx="594360" cy="594360"/>
          </a:xfrm>
          <a:prstGeom prst="rect">
            <a:avLst/>
          </a:prstGeom>
        </p:spPr>
      </p:pic>
      <p:sp>
        <p:nvSpPr>
          <p:cNvPr id="17" name="Marcador de contenido 16"/>
          <p:cNvSpPr>
            <a:spLocks noGrp="1"/>
          </p:cNvSpPr>
          <p:nvPr>
            <p:ph/>
          </p:nvPr>
        </p:nvSpPr>
        <p:spPr>
          <a:xfrm>
            <a:off x="2029968" y="1783080"/>
            <a:ext cx="2523744" cy="365760"/>
          </a:xfrm>
        </p:spPr>
        <p:txBody>
          <a:bodyPr/>
          <a:lstStyle/>
          <a:p>
            <a:pPr marL="0" marR="0" algn="ctr">
              <a:lnSpc>
                <a:spcPct val="100000"/>
              </a:lnSpc>
              <a:spcBef>
                <a:spcPts val="0"/>
              </a:spcBef>
              <a:spcAft>
                <a:spcPts val="0"/>
              </a:spcAft>
              <a:buNone/>
            </a:pPr>
            <a:r>
              <a:rPr lang="es-EC" sz="1800" b="1" i="0" u="none" cap="none" dirty="0">
                <a:solidFill>
                  <a:schemeClr val="bg2">
                    <a:lumMod val="25000"/>
                  </a:schemeClr>
                </a:solidFill>
                <a:cs typeface="Century Gothic (Cuerpo)"/>
                <a:sym typeface="Century Gothic (Cuerpo)"/>
              </a:rPr>
              <a:t>Producción Total</a:t>
            </a:r>
          </a:p>
        </p:txBody>
      </p:sp>
      <p:sp>
        <p:nvSpPr>
          <p:cNvPr id="18" name="Marcador de contenido 17"/>
          <p:cNvSpPr>
            <a:spLocks noGrp="1"/>
          </p:cNvSpPr>
          <p:nvPr>
            <p:ph/>
          </p:nvPr>
        </p:nvSpPr>
        <p:spPr>
          <a:xfrm>
            <a:off x="7735824" y="1783080"/>
            <a:ext cx="2523744" cy="365760"/>
          </a:xfrm>
        </p:spPr>
        <p:txBody>
          <a:bodyPr/>
          <a:lstStyle/>
          <a:p>
            <a:pPr marL="0" marR="0" algn="ctr">
              <a:lnSpc>
                <a:spcPct val="100000"/>
              </a:lnSpc>
              <a:spcBef>
                <a:spcPts val="0"/>
              </a:spcBef>
              <a:spcAft>
                <a:spcPts val="0"/>
              </a:spcAft>
              <a:buNone/>
            </a:pPr>
            <a:r>
              <a:rPr lang="es-EC" sz="1800" b="1" i="0" u="none" cap="none" dirty="0">
                <a:solidFill>
                  <a:schemeClr val="bg2">
                    <a:lumMod val="25000"/>
                  </a:schemeClr>
                </a:solidFill>
                <a:cs typeface="Century Gothic (Cuerpo)"/>
                <a:sym typeface="Century Gothic (Cuerpo)"/>
              </a:rPr>
              <a:t>Consumo Intermedio</a:t>
            </a:r>
          </a:p>
        </p:txBody>
      </p:sp>
      <p:graphicFrame>
        <p:nvGraphicFramePr>
          <p:cNvPr id="21" name="Tabla 20">
            <a:extLst>
              <a:ext uri="{FF2B5EF4-FFF2-40B4-BE49-F238E27FC236}">
                <a16:creationId xmlns="" xmlns:a16="http://schemas.microsoft.com/office/drawing/2014/main" id="{567058C3-3021-4D7F-9CCE-F4F8E1A15930}"/>
              </a:ext>
            </a:extLst>
          </p:cNvPr>
          <p:cNvGraphicFramePr>
            <a:graphicFrameLocks noGrp="1"/>
          </p:cNvGraphicFramePr>
          <p:nvPr/>
        </p:nvGraphicFramePr>
        <p:xfrm>
          <a:off x="3858768" y="2203704"/>
          <a:ext cx="1364169" cy="388620"/>
        </p:xfrm>
        <a:graphic>
          <a:graphicData uri="http://schemas.openxmlformats.org/drawingml/2006/table">
            <a:tbl>
              <a:tblPr/>
              <a:tblGrid>
                <a:gridCol w="454723">
                  <a:extLst>
                    <a:ext uri="{9D8B030D-6E8A-4147-A177-3AD203B41FA5}">
                      <a16:colId xmlns="" xmlns:a16="http://schemas.microsoft.com/office/drawing/2014/main" val="2783415422"/>
                    </a:ext>
                  </a:extLst>
                </a:gridCol>
                <a:gridCol w="454723">
                  <a:extLst>
                    <a:ext uri="{9D8B030D-6E8A-4147-A177-3AD203B41FA5}">
                      <a16:colId xmlns="" xmlns:a16="http://schemas.microsoft.com/office/drawing/2014/main" val="1283758671"/>
                    </a:ext>
                  </a:extLst>
                </a:gridCol>
                <a:gridCol w="454723">
                  <a:extLst>
                    <a:ext uri="{9D8B030D-6E8A-4147-A177-3AD203B41FA5}">
                      <a16:colId xmlns="" xmlns:a16="http://schemas.microsoft.com/office/drawing/2014/main" val="3890914785"/>
                    </a:ext>
                  </a:extLst>
                </a:gridCol>
              </a:tblGrid>
              <a:tr h="70485">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1048338806"/>
                  </a:ext>
                </a:extLst>
              </a:tr>
              <a:tr h="70485">
                <a:tc>
                  <a:txBody>
                    <a:bodyPr/>
                    <a:lstStyle/>
                    <a:p>
                      <a:pPr algn="ctr" rtl="0" fontAlgn="ctr"/>
                      <a:r>
                        <a:rPr lang="es-EC" sz="800" b="1" i="0" u="none" strike="noStrike" dirty="0">
                          <a:solidFill>
                            <a:srgbClr val="FFFFFF"/>
                          </a:solidFill>
                          <a:effectLst/>
                          <a:latin typeface="+mn-lt"/>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1829276734"/>
                  </a:ext>
                </a:extLst>
              </a:tr>
              <a:tr h="70485">
                <a:tc>
                  <a:txBody>
                    <a:bodyPr/>
                    <a:lstStyle/>
                    <a:p>
                      <a:pPr algn="ctr" rtl="0" fontAlgn="ctr"/>
                      <a:r>
                        <a:rPr lang="es-EC" sz="800" b="0" i="0" u="none" strike="noStrike" dirty="0">
                          <a:solidFill>
                            <a:schemeClr val="bg2">
                              <a:lumMod val="25000"/>
                            </a:schemeClr>
                          </a:solidFill>
                          <a:effectLst/>
                          <a:latin typeface="+mn-lt"/>
                        </a:rPr>
                        <a:t>74.721</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94.213</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26,1%</a:t>
                      </a: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495382516"/>
                  </a:ext>
                </a:extLst>
              </a:tr>
            </a:tbl>
          </a:graphicData>
        </a:graphic>
      </p:graphicFrame>
      <p:graphicFrame>
        <p:nvGraphicFramePr>
          <p:cNvPr id="22" name="Tabla 21">
            <a:extLst>
              <a:ext uri="{FF2B5EF4-FFF2-40B4-BE49-F238E27FC236}">
                <a16:creationId xmlns="" xmlns:a16="http://schemas.microsoft.com/office/drawing/2014/main" id="{27E723A0-1F49-478B-B5FA-76E113967117}"/>
              </a:ext>
            </a:extLst>
          </p:cNvPr>
          <p:cNvGraphicFramePr>
            <a:graphicFrameLocks noGrp="1"/>
          </p:cNvGraphicFramePr>
          <p:nvPr/>
        </p:nvGraphicFramePr>
        <p:xfrm>
          <a:off x="9418320" y="2203704"/>
          <a:ext cx="1362456" cy="393192"/>
        </p:xfrm>
        <a:graphic>
          <a:graphicData uri="http://schemas.openxmlformats.org/drawingml/2006/table">
            <a:tbl>
              <a:tblPr/>
              <a:tblGrid>
                <a:gridCol w="454152">
                  <a:extLst>
                    <a:ext uri="{9D8B030D-6E8A-4147-A177-3AD203B41FA5}">
                      <a16:colId xmlns="" xmlns:a16="http://schemas.microsoft.com/office/drawing/2014/main" val="2279478585"/>
                    </a:ext>
                  </a:extLst>
                </a:gridCol>
                <a:gridCol w="454152">
                  <a:extLst>
                    <a:ext uri="{9D8B030D-6E8A-4147-A177-3AD203B41FA5}">
                      <a16:colId xmlns="" xmlns:a16="http://schemas.microsoft.com/office/drawing/2014/main" val="2678303295"/>
                    </a:ext>
                  </a:extLst>
                </a:gridCol>
                <a:gridCol w="454152">
                  <a:extLst>
                    <a:ext uri="{9D8B030D-6E8A-4147-A177-3AD203B41FA5}">
                      <a16:colId xmlns="" xmlns:a16="http://schemas.microsoft.com/office/drawing/2014/main" val="1562586923"/>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2757928091"/>
                  </a:ext>
                </a:extLst>
              </a:tr>
              <a:tr h="131064">
                <a:tc>
                  <a:txBody>
                    <a:bodyPr/>
                    <a:lstStyle/>
                    <a:p>
                      <a:pPr algn="ctr" rtl="0" fontAlgn="ctr"/>
                      <a:r>
                        <a:rPr lang="es-EC" sz="800" b="1" i="0" u="none" strike="noStrike" dirty="0">
                          <a:solidFill>
                            <a:srgbClr val="FFFFFF"/>
                          </a:solidFill>
                          <a:effectLst/>
                          <a:latin typeface="+mn-lt"/>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1918477807"/>
                  </a:ext>
                </a:extLst>
              </a:tr>
              <a:tr h="131064">
                <a:tc>
                  <a:txBody>
                    <a:bodyPr/>
                    <a:lstStyle/>
                    <a:p>
                      <a:pPr algn="ctr" rtl="0" fontAlgn="ctr"/>
                      <a:r>
                        <a:rPr lang="es-EC" sz="800" b="0" i="0" u="none" strike="noStrike" dirty="0">
                          <a:solidFill>
                            <a:schemeClr val="bg2">
                              <a:lumMod val="25000"/>
                            </a:schemeClr>
                          </a:solidFill>
                          <a:effectLst/>
                          <a:latin typeface="+mn-lt"/>
                        </a:rPr>
                        <a:t>45.946</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54.811</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19,3%</a:t>
                      </a: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2368801036"/>
                  </a:ext>
                </a:extLst>
              </a:tr>
            </a:tbl>
          </a:graphicData>
        </a:graphic>
      </p:graphicFrame>
      <p:sp>
        <p:nvSpPr>
          <p:cNvPr id="23" name="1 Triángulo isósceles">
            <a:extLst>
              <a:ext uri="{FF2B5EF4-FFF2-40B4-BE49-F238E27FC236}">
                <a16:creationId xmlns="" xmlns:a16="http://schemas.microsoft.com/office/drawing/2014/main" id="{46BB11A3-BC09-49CA-84E6-59587B2DB810}"/>
              </a:ext>
            </a:extLst>
          </p:cNvPr>
          <p:cNvSpPr/>
          <p:nvPr/>
        </p:nvSpPr>
        <p:spPr>
          <a:xfrm>
            <a:off x="4809744" y="2523067"/>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sp>
        <p:nvSpPr>
          <p:cNvPr id="24" name="1 Triángulo isósceles">
            <a:extLst>
              <a:ext uri="{FF2B5EF4-FFF2-40B4-BE49-F238E27FC236}">
                <a16:creationId xmlns="" xmlns:a16="http://schemas.microsoft.com/office/drawing/2014/main" id="{095EAD8E-304D-46A6-A88F-3FC1DE34BCA6}"/>
              </a:ext>
            </a:extLst>
          </p:cNvPr>
          <p:cNvSpPr/>
          <p:nvPr/>
        </p:nvSpPr>
        <p:spPr>
          <a:xfrm>
            <a:off x="10332720" y="2523067"/>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graphicFrame>
        <p:nvGraphicFramePr>
          <p:cNvPr id="20" name="Tabla 19">
            <a:extLst>
              <a:ext uri="{FF2B5EF4-FFF2-40B4-BE49-F238E27FC236}">
                <a16:creationId xmlns="" xmlns:a16="http://schemas.microsoft.com/office/drawing/2014/main" id="{B1B426F1-3B4C-4C43-B600-541E2F569B14}"/>
              </a:ext>
            </a:extLst>
          </p:cNvPr>
          <p:cNvGraphicFramePr>
            <a:graphicFrameLocks noGrp="1"/>
          </p:cNvGraphicFramePr>
          <p:nvPr/>
        </p:nvGraphicFramePr>
        <p:xfrm>
          <a:off x="728472" y="3950208"/>
          <a:ext cx="4418265" cy="548640"/>
        </p:xfrm>
        <a:graphic>
          <a:graphicData uri="http://schemas.openxmlformats.org/drawingml/2006/table">
            <a:tbl>
              <a:tblPr/>
              <a:tblGrid>
                <a:gridCol w="787400">
                  <a:extLst>
                    <a:ext uri="{9D8B030D-6E8A-4147-A177-3AD203B41FA5}">
                      <a16:colId xmlns="" xmlns:a16="http://schemas.microsoft.com/office/drawing/2014/main" val="1590047883"/>
                    </a:ext>
                  </a:extLst>
                </a:gridCol>
                <a:gridCol w="1195513">
                  <a:extLst>
                    <a:ext uri="{9D8B030D-6E8A-4147-A177-3AD203B41FA5}">
                      <a16:colId xmlns="" xmlns:a16="http://schemas.microsoft.com/office/drawing/2014/main" val="3645510773"/>
                    </a:ext>
                  </a:extLst>
                </a:gridCol>
                <a:gridCol w="1219200">
                  <a:extLst>
                    <a:ext uri="{9D8B030D-6E8A-4147-A177-3AD203B41FA5}">
                      <a16:colId xmlns="" xmlns:a16="http://schemas.microsoft.com/office/drawing/2014/main" val="2291071991"/>
                    </a:ext>
                  </a:extLst>
                </a:gridCol>
                <a:gridCol w="1216152">
                  <a:extLst>
                    <a:ext uri="{9D8B030D-6E8A-4147-A177-3AD203B41FA5}">
                      <a16:colId xmlns="" xmlns:a16="http://schemas.microsoft.com/office/drawing/2014/main" val="3912670796"/>
                    </a:ext>
                  </a:extLst>
                </a:gridCol>
              </a:tblGrid>
              <a:tr h="182880">
                <a:tc>
                  <a:txBody>
                    <a:bodyPr/>
                    <a:lstStyle/>
                    <a:p>
                      <a:pPr algn="l" fontAlgn="b"/>
                      <a:endParaRPr lang="es-EC" sz="900" b="0" i="0" u="none" strike="noStrike" dirty="0">
                        <a:solidFill>
                          <a:schemeClr val="bg2">
                            <a:lumMod val="25000"/>
                          </a:schemeClr>
                        </a:solidFill>
                        <a:effectLst/>
                        <a:latin typeface="+mn-lt"/>
                      </a:endParaRPr>
                    </a:p>
                  </a:txBody>
                  <a:tcPr marL="7620" marR="7620" marT="7620" marB="0" anchor="b">
                    <a:lnL w="12700" cap="flat" cmpd="sng" algn="ctr">
                      <a:solidFill>
                        <a:schemeClr val="bg1"/>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Grande Empresa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Mediana Empresa B</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Mediana Empresa 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307964584"/>
                  </a:ext>
                </a:extLst>
              </a:tr>
              <a:tr h="182880">
                <a:tc>
                  <a:txBody>
                    <a:bodyPr/>
                    <a:lstStyle/>
                    <a:p>
                      <a:pPr algn="ctr" rtl="0" fontAlgn="ctr"/>
                      <a:r>
                        <a:rPr lang="es-EC" sz="900" b="0" i="0" u="none" strike="noStrike" dirty="0">
                          <a:solidFill>
                            <a:schemeClr val="bg2">
                              <a:lumMod val="25000"/>
                            </a:schemeClr>
                          </a:solidFill>
                          <a:effectLst/>
                          <a:latin typeface="+mn-lt"/>
                        </a:rPr>
                        <a:t>2020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63.202</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6.484</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5.035</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3387890859"/>
                  </a:ext>
                </a:extLst>
              </a:tr>
              <a:tr h="182880">
                <a:tc>
                  <a:txBody>
                    <a:bodyPr/>
                    <a:lstStyle/>
                    <a:p>
                      <a:pPr algn="ctr" rtl="0" fontAlgn="ctr"/>
                      <a:r>
                        <a:rPr lang="es-EC" sz="900" b="0" i="0" u="none" strike="noStrike">
                          <a:solidFill>
                            <a:schemeClr val="bg2">
                              <a:lumMod val="25000"/>
                            </a:schemeClr>
                          </a:solidFill>
                          <a:effectLst/>
                          <a:latin typeface="+mn-lt"/>
                        </a:rPr>
                        <a:t>2021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81.757</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6.896</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5.559</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972337955"/>
                  </a:ext>
                </a:extLst>
              </a:tr>
            </a:tbl>
          </a:graphicData>
        </a:graphic>
      </p:graphicFrame>
      <p:pic>
        <p:nvPicPr>
          <p:cNvPr id="25" name="Marcador de contenido 6">
            <a:extLst>
              <a:ext uri="{FF2B5EF4-FFF2-40B4-BE49-F238E27FC236}">
                <a16:creationId xmlns="" xmlns:a16="http://schemas.microsoft.com/office/drawing/2014/main" id="{0476D3EE-3B30-4B01-8BEA-5650BE31B9B8}"/>
              </a:ext>
            </a:extLst>
          </p:cNvPr>
          <p:cNvPicPr>
            <a:picLocks noGrp="1"/>
          </p:cNvPicPr>
          <p:nvPr/>
        </p:nvPicPr>
        <p:blipFill rotWithShape="1">
          <a:blip r:embed="rId7" cstate="print"/>
          <a:srcRect l="3546" t="82701" r="91578" b="10842"/>
          <a:stretch/>
        </p:blipFill>
        <p:spPr>
          <a:xfrm>
            <a:off x="788355" y="4171278"/>
            <a:ext cx="152400" cy="121023"/>
          </a:xfrm>
          <a:prstGeom prst="rect">
            <a:avLst/>
          </a:prstGeom>
        </p:spPr>
      </p:pic>
      <p:pic>
        <p:nvPicPr>
          <p:cNvPr id="26" name="Marcador de contenido 6">
            <a:extLst>
              <a:ext uri="{FF2B5EF4-FFF2-40B4-BE49-F238E27FC236}">
                <a16:creationId xmlns="" xmlns:a16="http://schemas.microsoft.com/office/drawing/2014/main" id="{A75E175D-B25A-4016-BA55-4061C4B99C19}"/>
              </a:ext>
            </a:extLst>
          </p:cNvPr>
          <p:cNvPicPr>
            <a:picLocks noGrp="1"/>
          </p:cNvPicPr>
          <p:nvPr/>
        </p:nvPicPr>
        <p:blipFill rotWithShape="1">
          <a:blip r:embed="rId7" cstate="print"/>
          <a:srcRect l="3546" t="90657" r="91578" b="2312"/>
          <a:stretch/>
        </p:blipFill>
        <p:spPr>
          <a:xfrm>
            <a:off x="788355" y="4339635"/>
            <a:ext cx="152400" cy="131781"/>
          </a:xfrm>
          <a:prstGeom prst="rect">
            <a:avLst/>
          </a:prstGeom>
        </p:spPr>
      </p:pic>
      <p:graphicFrame>
        <p:nvGraphicFramePr>
          <p:cNvPr id="28" name="Tabla 27">
            <a:extLst>
              <a:ext uri="{FF2B5EF4-FFF2-40B4-BE49-F238E27FC236}">
                <a16:creationId xmlns="" xmlns:a16="http://schemas.microsoft.com/office/drawing/2014/main" id="{4E25F927-A156-48BE-A6C8-9252457657E9}"/>
              </a:ext>
            </a:extLst>
          </p:cNvPr>
          <p:cNvGraphicFramePr>
            <a:graphicFrameLocks noGrp="1"/>
          </p:cNvGraphicFramePr>
          <p:nvPr/>
        </p:nvGraphicFramePr>
        <p:xfrm>
          <a:off x="6406896" y="3969290"/>
          <a:ext cx="4416552" cy="548640"/>
        </p:xfrm>
        <a:graphic>
          <a:graphicData uri="http://schemas.openxmlformats.org/drawingml/2006/table">
            <a:tbl>
              <a:tblPr/>
              <a:tblGrid>
                <a:gridCol w="786384">
                  <a:extLst>
                    <a:ext uri="{9D8B030D-6E8A-4147-A177-3AD203B41FA5}">
                      <a16:colId xmlns="" xmlns:a16="http://schemas.microsoft.com/office/drawing/2014/main" val="876111127"/>
                    </a:ext>
                  </a:extLst>
                </a:gridCol>
                <a:gridCol w="1197864">
                  <a:extLst>
                    <a:ext uri="{9D8B030D-6E8A-4147-A177-3AD203B41FA5}">
                      <a16:colId xmlns="" xmlns:a16="http://schemas.microsoft.com/office/drawing/2014/main" val="1796418604"/>
                    </a:ext>
                  </a:extLst>
                </a:gridCol>
                <a:gridCol w="1216152">
                  <a:extLst>
                    <a:ext uri="{9D8B030D-6E8A-4147-A177-3AD203B41FA5}">
                      <a16:colId xmlns="" xmlns:a16="http://schemas.microsoft.com/office/drawing/2014/main" val="955467448"/>
                    </a:ext>
                  </a:extLst>
                </a:gridCol>
                <a:gridCol w="1216152">
                  <a:extLst>
                    <a:ext uri="{9D8B030D-6E8A-4147-A177-3AD203B41FA5}">
                      <a16:colId xmlns="" xmlns:a16="http://schemas.microsoft.com/office/drawing/2014/main" val="3802286399"/>
                    </a:ext>
                  </a:extLst>
                </a:gridCol>
              </a:tblGrid>
              <a:tr h="182880">
                <a:tc>
                  <a:txBody>
                    <a:bodyPr/>
                    <a:lstStyle/>
                    <a:p>
                      <a:pPr algn="l" fontAlgn="b"/>
                      <a:endParaRPr lang="es-EC" sz="900" b="0" i="0" u="none" strike="noStrike" dirty="0">
                        <a:solidFill>
                          <a:schemeClr val="bg2">
                            <a:lumMod val="25000"/>
                          </a:schemeClr>
                        </a:solidFill>
                        <a:effectLst/>
                        <a:latin typeface="+mn-lt"/>
                      </a:endParaRPr>
                    </a:p>
                  </a:txBody>
                  <a:tcPr marL="7620" marR="7620" marT="7620" marB="0" anchor="b">
                    <a:lnL w="12700" cap="flat" cmpd="sng" algn="ctr">
                      <a:solidFill>
                        <a:schemeClr val="bg1"/>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Grande Empresa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Mediana Empresa B</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Mediana Empresa 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2093742"/>
                  </a:ext>
                </a:extLst>
              </a:tr>
              <a:tr h="182880">
                <a:tc>
                  <a:txBody>
                    <a:bodyPr/>
                    <a:lstStyle/>
                    <a:p>
                      <a:pPr algn="ctr" rtl="0" fontAlgn="ctr"/>
                      <a:r>
                        <a:rPr lang="es-EC" sz="900" b="0" i="0" u="none" strike="noStrike" dirty="0">
                          <a:solidFill>
                            <a:schemeClr val="bg2">
                              <a:lumMod val="25000"/>
                            </a:schemeClr>
                          </a:solidFill>
                          <a:effectLst/>
                          <a:latin typeface="+mn-lt"/>
                        </a:rPr>
                        <a:t>2020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39.356</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3.756</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2.835</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2760913677"/>
                  </a:ext>
                </a:extLst>
              </a:tr>
              <a:tr h="182880">
                <a:tc>
                  <a:txBody>
                    <a:bodyPr/>
                    <a:lstStyle/>
                    <a:p>
                      <a:pPr algn="ctr" rtl="0" fontAlgn="ctr"/>
                      <a:r>
                        <a:rPr lang="es-EC" sz="900" b="0" i="0" u="none" strike="noStrike">
                          <a:solidFill>
                            <a:schemeClr val="bg2">
                              <a:lumMod val="25000"/>
                            </a:schemeClr>
                          </a:solidFill>
                          <a:effectLst/>
                          <a:latin typeface="+mn-lt"/>
                        </a:rPr>
                        <a:t>2021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47.608</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4.064</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3.139</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2480266165"/>
                  </a:ext>
                </a:extLst>
              </a:tr>
            </a:tbl>
          </a:graphicData>
        </a:graphic>
      </p:graphicFrame>
      <p:pic>
        <p:nvPicPr>
          <p:cNvPr id="29" name="Marcador de contenido 6">
            <a:extLst>
              <a:ext uri="{FF2B5EF4-FFF2-40B4-BE49-F238E27FC236}">
                <a16:creationId xmlns="" xmlns:a16="http://schemas.microsoft.com/office/drawing/2014/main" id="{5B2AEA60-5C23-4F28-9C55-2F334A397721}"/>
              </a:ext>
            </a:extLst>
          </p:cNvPr>
          <p:cNvPicPr>
            <a:picLocks noGrp="1"/>
          </p:cNvPicPr>
          <p:nvPr/>
        </p:nvPicPr>
        <p:blipFill rotWithShape="1">
          <a:blip r:embed="rId7" cstate="print"/>
          <a:srcRect l="3546" t="82701" r="91578" b="10842"/>
          <a:stretch/>
        </p:blipFill>
        <p:spPr>
          <a:xfrm>
            <a:off x="6472875" y="4188042"/>
            <a:ext cx="152400" cy="121023"/>
          </a:xfrm>
          <a:prstGeom prst="rect">
            <a:avLst/>
          </a:prstGeom>
        </p:spPr>
      </p:pic>
      <p:pic>
        <p:nvPicPr>
          <p:cNvPr id="30" name="Marcador de contenido 6">
            <a:extLst>
              <a:ext uri="{FF2B5EF4-FFF2-40B4-BE49-F238E27FC236}">
                <a16:creationId xmlns="" xmlns:a16="http://schemas.microsoft.com/office/drawing/2014/main" id="{E3245930-C548-4423-AD88-18151CC73917}"/>
              </a:ext>
            </a:extLst>
          </p:cNvPr>
          <p:cNvPicPr>
            <a:picLocks noGrp="1"/>
          </p:cNvPicPr>
          <p:nvPr/>
        </p:nvPicPr>
        <p:blipFill rotWithShape="1">
          <a:blip r:embed="rId7" cstate="print"/>
          <a:srcRect l="3546" t="90657" r="91578" b="2312"/>
          <a:stretch/>
        </p:blipFill>
        <p:spPr>
          <a:xfrm>
            <a:off x="6472875" y="4356399"/>
            <a:ext cx="152400" cy="131781"/>
          </a:xfrm>
          <a:prstGeom prst="rect">
            <a:avLst/>
          </a:prstGeom>
        </p:spPr>
      </p:pic>
      <p:pic>
        <p:nvPicPr>
          <p:cNvPr id="27" name="Marcador de contenido 2">
            <a:extLst>
              <a:ext uri="{FF2B5EF4-FFF2-40B4-BE49-F238E27FC236}">
                <a16:creationId xmlns="" xmlns:a16="http://schemas.microsoft.com/office/drawing/2014/main" id="{F266FAC2-31C8-42FF-805C-25AD44E6577E}"/>
              </a:ext>
            </a:extLst>
          </p:cNvPr>
          <p:cNvPicPr>
            <a:picLocks/>
          </p:cNvPicPr>
          <p:nvPr/>
        </p:nvPicPr>
        <p:blipFill>
          <a:blip r:embed="rId8" cstate="print"/>
          <a:stretch>
            <a:fillRect/>
          </a:stretch>
        </p:blipFill>
        <p:spPr>
          <a:xfrm>
            <a:off x="5778426" y="1810512"/>
            <a:ext cx="18288" cy="4231934"/>
          </a:xfrm>
          <a:prstGeom prst="rect">
            <a:avLst/>
          </a:prstGeom>
        </p:spPr>
      </p:pic>
    </p:spTree>
    <p:extLst>
      <p:ext uri="{BB962C8B-B14F-4D97-AF65-F5344CB8AC3E}">
        <p14:creationId xmlns:p14="http://schemas.microsoft.com/office/powerpoint/2010/main" val="2669022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p:nvPr>
        </p:nvSpPr>
        <p:spPr>
          <a:xfrm>
            <a:off x="685800" y="466344"/>
            <a:ext cx="8750808" cy="713232"/>
          </a:xfrm>
        </p:spPr>
        <p:txBody>
          <a:bodyPr>
            <a:normAutofit/>
          </a:bodyPr>
          <a:lstStyle/>
          <a:p>
            <a:pPr marL="0" marR="0" algn="l">
              <a:lnSpc>
                <a:spcPct val="100000"/>
              </a:lnSpc>
              <a:spcBef>
                <a:spcPts val="0"/>
              </a:spcBef>
              <a:spcAft>
                <a:spcPts val="0"/>
              </a:spcAft>
              <a:buNone/>
            </a:pPr>
            <a:r>
              <a:rPr lang="es-EC" sz="2300" b="1" i="0" u="none" cap="none" dirty="0">
                <a:solidFill>
                  <a:srgbClr val="0069AF"/>
                </a:solidFill>
                <a:latin typeface="Century Gothic (Títulos)"/>
                <a:cs typeface="Century Gothic (Títulos)"/>
                <a:sym typeface="Century Gothic (Títulos)"/>
              </a:rPr>
              <a:t>A nuestros usuarios</a:t>
            </a:r>
          </a:p>
        </p:txBody>
      </p:sp>
      <p:sp>
        <p:nvSpPr>
          <p:cNvPr id="3" name="Marcador de contenido 2"/>
          <p:cNvSpPr>
            <a:spLocks noGrp="1"/>
          </p:cNvSpPr>
          <p:nvPr>
            <p:ph/>
          </p:nvPr>
        </p:nvSpPr>
        <p:spPr>
          <a:xfrm>
            <a:off x="2384253" y="1556093"/>
            <a:ext cx="10607040" cy="5504688"/>
          </a:xfrm>
        </p:spPr>
        <p:txBody>
          <a:bodyPr>
            <a:normAutofit/>
          </a:bodyPr>
          <a:lstStyle/>
          <a:p>
            <a:pPr marL="0" marR="0" algn="l">
              <a:lnSpc>
                <a:spcPct val="100000"/>
              </a:lnSpc>
              <a:spcBef>
                <a:spcPts val="0"/>
              </a:spcBef>
              <a:spcAft>
                <a:spcPts val="0"/>
              </a:spcAft>
              <a:buNone/>
            </a:pPr>
            <a:r>
              <a:rPr sz="1200" b="1" i="0" u="none" cap="none" dirty="0">
                <a:solidFill>
                  <a:srgbClr val="767171">
                    <a:alpha val="100000"/>
                  </a:srgbClr>
                </a:solidFill>
                <a:latin typeface="Century Gothic (Cuerpo)"/>
                <a:cs typeface="Century Gothic (Cuerpo)"/>
                <a:sym typeface="Century Gothic (Cuerpo)"/>
              </a:rPr>
              <a:t> </a:t>
            </a:r>
          </a:p>
        </p:txBody>
      </p:sp>
      <p:sp>
        <p:nvSpPr>
          <p:cNvPr id="5" name="Rectángulo 23"/>
          <p:cNvSpPr/>
          <p:nvPr/>
        </p:nvSpPr>
        <p:spPr>
          <a:xfrm>
            <a:off x="896112" y="1265436"/>
            <a:ext cx="10606410" cy="5324535"/>
          </a:xfrm>
          <a:prstGeom prst="rect">
            <a:avLst/>
          </a:prstGeom>
          <a:noFill/>
        </p:spPr>
        <p:txBody>
          <a:bodyPr wrap="square">
            <a:spAutoFit/>
          </a:bodyPr>
          <a:lstStyle/>
          <a:p>
            <a:pPr algn="just"/>
            <a:r>
              <a:rPr lang="es-EC" sz="1500" dirty="0">
                <a:solidFill>
                  <a:schemeClr val="bg2">
                    <a:lumMod val="50000"/>
                  </a:schemeClr>
                </a:solidFill>
                <a:latin typeface="+mj-lt"/>
              </a:rPr>
              <a:t>El Instituto Nacional de Estadística y Censos – INEC, pone a disposición de la ciudadanía los resultados de la Encuesta Estructural Empresarial – ENESEM 2021. Los datos empresariales representan a un universo de 13.830 </a:t>
            </a:r>
            <a:r>
              <a:rPr lang="es-EC" sz="1500" i="1" dirty="0">
                <a:solidFill>
                  <a:schemeClr val="bg2">
                    <a:lumMod val="50000"/>
                  </a:schemeClr>
                </a:solidFill>
                <a:latin typeface="+mj-lt"/>
              </a:rPr>
              <a:t>grandes y medianas empresas </a:t>
            </a:r>
            <a:r>
              <a:rPr lang="es-EC" sz="1500" dirty="0">
                <a:solidFill>
                  <a:schemeClr val="bg2">
                    <a:lumMod val="50000"/>
                  </a:schemeClr>
                </a:solidFill>
                <a:latin typeface="+mj-lt"/>
              </a:rPr>
              <a:t>de los diferentes sectores económicos del país. A su vez, agradece a las empresas, por completar el llenado de la encuesta a partir de los cuales se construyen estas cifras. </a:t>
            </a:r>
          </a:p>
          <a:p>
            <a:pPr algn="just"/>
            <a:endParaRPr lang="es-EC" sz="1500" dirty="0">
              <a:solidFill>
                <a:schemeClr val="bg2">
                  <a:lumMod val="50000"/>
                </a:schemeClr>
              </a:solidFill>
              <a:latin typeface="+mj-lt"/>
            </a:endParaRPr>
          </a:p>
          <a:p>
            <a:pPr algn="just"/>
            <a:r>
              <a:rPr lang="es-ES" sz="1500" dirty="0">
                <a:solidFill>
                  <a:schemeClr val="bg2">
                    <a:lumMod val="50000"/>
                  </a:schemeClr>
                </a:solidFill>
                <a:latin typeface="+mj-lt"/>
              </a:rPr>
              <a:t>Para la </a:t>
            </a:r>
            <a:r>
              <a:rPr lang="es-MX" sz="1500" dirty="0">
                <a:solidFill>
                  <a:schemeClr val="bg2">
                    <a:lumMod val="50000"/>
                  </a:schemeClr>
                </a:solidFill>
                <a:latin typeface="+mj-lt"/>
              </a:rPr>
              <a:t>publicación 2021, es preciso puntualizar:</a:t>
            </a:r>
          </a:p>
          <a:p>
            <a:pPr marL="400050" indent="-400050" algn="just">
              <a:buFont typeface="+mj-lt"/>
              <a:buAutoNum type="romanLcPeriod"/>
            </a:pPr>
            <a:endParaRPr lang="es-EC" sz="1500" dirty="0">
              <a:solidFill>
                <a:schemeClr val="bg2">
                  <a:lumMod val="50000"/>
                </a:schemeClr>
              </a:solidFill>
              <a:latin typeface="+mj-lt"/>
            </a:endParaRPr>
          </a:p>
          <a:p>
            <a:pPr marL="400050" indent="-400050" algn="just">
              <a:buFont typeface="+mj-lt"/>
              <a:buAutoNum type="romanLcPeriod"/>
            </a:pPr>
            <a:r>
              <a:rPr lang="es-ES" sz="1400" dirty="0">
                <a:solidFill>
                  <a:schemeClr val="bg2">
                    <a:lumMod val="50000"/>
                  </a:schemeClr>
                </a:solidFill>
                <a:latin typeface="+mj-lt"/>
              </a:rPr>
              <a:t>Los datos del “Capítulo 1. Estados de Resultados” generalmente se insumen de las declaraciones del impuesto a la renta al Servicio de Rentas Internas (Formulario 101-102), por lo que podrían estar sujetos a actualizaciones a partir de las declaraciones sustitutivas; así, la estadística de esta edición, y en adelante, corresponde a cifras </a:t>
            </a:r>
            <a:r>
              <a:rPr lang="es-ES" sz="1400" dirty="0" err="1">
                <a:solidFill>
                  <a:schemeClr val="bg2">
                    <a:lumMod val="50000"/>
                  </a:schemeClr>
                </a:solidFill>
                <a:latin typeface="+mj-lt"/>
              </a:rPr>
              <a:t>semidefinitivas</a:t>
            </a:r>
            <a:r>
              <a:rPr lang="es-ES" sz="1400" dirty="0">
                <a:solidFill>
                  <a:schemeClr val="bg2">
                    <a:lumMod val="50000"/>
                  </a:schemeClr>
                </a:solidFill>
                <a:latin typeface="+mj-lt"/>
              </a:rPr>
              <a:t> en relación al último periodo de referencia publicado.</a:t>
            </a:r>
          </a:p>
          <a:p>
            <a:pPr marL="400050" indent="-400050" algn="just">
              <a:buFont typeface="+mj-lt"/>
              <a:buAutoNum type="romanLcPeriod"/>
            </a:pPr>
            <a:endParaRPr lang="es-ES" sz="1400" dirty="0">
              <a:solidFill>
                <a:schemeClr val="bg2">
                  <a:lumMod val="50000"/>
                </a:schemeClr>
              </a:solidFill>
              <a:latin typeface="+mj-lt"/>
            </a:endParaRPr>
          </a:p>
          <a:p>
            <a:pPr marL="400050" indent="-400050" algn="just">
              <a:buFont typeface="+mj-lt"/>
              <a:buAutoNum type="romanLcPeriod"/>
            </a:pPr>
            <a:r>
              <a:rPr lang="es-ES" sz="1400" dirty="0">
                <a:solidFill>
                  <a:schemeClr val="bg2">
                    <a:lumMod val="50000"/>
                  </a:schemeClr>
                </a:solidFill>
                <a:latin typeface="+mj-lt"/>
              </a:rPr>
              <a:t>Con la finalidad de reducir la carga de respuesta al informante, optimizar los recursos de la recolección y evitar la duplicidad de esfuerzos, se realiza el ejercicio de precarga de las variables de empleo (personal afiliado), según sexo y categorías de ocupación en el “Capítulo 5. Personal Afiliado”, la fuente de información es el Registro Estadístico de Empleo en la Seguridad Social (REESS).</a:t>
            </a:r>
          </a:p>
          <a:p>
            <a:pPr marL="400050" indent="-400050" algn="just">
              <a:buFont typeface="+mj-lt"/>
              <a:buAutoNum type="romanLcPeriod"/>
            </a:pPr>
            <a:endParaRPr lang="es-ES" sz="1400" dirty="0">
              <a:solidFill>
                <a:schemeClr val="bg2">
                  <a:lumMod val="50000"/>
                </a:schemeClr>
              </a:solidFill>
              <a:latin typeface="+mj-lt"/>
            </a:endParaRPr>
          </a:p>
          <a:p>
            <a:pPr marL="400050" indent="-400050" algn="just">
              <a:buFont typeface="+mj-lt"/>
              <a:buAutoNum type="romanLcPeriod"/>
            </a:pPr>
            <a:r>
              <a:rPr lang="es-EC" sz="1400" dirty="0">
                <a:solidFill>
                  <a:schemeClr val="bg2">
                    <a:lumMod val="50000"/>
                  </a:schemeClr>
                </a:solidFill>
                <a:latin typeface="+mj-lt"/>
              </a:rPr>
              <a:t>La ENESEM genera estadística de base para la síntesis macroeconómica. </a:t>
            </a:r>
            <a:r>
              <a:rPr lang="es-MX" sz="1400" dirty="0">
                <a:solidFill>
                  <a:schemeClr val="bg2">
                    <a:lumMod val="50000"/>
                  </a:schemeClr>
                </a:solidFill>
                <a:latin typeface="+mj-lt"/>
              </a:rPr>
              <a:t>Aun cuando </a:t>
            </a:r>
            <a:r>
              <a:rPr lang="es-ES" sz="1400" dirty="0">
                <a:solidFill>
                  <a:schemeClr val="bg2">
                    <a:lumMod val="50000"/>
                  </a:schemeClr>
                </a:solidFill>
                <a:latin typeface="+mj-lt"/>
              </a:rPr>
              <a:t>el marco metodológico se basa en el Sistema de Cuentas Nacionales 2008, no se puede comparar directamente los agregados empresariales de la encuesta (producción, valor agregado, etc.) con las </a:t>
            </a:r>
            <a:r>
              <a:rPr lang="es-EC" sz="1400" dirty="0">
                <a:solidFill>
                  <a:schemeClr val="bg2">
                    <a:lumMod val="50000"/>
                  </a:schemeClr>
                </a:solidFill>
                <a:latin typeface="+mj-lt"/>
              </a:rPr>
              <a:t>cuentas nacionales</a:t>
            </a:r>
            <a:r>
              <a:rPr lang="es-ES" sz="1400" dirty="0">
                <a:solidFill>
                  <a:schemeClr val="bg2">
                    <a:lumMod val="50000"/>
                  </a:schemeClr>
                </a:solidFill>
                <a:latin typeface="+mj-lt"/>
              </a:rPr>
              <a:t>. </a:t>
            </a:r>
          </a:p>
          <a:p>
            <a:pPr marL="400050" indent="-400050" algn="just">
              <a:buFont typeface="+mj-lt"/>
              <a:buAutoNum type="romanLcPeriod"/>
            </a:pPr>
            <a:endParaRPr lang="es-ES" sz="1400" dirty="0">
              <a:solidFill>
                <a:schemeClr val="bg2">
                  <a:lumMod val="50000"/>
                </a:schemeClr>
              </a:solidFill>
              <a:latin typeface="+mj-lt"/>
            </a:endParaRPr>
          </a:p>
          <a:p>
            <a:pPr marL="400050" indent="-400050" algn="just">
              <a:buFont typeface="+mj-lt"/>
              <a:buAutoNum type="romanLcPeriod"/>
            </a:pPr>
            <a:r>
              <a:rPr lang="es-MX" sz="1400" dirty="0">
                <a:solidFill>
                  <a:schemeClr val="bg2">
                    <a:lumMod val="50000"/>
                  </a:schemeClr>
                </a:solidFill>
                <a:latin typeface="+mj-lt"/>
              </a:rPr>
              <a:t>Con la reducción de los efectos por el Covid-19, la actividad económica alcanzó una recuperación que potenció el consumo y la productividad; fenómeno que se evidencia en los resultados de la ENESEM 2021</a:t>
            </a:r>
            <a:r>
              <a:rPr lang="es-MX" sz="1500" dirty="0">
                <a:solidFill>
                  <a:schemeClr val="bg2">
                    <a:lumMod val="50000"/>
                  </a:schemeClr>
                </a:solidFill>
                <a:latin typeface="+mj-lt"/>
              </a:rPr>
              <a:t>.</a:t>
            </a:r>
            <a:endParaRPr lang="es-ES" sz="1450" dirty="0">
              <a:solidFill>
                <a:schemeClr val="bg2">
                  <a:lumMod val="50000"/>
                </a:schemeClr>
              </a:solidFill>
              <a:latin typeface="+mj-lt"/>
            </a:endParaRPr>
          </a:p>
          <a:p>
            <a:pPr algn="just"/>
            <a:endParaRPr lang="es-ES" sz="1000" dirty="0">
              <a:solidFill>
                <a:schemeClr val="bg2">
                  <a:lumMod val="50000"/>
                </a:schemeClr>
              </a:solidFill>
              <a:latin typeface="+mj-lt"/>
            </a:endParaRPr>
          </a:p>
        </p:txBody>
      </p:sp>
    </p:spTree>
    <p:extLst>
      <p:ext uri="{BB962C8B-B14F-4D97-AF65-F5344CB8AC3E}">
        <p14:creationId xmlns:p14="http://schemas.microsoft.com/office/powerpoint/2010/main" val="6914382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Marcador de contenido 7">
            <a:extLst>
              <a:ext uri="{FF2B5EF4-FFF2-40B4-BE49-F238E27FC236}">
                <a16:creationId xmlns="" xmlns:a16="http://schemas.microsoft.com/office/drawing/2014/main" id="{D5568E21-5E73-4FC7-BB6B-2C502C3E24D0}"/>
              </a:ext>
            </a:extLst>
          </p:cNvPr>
          <p:cNvPicPr>
            <a:picLocks/>
          </p:cNvPicPr>
          <p:nvPr/>
        </p:nvPicPr>
        <p:blipFill rotWithShape="1">
          <a:blip r:embed="rId2" cstate="print"/>
          <a:srcRect b="22399"/>
          <a:stretch/>
        </p:blipFill>
        <p:spPr>
          <a:xfrm>
            <a:off x="6254496" y="1591056"/>
            <a:ext cx="5266944" cy="2497746"/>
          </a:xfrm>
          <a:prstGeom prst="rect">
            <a:avLst/>
          </a:prstGeom>
        </p:spPr>
      </p:pic>
      <p:pic>
        <p:nvPicPr>
          <p:cNvPr id="33" name="Marcador de contenido 6">
            <a:extLst>
              <a:ext uri="{FF2B5EF4-FFF2-40B4-BE49-F238E27FC236}">
                <a16:creationId xmlns="" xmlns:a16="http://schemas.microsoft.com/office/drawing/2014/main" id="{660DDA7D-88A4-460B-8812-D5DDAAA49B03}"/>
              </a:ext>
            </a:extLst>
          </p:cNvPr>
          <p:cNvPicPr>
            <a:picLocks/>
          </p:cNvPicPr>
          <p:nvPr/>
        </p:nvPicPr>
        <p:blipFill rotWithShape="1">
          <a:blip r:embed="rId3" cstate="print"/>
          <a:srcRect b="22967"/>
          <a:stretch/>
        </p:blipFill>
        <p:spPr>
          <a:xfrm>
            <a:off x="713232" y="1682776"/>
            <a:ext cx="5157216" cy="2360305"/>
          </a:xfrm>
          <a:prstGeom prst="rect">
            <a:avLst/>
          </a:prstGeom>
        </p:spPr>
      </p:pic>
      <p:sp>
        <p:nvSpPr>
          <p:cNvPr id="3" name="Marcador de contenido 2"/>
          <p:cNvSpPr>
            <a:spLocks noGrp="1"/>
          </p:cNvSpPr>
          <p:nvPr>
            <p:ph/>
          </p:nvPr>
        </p:nvSpPr>
        <p:spPr>
          <a:xfrm>
            <a:off x="1363351" y="1015958"/>
            <a:ext cx="6537960" cy="365760"/>
          </a:xfrm>
        </p:spPr>
        <p:txBody>
          <a:bodyPr>
            <a:normAutofit/>
          </a:bodyPr>
          <a:lstStyle/>
          <a:p>
            <a:pPr marL="0" marR="0" algn="l">
              <a:lnSpc>
                <a:spcPct val="100000"/>
              </a:lnSpc>
              <a:spcBef>
                <a:spcPts val="0"/>
              </a:spcBef>
              <a:spcAft>
                <a:spcPts val="0"/>
              </a:spcAft>
              <a:buNone/>
            </a:pPr>
            <a:r>
              <a:rPr lang="es-EC" sz="1300" b="0" i="0" u="none" cap="none" dirty="0">
                <a:solidFill>
                  <a:srgbClr val="7F7F7F">
                    <a:alpha val="100000"/>
                  </a:srgbClr>
                </a:solidFill>
                <a:cs typeface="Century Gothic (Cuerpo)"/>
                <a:sym typeface="Century Gothic (Cuerpo)"/>
              </a:rPr>
              <a:t>Valores en millones de dólares</a:t>
            </a:r>
          </a:p>
        </p:txBody>
      </p:sp>
      <p:sp>
        <p:nvSpPr>
          <p:cNvPr id="4" name="Marcador de contenido 3"/>
          <p:cNvSpPr>
            <a:spLocks noGrp="1"/>
          </p:cNvSpPr>
          <p:nvPr>
            <p:ph/>
          </p:nvPr>
        </p:nvSpPr>
        <p:spPr>
          <a:xfrm>
            <a:off x="1481328" y="5035577"/>
            <a:ext cx="3619860" cy="502920"/>
          </a:xfrm>
        </p:spPr>
        <p:txBody>
          <a:bodyPr>
            <a:noAutofit/>
          </a:bodyPr>
          <a:lstStyle/>
          <a:p>
            <a:pPr algn="just">
              <a:lnSpc>
                <a:spcPct val="100000"/>
              </a:lnSpc>
              <a:spcBef>
                <a:spcPts val="0"/>
              </a:spcBef>
            </a:pPr>
            <a:r>
              <a:rPr lang="es-ES" sz="1330" b="0" dirty="0">
                <a:solidFill>
                  <a:schemeClr val="bg2">
                    <a:lumMod val="25000"/>
                  </a:schemeClr>
                </a:solidFill>
                <a:cs typeface="Century Gothic (Cuerpo)"/>
                <a:sym typeface="Century Gothic (Cuerpo)"/>
              </a:rPr>
              <a:t>Las medianas empresas B y A  concentran el 13,3% del total de valor agregado, se evidencia un incremento del 6,6% con respecto al 2020.</a:t>
            </a:r>
            <a:endParaRPr lang="es-EC" sz="1330" b="0" i="0" u="none" cap="none" dirty="0">
              <a:solidFill>
                <a:schemeClr val="bg2">
                  <a:lumMod val="25000"/>
                </a:schemeClr>
              </a:solidFill>
              <a:cs typeface="Century Gothic (Cuerpo)"/>
              <a:sym typeface="Century Gothic (Cuerpo)"/>
            </a:endParaRPr>
          </a:p>
        </p:txBody>
      </p:sp>
      <p:sp>
        <p:nvSpPr>
          <p:cNvPr id="5" name="Marcador de contenido 4"/>
          <p:cNvSpPr>
            <a:spLocks noGrp="1"/>
          </p:cNvSpPr>
          <p:nvPr>
            <p:ph/>
          </p:nvPr>
        </p:nvSpPr>
        <p:spPr>
          <a:xfrm>
            <a:off x="7133809" y="4962425"/>
            <a:ext cx="3604297" cy="704088"/>
          </a:xfrm>
        </p:spPr>
        <p:txBody>
          <a:bodyPr>
            <a:noAutofit/>
          </a:bodyPr>
          <a:lstStyle/>
          <a:p>
            <a:pPr marL="0" marR="0" algn="just">
              <a:lnSpc>
                <a:spcPct val="100000"/>
              </a:lnSpc>
              <a:spcBef>
                <a:spcPts val="0"/>
              </a:spcBef>
              <a:spcAft>
                <a:spcPts val="0"/>
              </a:spcAft>
              <a:buNone/>
            </a:pPr>
            <a:r>
              <a:rPr lang="es-EC" sz="1300" b="0" i="0" u="none" cap="none" dirty="0">
                <a:solidFill>
                  <a:schemeClr val="bg2">
                    <a:lumMod val="25000"/>
                  </a:schemeClr>
                </a:solidFill>
                <a:cs typeface="Century Gothic (Cuerpo)"/>
                <a:sym typeface="Century Gothic (Cuerpo)"/>
              </a:rPr>
              <a:t>En el 2021 las medianas empresas B presentan una reducción en la inversión de capital de $</a:t>
            </a:r>
            <a:r>
              <a:rPr lang="es-EC" sz="1300" b="0" i="0" u="none" cap="none" dirty="0" smtClean="0">
                <a:solidFill>
                  <a:schemeClr val="bg2">
                    <a:lumMod val="25000"/>
                  </a:schemeClr>
                </a:solidFill>
                <a:cs typeface="Century Gothic (Cuerpo)"/>
                <a:sym typeface="Century Gothic (Cuerpo)"/>
              </a:rPr>
              <a:t>104 </a:t>
            </a:r>
            <a:r>
              <a:rPr lang="es-EC" sz="1300" b="0" i="0" u="none" cap="none" dirty="0">
                <a:solidFill>
                  <a:schemeClr val="bg2">
                    <a:lumMod val="25000"/>
                  </a:schemeClr>
                </a:solidFill>
                <a:cs typeface="Century Gothic (Cuerpo)"/>
                <a:sym typeface="Century Gothic (Cuerpo)"/>
              </a:rPr>
              <a:t>millones que corresponden al 37,4% menos en referencia al 2020.</a:t>
            </a:r>
          </a:p>
        </p:txBody>
      </p:sp>
      <p:sp>
        <p:nvSpPr>
          <p:cNvPr id="6" name="Marcador de contenido 5"/>
          <p:cNvSpPr>
            <a:spLocks noGrp="1"/>
          </p:cNvSpPr>
          <p:nvPr>
            <p:ph/>
          </p:nvPr>
        </p:nvSpPr>
        <p:spPr>
          <a:xfrm>
            <a:off x="704088" y="6078274"/>
            <a:ext cx="10034018" cy="688286"/>
          </a:xfrm>
        </p:spPr>
        <p:txBody>
          <a:bodyPr>
            <a:normAutofit/>
          </a:bodyPr>
          <a:lstStyle/>
          <a:p>
            <a:pPr algn="just">
              <a:lnSpc>
                <a:spcPct val="100000"/>
              </a:lnSpc>
              <a:spcBef>
                <a:spcPts val="0"/>
              </a:spcBef>
            </a:pPr>
            <a:r>
              <a:rPr lang="es-ES" sz="900" dirty="0">
                <a:solidFill>
                  <a:srgbClr val="595959"/>
                </a:solidFill>
                <a:cs typeface="Century Gothic (Títulos)"/>
                <a:sym typeface="Century Gothic (Títulos)"/>
              </a:rPr>
              <a:t>(*) Nota: </a:t>
            </a:r>
            <a:r>
              <a:rPr lang="es-ES" sz="900" b="0" dirty="0">
                <a:solidFill>
                  <a:srgbClr val="595959"/>
                </a:solidFill>
                <a:cs typeface="Century Gothic (Títulos)"/>
                <a:sym typeface="Century Gothic (Títulos)"/>
              </a:rPr>
              <a:t>En el año 2021, se identificó un valor atípico en una (1) empresa dedicada a actividades de extracción y refinación de petróleo, debido a la activación de inversiones capitalizadas en el activo fijo edificios (plataformas y pozos, refinerías, estaciones de servicios, otros), que altera la serie histórica de la Formación bruta de capital fijo (FBKF).</a:t>
            </a:r>
            <a:endParaRPr lang="es-EC" sz="900" i="0" u="none" cap="none" dirty="0">
              <a:solidFill>
                <a:srgbClr val="595959">
                  <a:alpha val="100000"/>
                </a:srgbClr>
              </a:solidFill>
              <a:cs typeface="Century Gothic (Cuerpo)"/>
              <a:sym typeface="Century Gothic (Cuerpo)"/>
            </a:endParaRPr>
          </a:p>
          <a:p>
            <a:pPr marL="0" marR="0" algn="just">
              <a:lnSpc>
                <a:spcPct val="100000"/>
              </a:lnSpc>
              <a:spcBef>
                <a:spcPts val="0"/>
              </a:spcBef>
              <a:spcAft>
                <a:spcPts val="0"/>
              </a:spcAft>
              <a:buNone/>
            </a:pPr>
            <a:r>
              <a:rPr lang="es-EC" sz="900" i="0" u="none" cap="none" dirty="0">
                <a:solidFill>
                  <a:srgbClr val="595959">
                    <a:alpha val="100000"/>
                  </a:srgbClr>
                </a:solidFill>
                <a:cs typeface="Century Gothic (Cuerpo)"/>
                <a:sym typeface="Century Gothic (Cuerpo)"/>
              </a:rPr>
              <a:t>Fuente: </a:t>
            </a:r>
            <a:r>
              <a:rPr lang="es-EC" sz="900" b="0" i="0" u="none" cap="none" dirty="0">
                <a:solidFill>
                  <a:srgbClr val="595959">
                    <a:alpha val="100000"/>
                  </a:srgbClr>
                </a:solidFill>
                <a:cs typeface="Century Gothic (Cuerpo)"/>
                <a:sym typeface="Century Gothic (Cuerpo)"/>
              </a:rPr>
              <a:t>Encuesta Estructural Empresarial (ENESEM) 2020 - 2021</a:t>
            </a:r>
          </a:p>
        </p:txBody>
      </p:sp>
      <p:pic>
        <p:nvPicPr>
          <p:cNvPr id="9" name="Marcador de contenido 8"/>
          <p:cNvPicPr>
            <a:picLocks noGrp="1"/>
          </p:cNvPicPr>
          <p:nvPr>
            <p:ph/>
          </p:nvPr>
        </p:nvPicPr>
        <p:blipFill>
          <a:blip r:embed="rId4" cstate="print"/>
          <a:stretch>
            <a:fillRect/>
          </a:stretch>
        </p:blipFill>
        <p:spPr>
          <a:xfrm>
            <a:off x="1472184" y="4953281"/>
            <a:ext cx="22860" cy="640080"/>
          </a:xfrm>
          <a:prstGeom prst="rect">
            <a:avLst/>
          </a:prstGeom>
        </p:spPr>
      </p:pic>
      <p:pic>
        <p:nvPicPr>
          <p:cNvPr id="10" name="Marcador de contenido 9"/>
          <p:cNvPicPr>
            <a:picLocks noGrp="1"/>
          </p:cNvPicPr>
          <p:nvPr>
            <p:ph/>
          </p:nvPr>
        </p:nvPicPr>
        <p:blipFill>
          <a:blip r:embed="rId4" cstate="print"/>
          <a:stretch>
            <a:fillRect/>
          </a:stretch>
        </p:blipFill>
        <p:spPr>
          <a:xfrm>
            <a:off x="7096541" y="4860609"/>
            <a:ext cx="22860" cy="914400"/>
          </a:xfrm>
          <a:prstGeom prst="rect">
            <a:avLst/>
          </a:prstGeom>
        </p:spPr>
      </p:pic>
      <p:pic>
        <p:nvPicPr>
          <p:cNvPr id="11" name="Marcador de contenido 10"/>
          <p:cNvPicPr>
            <a:picLocks noGrp="1"/>
          </p:cNvPicPr>
          <p:nvPr>
            <p:ph/>
          </p:nvPr>
        </p:nvPicPr>
        <p:blipFill>
          <a:blip r:embed="rId5" cstate="print"/>
          <a:stretch>
            <a:fillRect/>
          </a:stretch>
        </p:blipFill>
        <p:spPr>
          <a:xfrm>
            <a:off x="813816" y="4971569"/>
            <a:ext cx="594360" cy="594360"/>
          </a:xfrm>
          <a:prstGeom prst="rect">
            <a:avLst/>
          </a:prstGeom>
        </p:spPr>
      </p:pic>
      <p:pic>
        <p:nvPicPr>
          <p:cNvPr id="12" name="Marcador de contenido 11"/>
          <p:cNvPicPr>
            <a:picLocks noGrp="1"/>
          </p:cNvPicPr>
          <p:nvPr>
            <p:ph/>
          </p:nvPr>
        </p:nvPicPr>
        <p:blipFill>
          <a:blip r:embed="rId6" cstate="print"/>
          <a:stretch>
            <a:fillRect/>
          </a:stretch>
        </p:blipFill>
        <p:spPr>
          <a:xfrm>
            <a:off x="6473952" y="5008145"/>
            <a:ext cx="594360" cy="594360"/>
          </a:xfrm>
          <a:prstGeom prst="rect">
            <a:avLst/>
          </a:prstGeom>
        </p:spPr>
      </p:pic>
      <p:sp>
        <p:nvSpPr>
          <p:cNvPr id="17" name="Marcador de contenido 16"/>
          <p:cNvSpPr>
            <a:spLocks noGrp="1"/>
          </p:cNvSpPr>
          <p:nvPr>
            <p:ph/>
          </p:nvPr>
        </p:nvSpPr>
        <p:spPr>
          <a:xfrm>
            <a:off x="2029968" y="1783080"/>
            <a:ext cx="2523744" cy="365760"/>
          </a:xfrm>
        </p:spPr>
        <p:txBody>
          <a:bodyPr/>
          <a:lstStyle/>
          <a:p>
            <a:pPr marL="0" marR="0" algn="ctr">
              <a:lnSpc>
                <a:spcPct val="100000"/>
              </a:lnSpc>
              <a:spcBef>
                <a:spcPts val="0"/>
              </a:spcBef>
              <a:spcAft>
                <a:spcPts val="0"/>
              </a:spcAft>
              <a:buNone/>
            </a:pPr>
            <a:r>
              <a:rPr lang="es-EC" sz="1800" b="1" i="0" u="none" cap="none" dirty="0">
                <a:solidFill>
                  <a:schemeClr val="bg2">
                    <a:lumMod val="25000"/>
                  </a:schemeClr>
                </a:solidFill>
                <a:cs typeface="Century Gothic (Cuerpo)"/>
                <a:sym typeface="Century Gothic (Cuerpo)"/>
              </a:rPr>
              <a:t>Valor Agregado</a:t>
            </a:r>
          </a:p>
        </p:txBody>
      </p:sp>
      <p:sp>
        <p:nvSpPr>
          <p:cNvPr id="18" name="Marcador de contenido 17"/>
          <p:cNvSpPr>
            <a:spLocks noGrp="1"/>
          </p:cNvSpPr>
          <p:nvPr>
            <p:ph/>
          </p:nvPr>
        </p:nvSpPr>
        <p:spPr>
          <a:xfrm>
            <a:off x="6711696" y="1783080"/>
            <a:ext cx="4572000" cy="365760"/>
          </a:xfrm>
        </p:spPr>
        <p:txBody>
          <a:bodyPr/>
          <a:lstStyle/>
          <a:p>
            <a:pPr marL="0" marR="0" algn="ctr">
              <a:lnSpc>
                <a:spcPct val="100000"/>
              </a:lnSpc>
              <a:spcBef>
                <a:spcPts val="0"/>
              </a:spcBef>
              <a:spcAft>
                <a:spcPts val="0"/>
              </a:spcAft>
              <a:buNone/>
            </a:pPr>
            <a:r>
              <a:rPr lang="es-EC" sz="1800" b="1" i="0" u="none" cap="none" dirty="0">
                <a:solidFill>
                  <a:schemeClr val="bg2">
                    <a:lumMod val="25000"/>
                  </a:schemeClr>
                </a:solidFill>
                <a:cs typeface="Century Gothic (Cuerpo)"/>
                <a:sym typeface="Century Gothic (Cuerpo)"/>
              </a:rPr>
              <a:t>Formación Bruta de Capital</a:t>
            </a:r>
          </a:p>
        </p:txBody>
      </p:sp>
      <p:graphicFrame>
        <p:nvGraphicFramePr>
          <p:cNvPr id="21" name="Tabla 20">
            <a:extLst>
              <a:ext uri="{FF2B5EF4-FFF2-40B4-BE49-F238E27FC236}">
                <a16:creationId xmlns="" xmlns:a16="http://schemas.microsoft.com/office/drawing/2014/main" id="{97FB6E81-16B3-435B-AC46-4545C743CBEF}"/>
              </a:ext>
            </a:extLst>
          </p:cNvPr>
          <p:cNvGraphicFramePr>
            <a:graphicFrameLocks noGrp="1"/>
          </p:cNvGraphicFramePr>
          <p:nvPr/>
        </p:nvGraphicFramePr>
        <p:xfrm>
          <a:off x="3858768" y="2203704"/>
          <a:ext cx="1362456" cy="393192"/>
        </p:xfrm>
        <a:graphic>
          <a:graphicData uri="http://schemas.openxmlformats.org/drawingml/2006/table">
            <a:tbl>
              <a:tblPr/>
              <a:tblGrid>
                <a:gridCol w="454152">
                  <a:extLst>
                    <a:ext uri="{9D8B030D-6E8A-4147-A177-3AD203B41FA5}">
                      <a16:colId xmlns="" xmlns:a16="http://schemas.microsoft.com/office/drawing/2014/main" val="1261314172"/>
                    </a:ext>
                  </a:extLst>
                </a:gridCol>
                <a:gridCol w="454152">
                  <a:extLst>
                    <a:ext uri="{9D8B030D-6E8A-4147-A177-3AD203B41FA5}">
                      <a16:colId xmlns="" xmlns:a16="http://schemas.microsoft.com/office/drawing/2014/main" val="3686646836"/>
                    </a:ext>
                  </a:extLst>
                </a:gridCol>
                <a:gridCol w="454152">
                  <a:extLst>
                    <a:ext uri="{9D8B030D-6E8A-4147-A177-3AD203B41FA5}">
                      <a16:colId xmlns="" xmlns:a16="http://schemas.microsoft.com/office/drawing/2014/main" val="3694117547"/>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1907027223"/>
                  </a:ext>
                </a:extLst>
              </a:tr>
              <a:tr h="131064">
                <a:tc>
                  <a:txBody>
                    <a:bodyPr/>
                    <a:lstStyle/>
                    <a:p>
                      <a:pPr algn="ctr" rtl="0" fontAlgn="ctr"/>
                      <a:r>
                        <a:rPr lang="es-EC" sz="800" b="1" i="0" u="none" strike="noStrike" dirty="0">
                          <a:solidFill>
                            <a:srgbClr val="FFFFFF"/>
                          </a:solidFill>
                          <a:effectLst/>
                          <a:latin typeface="+mn-lt"/>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2104607076"/>
                  </a:ext>
                </a:extLst>
              </a:tr>
              <a:tr h="131064">
                <a:tc>
                  <a:txBody>
                    <a:bodyPr/>
                    <a:lstStyle/>
                    <a:p>
                      <a:pPr algn="ctr" rtl="0" fontAlgn="ctr"/>
                      <a:r>
                        <a:rPr lang="es-EC" sz="800" b="0" i="0" u="none" strike="noStrike" dirty="0">
                          <a:solidFill>
                            <a:schemeClr val="bg2">
                              <a:lumMod val="25000"/>
                            </a:schemeClr>
                          </a:solidFill>
                          <a:effectLst/>
                          <a:latin typeface="+mn-lt"/>
                        </a:rPr>
                        <a:t>28.774</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39.402</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36,9%</a:t>
                      </a: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2616327703"/>
                  </a:ext>
                </a:extLst>
              </a:tr>
            </a:tbl>
          </a:graphicData>
        </a:graphic>
      </p:graphicFrame>
      <p:graphicFrame>
        <p:nvGraphicFramePr>
          <p:cNvPr id="22" name="Tabla 21">
            <a:extLst>
              <a:ext uri="{FF2B5EF4-FFF2-40B4-BE49-F238E27FC236}">
                <a16:creationId xmlns="" xmlns:a16="http://schemas.microsoft.com/office/drawing/2014/main" id="{15E701C5-0B3F-46AC-80FF-892A46D7D52E}"/>
              </a:ext>
            </a:extLst>
          </p:cNvPr>
          <p:cNvGraphicFramePr>
            <a:graphicFrameLocks noGrp="1"/>
          </p:cNvGraphicFramePr>
          <p:nvPr/>
        </p:nvGraphicFramePr>
        <p:xfrm>
          <a:off x="9418320" y="2203704"/>
          <a:ext cx="1362456" cy="393192"/>
        </p:xfrm>
        <a:graphic>
          <a:graphicData uri="http://schemas.openxmlformats.org/drawingml/2006/table">
            <a:tbl>
              <a:tblPr/>
              <a:tblGrid>
                <a:gridCol w="454152">
                  <a:extLst>
                    <a:ext uri="{9D8B030D-6E8A-4147-A177-3AD203B41FA5}">
                      <a16:colId xmlns="" xmlns:a16="http://schemas.microsoft.com/office/drawing/2014/main" val="3412149584"/>
                    </a:ext>
                  </a:extLst>
                </a:gridCol>
                <a:gridCol w="454152">
                  <a:extLst>
                    <a:ext uri="{9D8B030D-6E8A-4147-A177-3AD203B41FA5}">
                      <a16:colId xmlns="" xmlns:a16="http://schemas.microsoft.com/office/drawing/2014/main" val="3956096534"/>
                    </a:ext>
                  </a:extLst>
                </a:gridCol>
                <a:gridCol w="454152">
                  <a:extLst>
                    <a:ext uri="{9D8B030D-6E8A-4147-A177-3AD203B41FA5}">
                      <a16:colId xmlns="" xmlns:a16="http://schemas.microsoft.com/office/drawing/2014/main" val="502367033"/>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363314399"/>
                  </a:ext>
                </a:extLst>
              </a:tr>
              <a:tr h="131064">
                <a:tc>
                  <a:txBody>
                    <a:bodyPr/>
                    <a:lstStyle/>
                    <a:p>
                      <a:pPr algn="ctr" rtl="0" fontAlgn="ctr"/>
                      <a:r>
                        <a:rPr lang="es-EC" sz="800" b="1" i="0" u="none" strike="noStrike" dirty="0">
                          <a:solidFill>
                            <a:srgbClr val="FFFFFF"/>
                          </a:solidFill>
                          <a:effectLst/>
                          <a:latin typeface="+mn-lt"/>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2780210178"/>
                  </a:ext>
                </a:extLst>
              </a:tr>
              <a:tr h="131064">
                <a:tc>
                  <a:txBody>
                    <a:bodyPr/>
                    <a:lstStyle/>
                    <a:p>
                      <a:pPr algn="ctr" rtl="0" fontAlgn="ctr"/>
                      <a:r>
                        <a:rPr lang="es-EC" sz="800" b="0" i="0" u="none" strike="noStrike" dirty="0">
                          <a:solidFill>
                            <a:schemeClr val="bg2">
                              <a:lumMod val="25000"/>
                            </a:schemeClr>
                          </a:solidFill>
                          <a:effectLst/>
                          <a:latin typeface="+mn-lt"/>
                        </a:rPr>
                        <a:t>2.780</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24.645</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786,6%</a:t>
                      </a: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1076956313"/>
                  </a:ext>
                </a:extLst>
              </a:tr>
            </a:tbl>
          </a:graphicData>
        </a:graphic>
      </p:graphicFrame>
      <p:sp>
        <p:nvSpPr>
          <p:cNvPr id="23" name="1 Triángulo isósceles">
            <a:extLst>
              <a:ext uri="{FF2B5EF4-FFF2-40B4-BE49-F238E27FC236}">
                <a16:creationId xmlns="" xmlns:a16="http://schemas.microsoft.com/office/drawing/2014/main" id="{8B94D545-8C98-49B6-AEC1-5792C30A92B4}"/>
              </a:ext>
            </a:extLst>
          </p:cNvPr>
          <p:cNvSpPr/>
          <p:nvPr/>
        </p:nvSpPr>
        <p:spPr>
          <a:xfrm>
            <a:off x="4809744" y="2523067"/>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sp>
        <p:nvSpPr>
          <p:cNvPr id="24" name="1 Triángulo isósceles">
            <a:extLst>
              <a:ext uri="{FF2B5EF4-FFF2-40B4-BE49-F238E27FC236}">
                <a16:creationId xmlns="" xmlns:a16="http://schemas.microsoft.com/office/drawing/2014/main" id="{95F929BE-9368-491D-B7A5-DA9525C12A6B}"/>
              </a:ext>
            </a:extLst>
          </p:cNvPr>
          <p:cNvSpPr/>
          <p:nvPr/>
        </p:nvSpPr>
        <p:spPr>
          <a:xfrm>
            <a:off x="10332720" y="2523067"/>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graphicFrame>
        <p:nvGraphicFramePr>
          <p:cNvPr id="20" name="Tabla 19">
            <a:extLst>
              <a:ext uri="{FF2B5EF4-FFF2-40B4-BE49-F238E27FC236}">
                <a16:creationId xmlns="" xmlns:a16="http://schemas.microsoft.com/office/drawing/2014/main" id="{F28C083C-1CBB-4E82-8D77-2152C7CA6187}"/>
              </a:ext>
            </a:extLst>
          </p:cNvPr>
          <p:cNvGraphicFramePr>
            <a:graphicFrameLocks noGrp="1"/>
          </p:cNvGraphicFramePr>
          <p:nvPr/>
        </p:nvGraphicFramePr>
        <p:xfrm>
          <a:off x="713232" y="3938016"/>
          <a:ext cx="4416552" cy="548640"/>
        </p:xfrm>
        <a:graphic>
          <a:graphicData uri="http://schemas.openxmlformats.org/drawingml/2006/table">
            <a:tbl>
              <a:tblPr/>
              <a:tblGrid>
                <a:gridCol w="786384">
                  <a:extLst>
                    <a:ext uri="{9D8B030D-6E8A-4147-A177-3AD203B41FA5}">
                      <a16:colId xmlns="" xmlns:a16="http://schemas.microsoft.com/office/drawing/2014/main" val="2070869341"/>
                    </a:ext>
                  </a:extLst>
                </a:gridCol>
                <a:gridCol w="1197864">
                  <a:extLst>
                    <a:ext uri="{9D8B030D-6E8A-4147-A177-3AD203B41FA5}">
                      <a16:colId xmlns="" xmlns:a16="http://schemas.microsoft.com/office/drawing/2014/main" val="2249255653"/>
                    </a:ext>
                  </a:extLst>
                </a:gridCol>
                <a:gridCol w="1216152">
                  <a:extLst>
                    <a:ext uri="{9D8B030D-6E8A-4147-A177-3AD203B41FA5}">
                      <a16:colId xmlns="" xmlns:a16="http://schemas.microsoft.com/office/drawing/2014/main" val="219593795"/>
                    </a:ext>
                  </a:extLst>
                </a:gridCol>
                <a:gridCol w="1216152">
                  <a:extLst>
                    <a:ext uri="{9D8B030D-6E8A-4147-A177-3AD203B41FA5}">
                      <a16:colId xmlns="" xmlns:a16="http://schemas.microsoft.com/office/drawing/2014/main" val="2905779983"/>
                    </a:ext>
                  </a:extLst>
                </a:gridCol>
              </a:tblGrid>
              <a:tr h="182880">
                <a:tc>
                  <a:txBody>
                    <a:bodyPr/>
                    <a:lstStyle/>
                    <a:p>
                      <a:pPr algn="l" fontAlgn="b"/>
                      <a:endParaRPr lang="es-EC" sz="900" b="0" i="0" u="none" strike="noStrike" dirty="0">
                        <a:solidFill>
                          <a:schemeClr val="bg2">
                            <a:lumMod val="25000"/>
                          </a:schemeClr>
                        </a:solidFill>
                        <a:effectLst/>
                        <a:latin typeface="+mn-lt"/>
                      </a:endParaRPr>
                    </a:p>
                  </a:txBody>
                  <a:tcPr marL="7620" marR="7620" marT="7620" marB="0" anchor="b">
                    <a:lnL w="12700" cap="flat" cmpd="sng" algn="ctr">
                      <a:solidFill>
                        <a:schemeClr val="bg1"/>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Grande Empresa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Mediana Empresa B</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Mediana Empresa 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2167285075"/>
                  </a:ext>
                </a:extLst>
              </a:tr>
              <a:tr h="182880">
                <a:tc>
                  <a:txBody>
                    <a:bodyPr/>
                    <a:lstStyle/>
                    <a:p>
                      <a:pPr algn="ctr" rtl="0" fontAlgn="ctr"/>
                      <a:r>
                        <a:rPr lang="es-EC" sz="900" b="0" i="0" u="none" strike="noStrike" dirty="0">
                          <a:solidFill>
                            <a:schemeClr val="bg2">
                              <a:lumMod val="25000"/>
                            </a:schemeClr>
                          </a:solidFill>
                          <a:effectLst/>
                          <a:latin typeface="+mn-lt"/>
                        </a:rPr>
                        <a:t>2020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23.846</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2.728</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2.201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416055471"/>
                  </a:ext>
                </a:extLst>
              </a:tr>
              <a:tr h="182880">
                <a:tc>
                  <a:txBody>
                    <a:bodyPr/>
                    <a:lstStyle/>
                    <a:p>
                      <a:pPr algn="ctr" rtl="0" fontAlgn="ctr"/>
                      <a:r>
                        <a:rPr lang="es-EC" sz="900" b="0" i="0" u="none" strike="noStrike">
                          <a:solidFill>
                            <a:schemeClr val="bg2">
                              <a:lumMod val="25000"/>
                            </a:schemeClr>
                          </a:solidFill>
                          <a:effectLst/>
                          <a:latin typeface="+mn-lt"/>
                        </a:rPr>
                        <a:t>2021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34.149</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2.833</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2.420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4292222469"/>
                  </a:ext>
                </a:extLst>
              </a:tr>
            </a:tbl>
          </a:graphicData>
        </a:graphic>
      </p:graphicFrame>
      <p:pic>
        <p:nvPicPr>
          <p:cNvPr id="25" name="Marcador de contenido 6">
            <a:extLst>
              <a:ext uri="{FF2B5EF4-FFF2-40B4-BE49-F238E27FC236}">
                <a16:creationId xmlns="" xmlns:a16="http://schemas.microsoft.com/office/drawing/2014/main" id="{A9910113-53BE-42D5-A91B-DF54E4CDB425}"/>
              </a:ext>
            </a:extLst>
          </p:cNvPr>
          <p:cNvPicPr>
            <a:picLocks noGrp="1"/>
          </p:cNvPicPr>
          <p:nvPr/>
        </p:nvPicPr>
        <p:blipFill rotWithShape="1">
          <a:blip r:embed="rId7" cstate="print"/>
          <a:srcRect l="3546" t="82701" r="91578" b="10842"/>
          <a:stretch/>
        </p:blipFill>
        <p:spPr>
          <a:xfrm>
            <a:off x="757875" y="4153348"/>
            <a:ext cx="152400" cy="121023"/>
          </a:xfrm>
          <a:prstGeom prst="rect">
            <a:avLst/>
          </a:prstGeom>
        </p:spPr>
      </p:pic>
      <p:pic>
        <p:nvPicPr>
          <p:cNvPr id="26" name="Marcador de contenido 6">
            <a:extLst>
              <a:ext uri="{FF2B5EF4-FFF2-40B4-BE49-F238E27FC236}">
                <a16:creationId xmlns="" xmlns:a16="http://schemas.microsoft.com/office/drawing/2014/main" id="{43AA1CD8-577D-4BC7-9B5F-E81E8D5A756B}"/>
              </a:ext>
            </a:extLst>
          </p:cNvPr>
          <p:cNvPicPr>
            <a:picLocks noGrp="1"/>
          </p:cNvPicPr>
          <p:nvPr/>
        </p:nvPicPr>
        <p:blipFill rotWithShape="1">
          <a:blip r:embed="rId7" cstate="print"/>
          <a:srcRect l="3546" t="90657" r="91578" b="2312"/>
          <a:stretch/>
        </p:blipFill>
        <p:spPr>
          <a:xfrm>
            <a:off x="757875" y="4321705"/>
            <a:ext cx="152400" cy="131781"/>
          </a:xfrm>
          <a:prstGeom prst="rect">
            <a:avLst/>
          </a:prstGeom>
        </p:spPr>
      </p:pic>
      <p:graphicFrame>
        <p:nvGraphicFramePr>
          <p:cNvPr id="28" name="Tabla 27">
            <a:extLst>
              <a:ext uri="{FF2B5EF4-FFF2-40B4-BE49-F238E27FC236}">
                <a16:creationId xmlns="" xmlns:a16="http://schemas.microsoft.com/office/drawing/2014/main" id="{30E2942E-010E-4AD5-8B05-C11E8374D6A7}"/>
              </a:ext>
            </a:extLst>
          </p:cNvPr>
          <p:cNvGraphicFramePr>
            <a:graphicFrameLocks noGrp="1"/>
          </p:cNvGraphicFramePr>
          <p:nvPr/>
        </p:nvGraphicFramePr>
        <p:xfrm>
          <a:off x="6321554" y="3983293"/>
          <a:ext cx="4416552" cy="548640"/>
        </p:xfrm>
        <a:graphic>
          <a:graphicData uri="http://schemas.openxmlformats.org/drawingml/2006/table">
            <a:tbl>
              <a:tblPr/>
              <a:tblGrid>
                <a:gridCol w="786384">
                  <a:extLst>
                    <a:ext uri="{9D8B030D-6E8A-4147-A177-3AD203B41FA5}">
                      <a16:colId xmlns="" xmlns:a16="http://schemas.microsoft.com/office/drawing/2014/main" val="4269517474"/>
                    </a:ext>
                  </a:extLst>
                </a:gridCol>
                <a:gridCol w="1197864">
                  <a:extLst>
                    <a:ext uri="{9D8B030D-6E8A-4147-A177-3AD203B41FA5}">
                      <a16:colId xmlns="" xmlns:a16="http://schemas.microsoft.com/office/drawing/2014/main" val="77101440"/>
                    </a:ext>
                  </a:extLst>
                </a:gridCol>
                <a:gridCol w="1216152">
                  <a:extLst>
                    <a:ext uri="{9D8B030D-6E8A-4147-A177-3AD203B41FA5}">
                      <a16:colId xmlns="" xmlns:a16="http://schemas.microsoft.com/office/drawing/2014/main" val="2689644444"/>
                    </a:ext>
                  </a:extLst>
                </a:gridCol>
                <a:gridCol w="1216152">
                  <a:extLst>
                    <a:ext uri="{9D8B030D-6E8A-4147-A177-3AD203B41FA5}">
                      <a16:colId xmlns="" xmlns:a16="http://schemas.microsoft.com/office/drawing/2014/main" val="2652086891"/>
                    </a:ext>
                  </a:extLst>
                </a:gridCol>
              </a:tblGrid>
              <a:tr h="182880">
                <a:tc>
                  <a:txBody>
                    <a:bodyPr/>
                    <a:lstStyle/>
                    <a:p>
                      <a:pPr algn="l" fontAlgn="b"/>
                      <a:endParaRPr lang="es-EC" sz="900" b="0" i="0" u="none" strike="noStrike" dirty="0">
                        <a:solidFill>
                          <a:schemeClr val="bg2">
                            <a:lumMod val="25000"/>
                          </a:schemeClr>
                        </a:solidFill>
                        <a:effectLst/>
                        <a:latin typeface="+mn-lt"/>
                      </a:endParaRPr>
                    </a:p>
                  </a:txBody>
                  <a:tcPr marL="7620" marR="7620" marT="7620" marB="0" anchor="b">
                    <a:lnL w="12700" cap="flat" cmpd="sng" algn="ctr">
                      <a:solidFill>
                        <a:schemeClr val="bg1"/>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Grande Empresa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Mediana Empresa 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Mediana Empresa B</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477065673"/>
                  </a:ext>
                </a:extLst>
              </a:tr>
              <a:tr h="182880">
                <a:tc>
                  <a:txBody>
                    <a:bodyPr/>
                    <a:lstStyle/>
                    <a:p>
                      <a:pPr algn="ctr" rtl="0" fontAlgn="ctr"/>
                      <a:r>
                        <a:rPr lang="es-EC" sz="900" b="0" i="0" u="none" strike="noStrike" dirty="0">
                          <a:solidFill>
                            <a:schemeClr val="bg2">
                              <a:lumMod val="25000"/>
                            </a:schemeClr>
                          </a:solidFill>
                          <a:effectLst/>
                          <a:latin typeface="+mn-lt"/>
                        </a:rPr>
                        <a:t>2020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2.501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112</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167</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2381490088"/>
                  </a:ext>
                </a:extLst>
              </a:tr>
              <a:tr h="182880">
                <a:tc>
                  <a:txBody>
                    <a:bodyPr/>
                    <a:lstStyle/>
                    <a:p>
                      <a:pPr algn="ctr" rtl="0" fontAlgn="ctr"/>
                      <a:r>
                        <a:rPr lang="es-EC" sz="900" b="0" i="0" u="none" strike="noStrike">
                          <a:solidFill>
                            <a:schemeClr val="bg2">
                              <a:lumMod val="25000"/>
                            </a:schemeClr>
                          </a:solidFill>
                          <a:effectLst/>
                          <a:latin typeface="+mn-lt"/>
                        </a:rPr>
                        <a:t>2021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24.463</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120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  62</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623614423"/>
                  </a:ext>
                </a:extLst>
              </a:tr>
            </a:tbl>
          </a:graphicData>
        </a:graphic>
      </p:graphicFrame>
      <p:pic>
        <p:nvPicPr>
          <p:cNvPr id="29" name="Marcador de contenido 6">
            <a:extLst>
              <a:ext uri="{FF2B5EF4-FFF2-40B4-BE49-F238E27FC236}">
                <a16:creationId xmlns="" xmlns:a16="http://schemas.microsoft.com/office/drawing/2014/main" id="{405C5D24-05D2-41A7-A95A-17659F9F5D8A}"/>
              </a:ext>
            </a:extLst>
          </p:cNvPr>
          <p:cNvPicPr>
            <a:picLocks noGrp="1"/>
          </p:cNvPicPr>
          <p:nvPr/>
        </p:nvPicPr>
        <p:blipFill rotWithShape="1">
          <a:blip r:embed="rId7" cstate="print"/>
          <a:srcRect l="3546" t="82701" r="91578" b="10842"/>
          <a:stretch/>
        </p:blipFill>
        <p:spPr>
          <a:xfrm>
            <a:off x="6388608" y="4189854"/>
            <a:ext cx="152400" cy="121023"/>
          </a:xfrm>
          <a:prstGeom prst="rect">
            <a:avLst/>
          </a:prstGeom>
        </p:spPr>
      </p:pic>
      <p:pic>
        <p:nvPicPr>
          <p:cNvPr id="30" name="Marcador de contenido 6">
            <a:extLst>
              <a:ext uri="{FF2B5EF4-FFF2-40B4-BE49-F238E27FC236}">
                <a16:creationId xmlns="" xmlns:a16="http://schemas.microsoft.com/office/drawing/2014/main" id="{D0F2558D-78E6-471C-84F1-021EE88333AF}"/>
              </a:ext>
            </a:extLst>
          </p:cNvPr>
          <p:cNvPicPr>
            <a:picLocks noGrp="1"/>
          </p:cNvPicPr>
          <p:nvPr/>
        </p:nvPicPr>
        <p:blipFill rotWithShape="1">
          <a:blip r:embed="rId7" cstate="print"/>
          <a:srcRect l="3546" t="90657" r="91578" b="2312"/>
          <a:stretch/>
        </p:blipFill>
        <p:spPr>
          <a:xfrm>
            <a:off x="6388608" y="4368844"/>
            <a:ext cx="152400" cy="131781"/>
          </a:xfrm>
          <a:prstGeom prst="rect">
            <a:avLst/>
          </a:prstGeom>
        </p:spPr>
      </p:pic>
      <p:pic>
        <p:nvPicPr>
          <p:cNvPr id="27" name="Marcador de contenido 2">
            <a:extLst>
              <a:ext uri="{FF2B5EF4-FFF2-40B4-BE49-F238E27FC236}">
                <a16:creationId xmlns="" xmlns:a16="http://schemas.microsoft.com/office/drawing/2014/main" id="{BFC4E22E-66B0-4F2B-B916-A03884875068}"/>
              </a:ext>
            </a:extLst>
          </p:cNvPr>
          <p:cNvPicPr>
            <a:picLocks/>
          </p:cNvPicPr>
          <p:nvPr/>
        </p:nvPicPr>
        <p:blipFill>
          <a:blip r:embed="rId8" cstate="print"/>
          <a:stretch>
            <a:fillRect/>
          </a:stretch>
        </p:blipFill>
        <p:spPr>
          <a:xfrm>
            <a:off x="5778426" y="1810512"/>
            <a:ext cx="18288" cy="4231934"/>
          </a:xfrm>
          <a:prstGeom prst="rect">
            <a:avLst/>
          </a:prstGeom>
        </p:spPr>
      </p:pic>
      <p:sp>
        <p:nvSpPr>
          <p:cNvPr id="31" name="Marcador de contenido 1"/>
          <p:cNvSpPr txBox="1">
            <a:spLocks/>
          </p:cNvSpPr>
          <p:nvPr/>
        </p:nvSpPr>
        <p:spPr>
          <a:xfrm>
            <a:off x="621792" y="329184"/>
            <a:ext cx="8160258" cy="8869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marL="717550" indent="-717550">
              <a:lnSpc>
                <a:spcPct val="100000"/>
              </a:lnSpc>
              <a:spcBef>
                <a:spcPts val="0"/>
              </a:spcBef>
            </a:pPr>
            <a:r>
              <a:rPr lang="es-EC" sz="2300" dirty="0">
                <a:solidFill>
                  <a:srgbClr val="0069AF">
                    <a:alpha val="100000"/>
                  </a:srgbClr>
                </a:solidFill>
                <a:cs typeface="Century Gothic (Títulos)"/>
                <a:sym typeface="Century Gothic (Títulos)"/>
              </a:rPr>
              <a:t>2.1.2 Agregados económicos empresariales según tamaño de empresa</a:t>
            </a:r>
          </a:p>
        </p:txBody>
      </p:sp>
      <p:sp>
        <p:nvSpPr>
          <p:cNvPr id="32" name="Estrella de 6 puntas 31"/>
          <p:cNvSpPr/>
          <p:nvPr/>
        </p:nvSpPr>
        <p:spPr>
          <a:xfrm>
            <a:off x="345141" y="1106424"/>
            <a:ext cx="277906" cy="365760"/>
          </a:xfrm>
          <a:prstGeom prst="star6">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s-EC">
              <a:latin typeface="+mj-lt"/>
            </a:endParaRPr>
          </a:p>
        </p:txBody>
      </p:sp>
    </p:spTree>
    <p:extLst>
      <p:ext uri="{BB962C8B-B14F-4D97-AF65-F5344CB8AC3E}">
        <p14:creationId xmlns:p14="http://schemas.microsoft.com/office/powerpoint/2010/main" val="11296667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Marcador de contenido 7">
            <a:extLst>
              <a:ext uri="{FF2B5EF4-FFF2-40B4-BE49-F238E27FC236}">
                <a16:creationId xmlns="" xmlns:a16="http://schemas.microsoft.com/office/drawing/2014/main" id="{706CFA61-D3D6-4AF1-9BB9-E206673C6EA5}"/>
              </a:ext>
            </a:extLst>
          </p:cNvPr>
          <p:cNvPicPr>
            <a:picLocks/>
          </p:cNvPicPr>
          <p:nvPr/>
        </p:nvPicPr>
        <p:blipFill rotWithShape="1">
          <a:blip r:embed="rId2" cstate="print"/>
          <a:srcRect b="22677"/>
          <a:stretch/>
        </p:blipFill>
        <p:spPr>
          <a:xfrm>
            <a:off x="6254496" y="3125296"/>
            <a:ext cx="5266944" cy="880352"/>
          </a:xfrm>
          <a:prstGeom prst="rect">
            <a:avLst/>
          </a:prstGeom>
        </p:spPr>
      </p:pic>
      <p:sp>
        <p:nvSpPr>
          <p:cNvPr id="3" name="Marcador de contenido 2"/>
          <p:cNvSpPr>
            <a:spLocks noGrp="1"/>
          </p:cNvSpPr>
          <p:nvPr>
            <p:ph/>
          </p:nvPr>
        </p:nvSpPr>
        <p:spPr>
          <a:xfrm>
            <a:off x="1495044" y="999134"/>
            <a:ext cx="6537960" cy="365760"/>
          </a:xfrm>
        </p:spPr>
        <p:txBody>
          <a:bodyPr>
            <a:normAutofit/>
          </a:bodyPr>
          <a:lstStyle/>
          <a:p>
            <a:pPr marL="0" marR="0" algn="l">
              <a:lnSpc>
                <a:spcPct val="100000"/>
              </a:lnSpc>
              <a:spcBef>
                <a:spcPts val="0"/>
              </a:spcBef>
              <a:spcAft>
                <a:spcPts val="0"/>
              </a:spcAft>
              <a:buNone/>
            </a:pPr>
            <a:r>
              <a:rPr lang="es-EC" sz="1300" b="0" i="0" u="none" cap="none" dirty="0">
                <a:solidFill>
                  <a:srgbClr val="7F7F7F">
                    <a:alpha val="100000"/>
                  </a:srgbClr>
                </a:solidFill>
                <a:cs typeface="Century Gothic (Cuerpo)"/>
                <a:sym typeface="Century Gothic (Cuerpo)"/>
              </a:rPr>
              <a:t>Valores en millones de dólares</a:t>
            </a:r>
          </a:p>
        </p:txBody>
      </p:sp>
      <p:sp>
        <p:nvSpPr>
          <p:cNvPr id="5" name="Marcador de contenido 4"/>
          <p:cNvSpPr>
            <a:spLocks noGrp="1"/>
          </p:cNvSpPr>
          <p:nvPr>
            <p:ph/>
          </p:nvPr>
        </p:nvSpPr>
        <p:spPr>
          <a:xfrm>
            <a:off x="7123176" y="4983690"/>
            <a:ext cx="3614930" cy="704088"/>
          </a:xfrm>
        </p:spPr>
        <p:txBody>
          <a:bodyPr>
            <a:noAutofit/>
          </a:bodyPr>
          <a:lstStyle/>
          <a:p>
            <a:pPr algn="just">
              <a:lnSpc>
                <a:spcPct val="100000"/>
              </a:lnSpc>
              <a:spcBef>
                <a:spcPts val="0"/>
              </a:spcBef>
            </a:pPr>
            <a:r>
              <a:rPr lang="es-EC" sz="1300" b="0" dirty="0">
                <a:solidFill>
                  <a:schemeClr val="bg2">
                    <a:lumMod val="25000"/>
                  </a:schemeClr>
                </a:solidFill>
                <a:cs typeface="Century Gothic (Cuerpo)"/>
                <a:sym typeface="Century Gothic (Cuerpo)"/>
              </a:rPr>
              <a:t>En el 2021 las medianas empresas B presentan una reducción en la inversión de capital de $</a:t>
            </a:r>
            <a:r>
              <a:rPr lang="es-EC" sz="1300" b="0" dirty="0" smtClean="0">
                <a:solidFill>
                  <a:schemeClr val="bg2">
                    <a:lumMod val="25000"/>
                  </a:schemeClr>
                </a:solidFill>
                <a:cs typeface="Century Gothic (Cuerpo)"/>
                <a:sym typeface="Century Gothic (Cuerpo)"/>
              </a:rPr>
              <a:t>104 </a:t>
            </a:r>
            <a:r>
              <a:rPr lang="es-EC" sz="1300" b="0" dirty="0">
                <a:solidFill>
                  <a:schemeClr val="bg2">
                    <a:lumMod val="25000"/>
                  </a:schemeClr>
                </a:solidFill>
                <a:cs typeface="Century Gothic (Cuerpo)"/>
                <a:sym typeface="Century Gothic (Cuerpo)"/>
              </a:rPr>
              <a:t>millones que corresponden al 37,4% menos en referencia al 2020.</a:t>
            </a:r>
          </a:p>
        </p:txBody>
      </p:sp>
      <p:sp>
        <p:nvSpPr>
          <p:cNvPr id="6" name="Marcador de contenido 5"/>
          <p:cNvSpPr>
            <a:spLocks noGrp="1"/>
          </p:cNvSpPr>
          <p:nvPr>
            <p:ph/>
          </p:nvPr>
        </p:nvSpPr>
        <p:spPr>
          <a:xfrm>
            <a:off x="713232" y="6185045"/>
            <a:ext cx="10024875" cy="563233"/>
          </a:xfrm>
        </p:spPr>
        <p:txBody>
          <a:bodyPr>
            <a:noAutofit/>
          </a:bodyPr>
          <a:lstStyle/>
          <a:p>
            <a:pPr algn="just">
              <a:lnSpc>
                <a:spcPct val="100000"/>
              </a:lnSpc>
              <a:spcBef>
                <a:spcPts val="0"/>
              </a:spcBef>
            </a:pPr>
            <a:r>
              <a:rPr lang="es-ES" sz="900" dirty="0">
                <a:solidFill>
                  <a:srgbClr val="595959"/>
                </a:solidFill>
                <a:cs typeface="Century Gothic (Títulos)"/>
                <a:sym typeface="Century Gothic (Títulos)"/>
              </a:rPr>
              <a:t>(*)  </a:t>
            </a:r>
            <a:r>
              <a:rPr lang="es-ES" sz="900" b="0" dirty="0">
                <a:solidFill>
                  <a:srgbClr val="595959"/>
                </a:solidFill>
                <a:cs typeface="Century Gothic (Títulos)"/>
                <a:sym typeface="Century Gothic (Títulos)"/>
              </a:rPr>
              <a:t>En el año 2021, se identificó un valor atípico en una (1) empresa dedicada a actividades de extracción y refinación de petróleo, debido a la activación de inversiones capitalizadas en el activo fijo edificios (plataformas y pozos, refinerías, estaciones de servicios, otros), que altera la serie histórica de la Formación bruta de capital fijo (FBKF), por lo que este valor se excluye de la presentación de resultados.</a:t>
            </a:r>
          </a:p>
          <a:p>
            <a:pPr marL="0" marR="0" algn="just">
              <a:lnSpc>
                <a:spcPct val="100000"/>
              </a:lnSpc>
              <a:spcBef>
                <a:spcPts val="0"/>
              </a:spcBef>
              <a:spcAft>
                <a:spcPts val="0"/>
              </a:spcAft>
              <a:buNone/>
            </a:pPr>
            <a:r>
              <a:rPr lang="es-EC" sz="900" i="0" u="none" cap="none" dirty="0">
                <a:solidFill>
                  <a:srgbClr val="595959">
                    <a:alpha val="100000"/>
                  </a:srgbClr>
                </a:solidFill>
                <a:cs typeface="Century Gothic (Cuerpo)"/>
                <a:sym typeface="Century Gothic (Cuerpo)"/>
              </a:rPr>
              <a:t>Fuente: </a:t>
            </a:r>
            <a:r>
              <a:rPr lang="es-EC" sz="900" b="0" i="0" u="none" cap="none" dirty="0">
                <a:solidFill>
                  <a:srgbClr val="595959">
                    <a:alpha val="100000"/>
                  </a:srgbClr>
                </a:solidFill>
                <a:cs typeface="Century Gothic (Cuerpo)"/>
                <a:sym typeface="Century Gothic (Cuerpo)"/>
              </a:rPr>
              <a:t>Encuesta Estructural Empresarial (ENESEM) 2020 - 2021</a:t>
            </a:r>
          </a:p>
        </p:txBody>
      </p:sp>
      <p:pic>
        <p:nvPicPr>
          <p:cNvPr id="12" name="Marcador de contenido 11"/>
          <p:cNvPicPr>
            <a:picLocks noGrp="1"/>
          </p:cNvPicPr>
          <p:nvPr>
            <p:ph/>
          </p:nvPr>
        </p:nvPicPr>
        <p:blipFill>
          <a:blip r:embed="rId3" cstate="print"/>
          <a:stretch>
            <a:fillRect/>
          </a:stretch>
        </p:blipFill>
        <p:spPr>
          <a:xfrm>
            <a:off x="6473952" y="5029410"/>
            <a:ext cx="594360" cy="594360"/>
          </a:xfrm>
          <a:prstGeom prst="rect">
            <a:avLst/>
          </a:prstGeom>
        </p:spPr>
      </p:pic>
      <p:sp>
        <p:nvSpPr>
          <p:cNvPr id="33" name="Marcador de contenido 17">
            <a:extLst>
              <a:ext uri="{FF2B5EF4-FFF2-40B4-BE49-F238E27FC236}">
                <a16:creationId xmlns="" xmlns:a16="http://schemas.microsoft.com/office/drawing/2014/main" id="{305328DD-28A1-4433-89FB-2AC842A12093}"/>
              </a:ext>
            </a:extLst>
          </p:cNvPr>
          <p:cNvSpPr txBox="1">
            <a:spLocks/>
          </p:cNvSpPr>
          <p:nvPr/>
        </p:nvSpPr>
        <p:spPr>
          <a:xfrm>
            <a:off x="6711696" y="1783080"/>
            <a:ext cx="457200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800" dirty="0">
                <a:solidFill>
                  <a:schemeClr val="bg2">
                    <a:lumMod val="25000"/>
                  </a:schemeClr>
                </a:solidFill>
                <a:cs typeface="Century Gothic (Cuerpo)"/>
                <a:sym typeface="Century Gothic (Cuerpo)"/>
              </a:rPr>
              <a:t>Formación Bruta de Capital*</a:t>
            </a:r>
          </a:p>
        </p:txBody>
      </p:sp>
      <p:graphicFrame>
        <p:nvGraphicFramePr>
          <p:cNvPr id="34" name="Tabla 33">
            <a:extLst>
              <a:ext uri="{FF2B5EF4-FFF2-40B4-BE49-F238E27FC236}">
                <a16:creationId xmlns="" xmlns:a16="http://schemas.microsoft.com/office/drawing/2014/main" id="{25158300-DBE1-4A20-A831-7DED18B20922}"/>
              </a:ext>
            </a:extLst>
          </p:cNvPr>
          <p:cNvGraphicFramePr>
            <a:graphicFrameLocks noGrp="1"/>
          </p:cNvGraphicFramePr>
          <p:nvPr/>
        </p:nvGraphicFramePr>
        <p:xfrm>
          <a:off x="9418320" y="2203704"/>
          <a:ext cx="1362456" cy="393192"/>
        </p:xfrm>
        <a:graphic>
          <a:graphicData uri="http://schemas.openxmlformats.org/drawingml/2006/table">
            <a:tbl>
              <a:tblPr/>
              <a:tblGrid>
                <a:gridCol w="454152">
                  <a:extLst>
                    <a:ext uri="{9D8B030D-6E8A-4147-A177-3AD203B41FA5}">
                      <a16:colId xmlns="" xmlns:a16="http://schemas.microsoft.com/office/drawing/2014/main" val="3412149584"/>
                    </a:ext>
                  </a:extLst>
                </a:gridCol>
                <a:gridCol w="454152">
                  <a:extLst>
                    <a:ext uri="{9D8B030D-6E8A-4147-A177-3AD203B41FA5}">
                      <a16:colId xmlns="" xmlns:a16="http://schemas.microsoft.com/office/drawing/2014/main" val="3956096534"/>
                    </a:ext>
                  </a:extLst>
                </a:gridCol>
                <a:gridCol w="454152">
                  <a:extLst>
                    <a:ext uri="{9D8B030D-6E8A-4147-A177-3AD203B41FA5}">
                      <a16:colId xmlns="" xmlns:a16="http://schemas.microsoft.com/office/drawing/2014/main" val="502367033"/>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363314399"/>
                  </a:ext>
                </a:extLst>
              </a:tr>
              <a:tr h="131064">
                <a:tc>
                  <a:txBody>
                    <a:bodyPr/>
                    <a:lstStyle/>
                    <a:p>
                      <a:pPr algn="ctr" rtl="0" fontAlgn="ctr"/>
                      <a:r>
                        <a:rPr lang="es-EC" sz="800" b="1" i="0" u="none" strike="noStrike" dirty="0">
                          <a:solidFill>
                            <a:srgbClr val="FFFFFF"/>
                          </a:solidFill>
                          <a:effectLst/>
                          <a:latin typeface="+mn-lt"/>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2780210178"/>
                  </a:ext>
                </a:extLst>
              </a:tr>
              <a:tr h="131064">
                <a:tc>
                  <a:txBody>
                    <a:bodyPr/>
                    <a:lstStyle/>
                    <a:p>
                      <a:pPr algn="ctr" rtl="0" fontAlgn="ctr"/>
                      <a:r>
                        <a:rPr lang="es-EC" sz="800" b="0" i="0" u="none" strike="noStrike" dirty="0">
                          <a:solidFill>
                            <a:schemeClr val="bg2">
                              <a:lumMod val="25000"/>
                            </a:schemeClr>
                          </a:solidFill>
                          <a:effectLst/>
                          <a:latin typeface="+mn-lt"/>
                        </a:rPr>
                        <a:t>2.780</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4.608</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65,8%</a:t>
                      </a: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1076956313"/>
                  </a:ext>
                </a:extLst>
              </a:tr>
            </a:tbl>
          </a:graphicData>
        </a:graphic>
      </p:graphicFrame>
      <p:sp>
        <p:nvSpPr>
          <p:cNvPr id="35" name="1 Triángulo isósceles">
            <a:extLst>
              <a:ext uri="{FF2B5EF4-FFF2-40B4-BE49-F238E27FC236}">
                <a16:creationId xmlns="" xmlns:a16="http://schemas.microsoft.com/office/drawing/2014/main" id="{36311A44-3C66-4F54-91A2-E69DB27B46D6}"/>
              </a:ext>
            </a:extLst>
          </p:cNvPr>
          <p:cNvSpPr/>
          <p:nvPr/>
        </p:nvSpPr>
        <p:spPr>
          <a:xfrm>
            <a:off x="10332720" y="2523067"/>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graphicFrame>
        <p:nvGraphicFramePr>
          <p:cNvPr id="36" name="Tabla 35">
            <a:extLst>
              <a:ext uri="{FF2B5EF4-FFF2-40B4-BE49-F238E27FC236}">
                <a16:creationId xmlns="" xmlns:a16="http://schemas.microsoft.com/office/drawing/2014/main" id="{164114BF-3BDF-420D-8C3A-3B5E315138EC}"/>
              </a:ext>
            </a:extLst>
          </p:cNvPr>
          <p:cNvGraphicFramePr>
            <a:graphicFrameLocks noGrp="1"/>
          </p:cNvGraphicFramePr>
          <p:nvPr/>
        </p:nvGraphicFramePr>
        <p:xfrm>
          <a:off x="6321554" y="3983293"/>
          <a:ext cx="4416552" cy="548640"/>
        </p:xfrm>
        <a:graphic>
          <a:graphicData uri="http://schemas.openxmlformats.org/drawingml/2006/table">
            <a:tbl>
              <a:tblPr/>
              <a:tblGrid>
                <a:gridCol w="786384">
                  <a:extLst>
                    <a:ext uri="{9D8B030D-6E8A-4147-A177-3AD203B41FA5}">
                      <a16:colId xmlns="" xmlns:a16="http://schemas.microsoft.com/office/drawing/2014/main" val="4269517474"/>
                    </a:ext>
                  </a:extLst>
                </a:gridCol>
                <a:gridCol w="1197864">
                  <a:extLst>
                    <a:ext uri="{9D8B030D-6E8A-4147-A177-3AD203B41FA5}">
                      <a16:colId xmlns="" xmlns:a16="http://schemas.microsoft.com/office/drawing/2014/main" val="77101440"/>
                    </a:ext>
                  </a:extLst>
                </a:gridCol>
                <a:gridCol w="1216152">
                  <a:extLst>
                    <a:ext uri="{9D8B030D-6E8A-4147-A177-3AD203B41FA5}">
                      <a16:colId xmlns="" xmlns:a16="http://schemas.microsoft.com/office/drawing/2014/main" val="2689644444"/>
                    </a:ext>
                  </a:extLst>
                </a:gridCol>
                <a:gridCol w="1216152">
                  <a:extLst>
                    <a:ext uri="{9D8B030D-6E8A-4147-A177-3AD203B41FA5}">
                      <a16:colId xmlns="" xmlns:a16="http://schemas.microsoft.com/office/drawing/2014/main" val="2652086891"/>
                    </a:ext>
                  </a:extLst>
                </a:gridCol>
              </a:tblGrid>
              <a:tr h="182880">
                <a:tc>
                  <a:txBody>
                    <a:bodyPr/>
                    <a:lstStyle/>
                    <a:p>
                      <a:pPr algn="l" fontAlgn="b"/>
                      <a:endParaRPr lang="es-EC" sz="900" b="0" i="0" u="none" strike="noStrike" dirty="0">
                        <a:solidFill>
                          <a:schemeClr val="bg2">
                            <a:lumMod val="25000"/>
                          </a:schemeClr>
                        </a:solidFill>
                        <a:effectLst/>
                        <a:latin typeface="+mn-lt"/>
                      </a:endParaRPr>
                    </a:p>
                  </a:txBody>
                  <a:tcPr marL="7620" marR="7620" marT="7620" marB="0" anchor="b">
                    <a:lnL w="12700" cap="flat" cmpd="sng" algn="ctr">
                      <a:solidFill>
                        <a:schemeClr val="bg1"/>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Grande Empresa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Mediana Empresa 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Mediana Empresa B</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477065673"/>
                  </a:ext>
                </a:extLst>
              </a:tr>
              <a:tr h="182880">
                <a:tc>
                  <a:txBody>
                    <a:bodyPr/>
                    <a:lstStyle/>
                    <a:p>
                      <a:pPr algn="ctr" rtl="0" fontAlgn="ctr"/>
                      <a:r>
                        <a:rPr lang="es-EC" sz="900" b="0" i="0" u="none" strike="noStrike" dirty="0">
                          <a:solidFill>
                            <a:schemeClr val="bg2">
                              <a:lumMod val="25000"/>
                            </a:schemeClr>
                          </a:solidFill>
                          <a:effectLst/>
                          <a:latin typeface="+mn-lt"/>
                        </a:rPr>
                        <a:t>2020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2.501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112</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167</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2381490088"/>
                  </a:ext>
                </a:extLst>
              </a:tr>
              <a:tr h="182880">
                <a:tc>
                  <a:txBody>
                    <a:bodyPr/>
                    <a:lstStyle/>
                    <a:p>
                      <a:pPr algn="ctr" rtl="0" fontAlgn="ctr"/>
                      <a:r>
                        <a:rPr lang="es-EC" sz="900" b="0" i="0" u="none" strike="noStrike">
                          <a:solidFill>
                            <a:schemeClr val="bg2">
                              <a:lumMod val="25000"/>
                            </a:schemeClr>
                          </a:solidFill>
                          <a:effectLst/>
                          <a:latin typeface="+mn-lt"/>
                        </a:rPr>
                        <a:t>2021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4.426</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120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62</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623614423"/>
                  </a:ext>
                </a:extLst>
              </a:tr>
            </a:tbl>
          </a:graphicData>
        </a:graphic>
      </p:graphicFrame>
      <p:pic>
        <p:nvPicPr>
          <p:cNvPr id="37" name="Marcador de contenido 6">
            <a:extLst>
              <a:ext uri="{FF2B5EF4-FFF2-40B4-BE49-F238E27FC236}">
                <a16:creationId xmlns="" xmlns:a16="http://schemas.microsoft.com/office/drawing/2014/main" id="{E3E94E7B-817D-4A07-9C28-CCC2A6A3235F}"/>
              </a:ext>
            </a:extLst>
          </p:cNvPr>
          <p:cNvPicPr>
            <a:picLocks noGrp="1"/>
          </p:cNvPicPr>
          <p:nvPr/>
        </p:nvPicPr>
        <p:blipFill rotWithShape="1">
          <a:blip r:embed="rId4" cstate="print"/>
          <a:srcRect l="3546" t="82701" r="91578" b="10842"/>
          <a:stretch/>
        </p:blipFill>
        <p:spPr>
          <a:xfrm>
            <a:off x="6388608" y="4189854"/>
            <a:ext cx="152400" cy="121023"/>
          </a:xfrm>
          <a:prstGeom prst="rect">
            <a:avLst/>
          </a:prstGeom>
        </p:spPr>
      </p:pic>
      <p:pic>
        <p:nvPicPr>
          <p:cNvPr id="38" name="Marcador de contenido 6">
            <a:extLst>
              <a:ext uri="{FF2B5EF4-FFF2-40B4-BE49-F238E27FC236}">
                <a16:creationId xmlns="" xmlns:a16="http://schemas.microsoft.com/office/drawing/2014/main" id="{E6B522FD-579C-4B6C-B7AD-DD9EA1AFCAA2}"/>
              </a:ext>
            </a:extLst>
          </p:cNvPr>
          <p:cNvPicPr>
            <a:picLocks noGrp="1"/>
          </p:cNvPicPr>
          <p:nvPr/>
        </p:nvPicPr>
        <p:blipFill rotWithShape="1">
          <a:blip r:embed="rId4" cstate="print"/>
          <a:srcRect l="3546" t="90657" r="91578" b="2312"/>
          <a:stretch/>
        </p:blipFill>
        <p:spPr>
          <a:xfrm>
            <a:off x="6388608" y="4368844"/>
            <a:ext cx="152400" cy="131781"/>
          </a:xfrm>
          <a:prstGeom prst="rect">
            <a:avLst/>
          </a:prstGeom>
        </p:spPr>
      </p:pic>
      <p:sp>
        <p:nvSpPr>
          <p:cNvPr id="28" name="Marcador de contenido 1"/>
          <p:cNvSpPr txBox="1">
            <a:spLocks/>
          </p:cNvSpPr>
          <p:nvPr/>
        </p:nvSpPr>
        <p:spPr>
          <a:xfrm>
            <a:off x="621792" y="329184"/>
            <a:ext cx="8160258" cy="8869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marL="806450" indent="-806450">
              <a:lnSpc>
                <a:spcPct val="100000"/>
              </a:lnSpc>
              <a:spcBef>
                <a:spcPts val="0"/>
              </a:spcBef>
            </a:pPr>
            <a:r>
              <a:rPr lang="es-EC" sz="2300" dirty="0">
                <a:solidFill>
                  <a:srgbClr val="0069AF">
                    <a:alpha val="100000"/>
                  </a:srgbClr>
                </a:solidFill>
                <a:cs typeface="Century Gothic (Títulos)"/>
                <a:sym typeface="Century Gothic (Títulos)"/>
              </a:rPr>
              <a:t>2.1.2 Agregados económicos empresariales - tamaño de empresa</a:t>
            </a:r>
          </a:p>
        </p:txBody>
      </p:sp>
      <p:pic>
        <p:nvPicPr>
          <p:cNvPr id="39" name="Marcador de contenido 6">
            <a:extLst>
              <a:ext uri="{FF2B5EF4-FFF2-40B4-BE49-F238E27FC236}">
                <a16:creationId xmlns="" xmlns:a16="http://schemas.microsoft.com/office/drawing/2014/main" id="{FA4461A2-6882-4D28-8C0F-FD0849F0B1C1}"/>
              </a:ext>
            </a:extLst>
          </p:cNvPr>
          <p:cNvPicPr>
            <a:picLocks/>
          </p:cNvPicPr>
          <p:nvPr/>
        </p:nvPicPr>
        <p:blipFill rotWithShape="1">
          <a:blip r:embed="rId5" cstate="print"/>
          <a:srcRect b="22967"/>
          <a:stretch/>
        </p:blipFill>
        <p:spPr>
          <a:xfrm>
            <a:off x="713232" y="1563624"/>
            <a:ext cx="5157216" cy="2479458"/>
          </a:xfrm>
          <a:prstGeom prst="rect">
            <a:avLst/>
          </a:prstGeom>
        </p:spPr>
      </p:pic>
      <p:pic>
        <p:nvPicPr>
          <p:cNvPr id="41" name="Marcador de contenido 8">
            <a:extLst>
              <a:ext uri="{FF2B5EF4-FFF2-40B4-BE49-F238E27FC236}">
                <a16:creationId xmlns="" xmlns:a16="http://schemas.microsoft.com/office/drawing/2014/main" id="{137459BF-2D0B-48E5-821D-809873944EC5}"/>
              </a:ext>
            </a:extLst>
          </p:cNvPr>
          <p:cNvPicPr>
            <a:picLocks/>
          </p:cNvPicPr>
          <p:nvPr/>
        </p:nvPicPr>
        <p:blipFill>
          <a:blip r:embed="rId6" cstate="print"/>
          <a:stretch>
            <a:fillRect/>
          </a:stretch>
        </p:blipFill>
        <p:spPr>
          <a:xfrm>
            <a:off x="1472184" y="4953281"/>
            <a:ext cx="22860" cy="640080"/>
          </a:xfrm>
          <a:prstGeom prst="rect">
            <a:avLst/>
          </a:prstGeom>
        </p:spPr>
      </p:pic>
      <p:pic>
        <p:nvPicPr>
          <p:cNvPr id="42" name="Marcador de contenido 10">
            <a:extLst>
              <a:ext uri="{FF2B5EF4-FFF2-40B4-BE49-F238E27FC236}">
                <a16:creationId xmlns="" xmlns:a16="http://schemas.microsoft.com/office/drawing/2014/main" id="{C124E764-FAFC-4CE2-98D6-EB6108127F7D}"/>
              </a:ext>
            </a:extLst>
          </p:cNvPr>
          <p:cNvPicPr>
            <a:picLocks/>
          </p:cNvPicPr>
          <p:nvPr/>
        </p:nvPicPr>
        <p:blipFill>
          <a:blip r:embed="rId7" cstate="print"/>
          <a:stretch>
            <a:fillRect/>
          </a:stretch>
        </p:blipFill>
        <p:spPr>
          <a:xfrm>
            <a:off x="813816" y="4971569"/>
            <a:ext cx="594360" cy="594360"/>
          </a:xfrm>
          <a:prstGeom prst="rect">
            <a:avLst/>
          </a:prstGeom>
        </p:spPr>
      </p:pic>
      <p:sp>
        <p:nvSpPr>
          <p:cNvPr id="43" name="Marcador de contenido 16">
            <a:extLst>
              <a:ext uri="{FF2B5EF4-FFF2-40B4-BE49-F238E27FC236}">
                <a16:creationId xmlns="" xmlns:a16="http://schemas.microsoft.com/office/drawing/2014/main" id="{FA9E96E8-1B9D-46F4-BD7B-8F4E29408BEF}"/>
              </a:ext>
            </a:extLst>
          </p:cNvPr>
          <p:cNvSpPr txBox="1">
            <a:spLocks/>
          </p:cNvSpPr>
          <p:nvPr/>
        </p:nvSpPr>
        <p:spPr>
          <a:xfrm>
            <a:off x="2029968" y="1783080"/>
            <a:ext cx="2523744"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800">
                <a:solidFill>
                  <a:schemeClr val="bg2">
                    <a:lumMod val="25000"/>
                  </a:schemeClr>
                </a:solidFill>
                <a:cs typeface="Century Gothic (Cuerpo)"/>
                <a:sym typeface="Century Gothic (Cuerpo)"/>
              </a:rPr>
              <a:t>Valor Agregado</a:t>
            </a:r>
            <a:endParaRPr lang="es-EC" sz="1800" dirty="0">
              <a:solidFill>
                <a:schemeClr val="bg2">
                  <a:lumMod val="25000"/>
                </a:schemeClr>
              </a:solidFill>
              <a:cs typeface="Century Gothic (Cuerpo)"/>
              <a:sym typeface="Century Gothic (Cuerpo)"/>
            </a:endParaRPr>
          </a:p>
        </p:txBody>
      </p:sp>
      <p:graphicFrame>
        <p:nvGraphicFramePr>
          <p:cNvPr id="44" name="Tabla 43">
            <a:extLst>
              <a:ext uri="{FF2B5EF4-FFF2-40B4-BE49-F238E27FC236}">
                <a16:creationId xmlns="" xmlns:a16="http://schemas.microsoft.com/office/drawing/2014/main" id="{D42E70ED-CAA6-40AD-88A7-45D3A652DBD7}"/>
              </a:ext>
            </a:extLst>
          </p:cNvPr>
          <p:cNvGraphicFramePr>
            <a:graphicFrameLocks noGrp="1"/>
          </p:cNvGraphicFramePr>
          <p:nvPr/>
        </p:nvGraphicFramePr>
        <p:xfrm>
          <a:off x="3858768" y="2203704"/>
          <a:ext cx="1362456" cy="393192"/>
        </p:xfrm>
        <a:graphic>
          <a:graphicData uri="http://schemas.openxmlformats.org/drawingml/2006/table">
            <a:tbl>
              <a:tblPr/>
              <a:tblGrid>
                <a:gridCol w="454152">
                  <a:extLst>
                    <a:ext uri="{9D8B030D-6E8A-4147-A177-3AD203B41FA5}">
                      <a16:colId xmlns="" xmlns:a16="http://schemas.microsoft.com/office/drawing/2014/main" val="1261314172"/>
                    </a:ext>
                  </a:extLst>
                </a:gridCol>
                <a:gridCol w="454152">
                  <a:extLst>
                    <a:ext uri="{9D8B030D-6E8A-4147-A177-3AD203B41FA5}">
                      <a16:colId xmlns="" xmlns:a16="http://schemas.microsoft.com/office/drawing/2014/main" val="3686646836"/>
                    </a:ext>
                  </a:extLst>
                </a:gridCol>
                <a:gridCol w="454152">
                  <a:extLst>
                    <a:ext uri="{9D8B030D-6E8A-4147-A177-3AD203B41FA5}">
                      <a16:colId xmlns="" xmlns:a16="http://schemas.microsoft.com/office/drawing/2014/main" val="3694117547"/>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1907027223"/>
                  </a:ext>
                </a:extLst>
              </a:tr>
              <a:tr h="131064">
                <a:tc>
                  <a:txBody>
                    <a:bodyPr/>
                    <a:lstStyle/>
                    <a:p>
                      <a:pPr algn="ctr" rtl="0" fontAlgn="ctr"/>
                      <a:r>
                        <a:rPr lang="es-EC" sz="800" b="1" i="0" u="none" strike="noStrike" dirty="0">
                          <a:solidFill>
                            <a:srgbClr val="FFFFFF"/>
                          </a:solidFill>
                          <a:effectLst/>
                          <a:latin typeface="+mn-lt"/>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2104607076"/>
                  </a:ext>
                </a:extLst>
              </a:tr>
              <a:tr h="131064">
                <a:tc>
                  <a:txBody>
                    <a:bodyPr/>
                    <a:lstStyle/>
                    <a:p>
                      <a:pPr algn="ctr" rtl="0" fontAlgn="ctr"/>
                      <a:r>
                        <a:rPr lang="es-EC" sz="800" b="0" i="0" u="none" strike="noStrike" dirty="0">
                          <a:solidFill>
                            <a:schemeClr val="bg2">
                              <a:lumMod val="25000"/>
                            </a:schemeClr>
                          </a:solidFill>
                          <a:effectLst/>
                          <a:latin typeface="+mn-lt"/>
                        </a:rPr>
                        <a:t>28.774</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39.402</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36,9%</a:t>
                      </a: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2616327703"/>
                  </a:ext>
                </a:extLst>
              </a:tr>
            </a:tbl>
          </a:graphicData>
        </a:graphic>
      </p:graphicFrame>
      <p:sp>
        <p:nvSpPr>
          <p:cNvPr id="45" name="1 Triángulo isósceles">
            <a:extLst>
              <a:ext uri="{FF2B5EF4-FFF2-40B4-BE49-F238E27FC236}">
                <a16:creationId xmlns="" xmlns:a16="http://schemas.microsoft.com/office/drawing/2014/main" id="{DBAE3FFE-5468-4791-A17A-9F3F17101F74}"/>
              </a:ext>
            </a:extLst>
          </p:cNvPr>
          <p:cNvSpPr/>
          <p:nvPr/>
        </p:nvSpPr>
        <p:spPr>
          <a:xfrm>
            <a:off x="4809744" y="2523067"/>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graphicFrame>
        <p:nvGraphicFramePr>
          <p:cNvPr id="46" name="Tabla 45">
            <a:extLst>
              <a:ext uri="{FF2B5EF4-FFF2-40B4-BE49-F238E27FC236}">
                <a16:creationId xmlns="" xmlns:a16="http://schemas.microsoft.com/office/drawing/2014/main" id="{92F2BB18-5BDD-4AE3-85DA-3AADBF0FD951}"/>
              </a:ext>
            </a:extLst>
          </p:cNvPr>
          <p:cNvGraphicFramePr>
            <a:graphicFrameLocks noGrp="1"/>
          </p:cNvGraphicFramePr>
          <p:nvPr/>
        </p:nvGraphicFramePr>
        <p:xfrm>
          <a:off x="713232" y="3938016"/>
          <a:ext cx="4416552" cy="548640"/>
        </p:xfrm>
        <a:graphic>
          <a:graphicData uri="http://schemas.openxmlformats.org/drawingml/2006/table">
            <a:tbl>
              <a:tblPr/>
              <a:tblGrid>
                <a:gridCol w="786384">
                  <a:extLst>
                    <a:ext uri="{9D8B030D-6E8A-4147-A177-3AD203B41FA5}">
                      <a16:colId xmlns="" xmlns:a16="http://schemas.microsoft.com/office/drawing/2014/main" val="2070869341"/>
                    </a:ext>
                  </a:extLst>
                </a:gridCol>
                <a:gridCol w="1197864">
                  <a:extLst>
                    <a:ext uri="{9D8B030D-6E8A-4147-A177-3AD203B41FA5}">
                      <a16:colId xmlns="" xmlns:a16="http://schemas.microsoft.com/office/drawing/2014/main" val="2249255653"/>
                    </a:ext>
                  </a:extLst>
                </a:gridCol>
                <a:gridCol w="1216152">
                  <a:extLst>
                    <a:ext uri="{9D8B030D-6E8A-4147-A177-3AD203B41FA5}">
                      <a16:colId xmlns="" xmlns:a16="http://schemas.microsoft.com/office/drawing/2014/main" val="219593795"/>
                    </a:ext>
                  </a:extLst>
                </a:gridCol>
                <a:gridCol w="1216152">
                  <a:extLst>
                    <a:ext uri="{9D8B030D-6E8A-4147-A177-3AD203B41FA5}">
                      <a16:colId xmlns="" xmlns:a16="http://schemas.microsoft.com/office/drawing/2014/main" val="2905779983"/>
                    </a:ext>
                  </a:extLst>
                </a:gridCol>
              </a:tblGrid>
              <a:tr h="182880">
                <a:tc>
                  <a:txBody>
                    <a:bodyPr/>
                    <a:lstStyle/>
                    <a:p>
                      <a:pPr algn="l" fontAlgn="b"/>
                      <a:endParaRPr lang="es-EC" sz="900" b="0" i="0" u="none" strike="noStrike" dirty="0">
                        <a:solidFill>
                          <a:schemeClr val="bg2">
                            <a:lumMod val="25000"/>
                          </a:schemeClr>
                        </a:solidFill>
                        <a:effectLst/>
                        <a:latin typeface="+mn-lt"/>
                      </a:endParaRPr>
                    </a:p>
                  </a:txBody>
                  <a:tcPr marL="7620" marR="7620" marT="7620" marB="0" anchor="b">
                    <a:lnL w="12700" cap="flat" cmpd="sng" algn="ctr">
                      <a:solidFill>
                        <a:schemeClr val="bg1"/>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Grande Empresa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Mediana Empresa B</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Mediana Empresa 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2167285075"/>
                  </a:ext>
                </a:extLst>
              </a:tr>
              <a:tr h="182880">
                <a:tc>
                  <a:txBody>
                    <a:bodyPr/>
                    <a:lstStyle/>
                    <a:p>
                      <a:pPr algn="ctr" rtl="0" fontAlgn="ctr"/>
                      <a:r>
                        <a:rPr lang="es-EC" sz="900" b="0" i="0" u="none" strike="noStrike" dirty="0">
                          <a:solidFill>
                            <a:schemeClr val="bg2">
                              <a:lumMod val="25000"/>
                            </a:schemeClr>
                          </a:solidFill>
                          <a:effectLst/>
                          <a:latin typeface="+mn-lt"/>
                        </a:rPr>
                        <a:t>2020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23.846</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2.728</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2.201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416055471"/>
                  </a:ext>
                </a:extLst>
              </a:tr>
              <a:tr h="182880">
                <a:tc>
                  <a:txBody>
                    <a:bodyPr/>
                    <a:lstStyle/>
                    <a:p>
                      <a:pPr algn="ctr" rtl="0" fontAlgn="ctr"/>
                      <a:r>
                        <a:rPr lang="es-EC" sz="900" b="0" i="0" u="none" strike="noStrike">
                          <a:solidFill>
                            <a:schemeClr val="bg2">
                              <a:lumMod val="25000"/>
                            </a:schemeClr>
                          </a:solidFill>
                          <a:effectLst/>
                          <a:latin typeface="+mn-lt"/>
                        </a:rPr>
                        <a:t>2021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34.149</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2.833</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2.420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4292222469"/>
                  </a:ext>
                </a:extLst>
              </a:tr>
            </a:tbl>
          </a:graphicData>
        </a:graphic>
      </p:graphicFrame>
      <p:pic>
        <p:nvPicPr>
          <p:cNvPr id="47" name="Marcador de contenido 6">
            <a:extLst>
              <a:ext uri="{FF2B5EF4-FFF2-40B4-BE49-F238E27FC236}">
                <a16:creationId xmlns="" xmlns:a16="http://schemas.microsoft.com/office/drawing/2014/main" id="{78A3AA4F-6154-4C98-92D2-A3AE74CE409C}"/>
              </a:ext>
            </a:extLst>
          </p:cNvPr>
          <p:cNvPicPr>
            <a:picLocks noGrp="1"/>
          </p:cNvPicPr>
          <p:nvPr/>
        </p:nvPicPr>
        <p:blipFill rotWithShape="1">
          <a:blip r:embed="rId4" cstate="print"/>
          <a:srcRect l="3546" t="82701" r="91578" b="10842"/>
          <a:stretch/>
        </p:blipFill>
        <p:spPr>
          <a:xfrm>
            <a:off x="757875" y="4153348"/>
            <a:ext cx="152400" cy="121023"/>
          </a:xfrm>
          <a:prstGeom prst="rect">
            <a:avLst/>
          </a:prstGeom>
        </p:spPr>
      </p:pic>
      <p:pic>
        <p:nvPicPr>
          <p:cNvPr id="48" name="Marcador de contenido 6">
            <a:extLst>
              <a:ext uri="{FF2B5EF4-FFF2-40B4-BE49-F238E27FC236}">
                <a16:creationId xmlns="" xmlns:a16="http://schemas.microsoft.com/office/drawing/2014/main" id="{37EA3C50-5131-4711-AACB-358FEC1E362F}"/>
              </a:ext>
            </a:extLst>
          </p:cNvPr>
          <p:cNvPicPr>
            <a:picLocks noGrp="1"/>
          </p:cNvPicPr>
          <p:nvPr/>
        </p:nvPicPr>
        <p:blipFill rotWithShape="1">
          <a:blip r:embed="rId4" cstate="print"/>
          <a:srcRect l="3546" t="90657" r="91578" b="2312"/>
          <a:stretch/>
        </p:blipFill>
        <p:spPr>
          <a:xfrm>
            <a:off x="757875" y="4321705"/>
            <a:ext cx="152400" cy="131781"/>
          </a:xfrm>
          <a:prstGeom prst="rect">
            <a:avLst/>
          </a:prstGeom>
        </p:spPr>
      </p:pic>
      <p:pic>
        <p:nvPicPr>
          <p:cNvPr id="27" name="Marcador de contenido 2">
            <a:extLst>
              <a:ext uri="{FF2B5EF4-FFF2-40B4-BE49-F238E27FC236}">
                <a16:creationId xmlns="" xmlns:a16="http://schemas.microsoft.com/office/drawing/2014/main" id="{BFC4E22E-66B0-4F2B-B916-A03884875068}"/>
              </a:ext>
            </a:extLst>
          </p:cNvPr>
          <p:cNvPicPr>
            <a:picLocks/>
          </p:cNvPicPr>
          <p:nvPr/>
        </p:nvPicPr>
        <p:blipFill>
          <a:blip r:embed="rId8" cstate="print"/>
          <a:stretch>
            <a:fillRect/>
          </a:stretch>
        </p:blipFill>
        <p:spPr>
          <a:xfrm>
            <a:off x="5778426" y="1810512"/>
            <a:ext cx="18288" cy="4231934"/>
          </a:xfrm>
          <a:prstGeom prst="rect">
            <a:avLst/>
          </a:prstGeom>
        </p:spPr>
      </p:pic>
      <p:pic>
        <p:nvPicPr>
          <p:cNvPr id="29" name="Marcador de contenido 9"/>
          <p:cNvPicPr>
            <a:picLocks/>
          </p:cNvPicPr>
          <p:nvPr/>
        </p:nvPicPr>
        <p:blipFill>
          <a:blip r:embed="rId6" cstate="print"/>
          <a:stretch>
            <a:fillRect/>
          </a:stretch>
        </p:blipFill>
        <p:spPr>
          <a:xfrm>
            <a:off x="7096541" y="4889035"/>
            <a:ext cx="22860" cy="914400"/>
          </a:xfrm>
          <a:prstGeom prst="rect">
            <a:avLst/>
          </a:prstGeom>
        </p:spPr>
      </p:pic>
      <p:sp>
        <p:nvSpPr>
          <p:cNvPr id="31" name="Marcador de contenido 3">
            <a:extLst>
              <a:ext uri="{FF2B5EF4-FFF2-40B4-BE49-F238E27FC236}">
                <a16:creationId xmlns="" xmlns:a16="http://schemas.microsoft.com/office/drawing/2014/main" id="{D869E3EA-4580-42C4-9ADD-C845D3627BF7}"/>
              </a:ext>
            </a:extLst>
          </p:cNvPr>
          <p:cNvSpPr txBox="1">
            <a:spLocks/>
          </p:cNvSpPr>
          <p:nvPr/>
        </p:nvSpPr>
        <p:spPr>
          <a:xfrm>
            <a:off x="1481328" y="5035577"/>
            <a:ext cx="3619860" cy="5029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ES" sz="1330" b="0">
                <a:solidFill>
                  <a:schemeClr val="bg2">
                    <a:lumMod val="25000"/>
                  </a:schemeClr>
                </a:solidFill>
                <a:cs typeface="Century Gothic (Cuerpo)"/>
                <a:sym typeface="Century Gothic (Cuerpo)"/>
              </a:rPr>
              <a:t>Las medianas empresas B y A  concentran el 13,3% del total de valor agregado, se evidencia un incremento del 6,6% con respecto al 2020.</a:t>
            </a:r>
            <a:endParaRPr lang="es-EC" sz="1330" b="0" dirty="0">
              <a:solidFill>
                <a:schemeClr val="bg2">
                  <a:lumMod val="25000"/>
                </a:schemeClr>
              </a:solidFill>
              <a:cs typeface="Century Gothic (Cuerpo)"/>
              <a:sym typeface="Century Gothic (Cuerpo)"/>
            </a:endParaRPr>
          </a:p>
        </p:txBody>
      </p:sp>
    </p:spTree>
    <p:extLst>
      <p:ext uri="{BB962C8B-B14F-4D97-AF65-F5344CB8AC3E}">
        <p14:creationId xmlns:p14="http://schemas.microsoft.com/office/powerpoint/2010/main" val="315456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Marcador de contenido 5">
            <a:extLst>
              <a:ext uri="{FF2B5EF4-FFF2-40B4-BE49-F238E27FC236}">
                <a16:creationId xmlns="" xmlns:a16="http://schemas.microsoft.com/office/drawing/2014/main" id="{5CDE804E-E9BC-43DB-A258-C4991650334C}"/>
              </a:ext>
            </a:extLst>
          </p:cNvPr>
          <p:cNvPicPr>
            <a:picLocks/>
          </p:cNvPicPr>
          <p:nvPr/>
        </p:nvPicPr>
        <p:blipFill rotWithShape="1">
          <a:blip r:embed="rId2" cstate="print"/>
          <a:srcRect b="21370"/>
          <a:stretch/>
        </p:blipFill>
        <p:spPr>
          <a:xfrm>
            <a:off x="667512" y="1248156"/>
            <a:ext cx="11219688" cy="2904744"/>
          </a:xfrm>
          <a:prstGeom prst="rect">
            <a:avLst/>
          </a:prstGeom>
        </p:spPr>
      </p:pic>
      <p:sp>
        <p:nvSpPr>
          <p:cNvPr id="2" name="Marcador de contenido 1"/>
          <p:cNvSpPr>
            <a:spLocks noGrp="1"/>
          </p:cNvSpPr>
          <p:nvPr>
            <p:ph/>
          </p:nvPr>
        </p:nvSpPr>
        <p:spPr>
          <a:xfrm>
            <a:off x="621792" y="350450"/>
            <a:ext cx="11365992" cy="411480"/>
          </a:xfrm>
        </p:spPr>
        <p:txBody>
          <a:bodyPr>
            <a:noAutofit/>
          </a:bodyPr>
          <a:lstStyle/>
          <a:p>
            <a:pPr marL="0" marR="0" algn="l">
              <a:lnSpc>
                <a:spcPct val="100000"/>
              </a:lnSpc>
              <a:spcBef>
                <a:spcPts val="0"/>
              </a:spcBef>
              <a:spcAft>
                <a:spcPts val="0"/>
              </a:spcAft>
              <a:buNone/>
            </a:pPr>
            <a:r>
              <a:rPr lang="es-EC" sz="2300" b="1" i="0" u="none" cap="none" dirty="0">
                <a:solidFill>
                  <a:srgbClr val="0069AF">
                    <a:alpha val="100000"/>
                  </a:srgbClr>
                </a:solidFill>
                <a:cs typeface="Century Gothic (Títulos)"/>
                <a:sym typeface="Century Gothic (Títulos)"/>
              </a:rPr>
              <a:t>2.2 Producción total empresarial - CIIU</a:t>
            </a:r>
          </a:p>
        </p:txBody>
      </p:sp>
      <p:sp>
        <p:nvSpPr>
          <p:cNvPr id="3" name="Marcador de contenido 2"/>
          <p:cNvSpPr>
            <a:spLocks noGrp="1"/>
          </p:cNvSpPr>
          <p:nvPr>
            <p:ph/>
          </p:nvPr>
        </p:nvSpPr>
        <p:spPr>
          <a:xfrm>
            <a:off x="1216868" y="641512"/>
            <a:ext cx="6537960" cy="365760"/>
          </a:xfrm>
        </p:spPr>
        <p:txBody>
          <a:bodyPr>
            <a:normAutofit/>
          </a:bodyPr>
          <a:lstStyle/>
          <a:p>
            <a:pPr marL="0" marR="0" algn="l">
              <a:lnSpc>
                <a:spcPct val="100000"/>
              </a:lnSpc>
              <a:spcBef>
                <a:spcPts val="0"/>
              </a:spcBef>
              <a:spcAft>
                <a:spcPts val="0"/>
              </a:spcAft>
              <a:buNone/>
            </a:pPr>
            <a:r>
              <a:rPr lang="es-EC" sz="1400" b="0" i="0" u="none" cap="none" dirty="0">
                <a:solidFill>
                  <a:srgbClr val="7F7F7F">
                    <a:alpha val="100000"/>
                  </a:srgbClr>
                </a:solidFill>
                <a:cs typeface="Century Gothic (Cuerpo)"/>
                <a:sym typeface="Century Gothic (Cuerpo)"/>
              </a:rPr>
              <a:t>Valores en millones de dólares</a:t>
            </a:r>
          </a:p>
        </p:txBody>
      </p:sp>
      <p:sp>
        <p:nvSpPr>
          <p:cNvPr id="4" name="Marcador de contenido 3"/>
          <p:cNvSpPr>
            <a:spLocks noGrp="1"/>
          </p:cNvSpPr>
          <p:nvPr>
            <p:ph/>
          </p:nvPr>
        </p:nvSpPr>
        <p:spPr>
          <a:xfrm>
            <a:off x="1716196" y="5230368"/>
            <a:ext cx="9543681" cy="484632"/>
          </a:xfrm>
        </p:spPr>
        <p:txBody>
          <a:bodyPr>
            <a:normAutofit lnSpcReduction="10000"/>
          </a:bodyPr>
          <a:lstStyle/>
          <a:p>
            <a:pPr algn="just">
              <a:lnSpc>
                <a:spcPct val="100000"/>
              </a:lnSpc>
              <a:spcBef>
                <a:spcPts val="0"/>
              </a:spcBef>
            </a:pPr>
            <a:r>
              <a:rPr lang="es-ES" sz="1330" b="0" i="0" u="none" cap="none" dirty="0">
                <a:solidFill>
                  <a:schemeClr val="bg2">
                    <a:lumMod val="25000"/>
                  </a:schemeClr>
                </a:solidFill>
                <a:cs typeface="Century Gothic (Cuerpo)"/>
                <a:sym typeface="Century Gothic (Cuerpo)"/>
              </a:rPr>
              <a:t>Los sectores manufactura (C), comercio (G) y minería (B) concentran el 67,0% del total de la producción empresarial, experimentando un crecimiento del 30,4% en referencia al 2020.</a:t>
            </a:r>
            <a:endParaRPr lang="es-EC" sz="1330" b="0" i="0" u="none" cap="none" dirty="0">
              <a:solidFill>
                <a:schemeClr val="bg2">
                  <a:lumMod val="25000"/>
                </a:schemeClr>
              </a:solidFill>
              <a:cs typeface="Century Gothic (Cuerpo)"/>
              <a:sym typeface="Century Gothic (Cuerpo)"/>
            </a:endParaRPr>
          </a:p>
        </p:txBody>
      </p:sp>
      <p:sp>
        <p:nvSpPr>
          <p:cNvPr id="5" name="Marcador de contenido 4"/>
          <p:cNvSpPr>
            <a:spLocks noGrp="1"/>
          </p:cNvSpPr>
          <p:nvPr>
            <p:ph/>
          </p:nvPr>
        </p:nvSpPr>
        <p:spPr>
          <a:xfrm>
            <a:off x="704087" y="6199632"/>
            <a:ext cx="10598321" cy="557784"/>
          </a:xfrm>
        </p:spPr>
        <p:txBody>
          <a:bodyPr/>
          <a:lstStyle/>
          <a:p>
            <a:pPr marL="0" marR="0" algn="just">
              <a:lnSpc>
                <a:spcPct val="100000"/>
              </a:lnSpc>
              <a:spcBef>
                <a:spcPts val="0"/>
              </a:spcBef>
              <a:spcAft>
                <a:spcPts val="0"/>
              </a:spcAft>
              <a:buNone/>
            </a:pPr>
            <a:r>
              <a:rPr lang="es-EC" sz="1000" u="none" cap="none" dirty="0">
                <a:solidFill>
                  <a:srgbClr val="595959">
                    <a:alpha val="100000"/>
                  </a:srgbClr>
                </a:solidFill>
                <a:cs typeface="Century Gothic (Cuerpo)"/>
                <a:sym typeface="Century Gothic (Cuerpo)"/>
              </a:rPr>
              <a:t>Nota: </a:t>
            </a:r>
            <a:r>
              <a:rPr lang="es-EC" sz="1000" b="0" u="none" cap="none" dirty="0">
                <a:solidFill>
                  <a:srgbClr val="595959">
                    <a:alpha val="100000"/>
                  </a:srgbClr>
                </a:solidFill>
                <a:cs typeface="Century Gothic (Cuerpo)"/>
                <a:sym typeface="Century Gothic (Cuerpo)"/>
              </a:rPr>
              <a:t>La sección “Otras actividades de servicios S” (como categoría residual) comprende las actividades de asociaciones, la reparación de ordenadores y de efectos personales y enseres domésticos y diversas actividades de servicios personales no clasificadas en otra parte.
</a:t>
            </a:r>
            <a:r>
              <a:rPr lang="es-EC" sz="1000" u="none" cap="none" dirty="0">
                <a:solidFill>
                  <a:srgbClr val="595959">
                    <a:alpha val="100000"/>
                  </a:srgbClr>
                </a:solidFill>
                <a:cs typeface="Century Gothic (Cuerpo)"/>
                <a:sym typeface="Century Gothic (Cuerpo)"/>
              </a:rPr>
              <a:t>Fuente: </a:t>
            </a:r>
            <a:r>
              <a:rPr lang="es-EC" sz="1000" b="0" u="none" cap="none" dirty="0">
                <a:solidFill>
                  <a:srgbClr val="595959">
                    <a:alpha val="100000"/>
                  </a:srgbClr>
                </a:solidFill>
                <a:cs typeface="Century Gothic (Cuerpo)"/>
                <a:sym typeface="Century Gothic (Cuerpo)"/>
              </a:rPr>
              <a:t>Encuesta Estructural Empresarial  (ENESEM) 2020 – 2021.</a:t>
            </a:r>
          </a:p>
        </p:txBody>
      </p:sp>
      <p:pic>
        <p:nvPicPr>
          <p:cNvPr id="7" name="Marcador de contenido 6"/>
          <p:cNvPicPr>
            <a:picLocks noGrp="1"/>
          </p:cNvPicPr>
          <p:nvPr>
            <p:ph/>
          </p:nvPr>
        </p:nvPicPr>
        <p:blipFill>
          <a:blip r:embed="rId3" cstate="print"/>
          <a:stretch>
            <a:fillRect/>
          </a:stretch>
        </p:blipFill>
        <p:spPr>
          <a:xfrm>
            <a:off x="1606789" y="5221224"/>
            <a:ext cx="22860" cy="502920"/>
          </a:xfrm>
          <a:prstGeom prst="rect">
            <a:avLst/>
          </a:prstGeom>
        </p:spPr>
      </p:pic>
      <p:pic>
        <p:nvPicPr>
          <p:cNvPr id="8" name="Marcador de contenido 7"/>
          <p:cNvPicPr>
            <a:picLocks noGrp="1"/>
          </p:cNvPicPr>
          <p:nvPr>
            <p:ph/>
          </p:nvPr>
        </p:nvPicPr>
        <p:blipFill>
          <a:blip r:embed="rId4" cstate="print"/>
          <a:stretch>
            <a:fillRect/>
          </a:stretch>
        </p:blipFill>
        <p:spPr>
          <a:xfrm>
            <a:off x="929070" y="5184648"/>
            <a:ext cx="548640" cy="548640"/>
          </a:xfrm>
          <a:prstGeom prst="rect">
            <a:avLst/>
          </a:prstGeom>
        </p:spPr>
      </p:pic>
      <p:graphicFrame>
        <p:nvGraphicFramePr>
          <p:cNvPr id="14" name="Tabla 13">
            <a:extLst>
              <a:ext uri="{FF2B5EF4-FFF2-40B4-BE49-F238E27FC236}">
                <a16:creationId xmlns="" xmlns:a16="http://schemas.microsoft.com/office/drawing/2014/main" id="{C68103C2-F687-4B6B-B32C-59F8CEED3499}"/>
              </a:ext>
            </a:extLst>
          </p:cNvPr>
          <p:cNvGraphicFramePr>
            <a:graphicFrameLocks noGrp="1"/>
          </p:cNvGraphicFramePr>
          <p:nvPr/>
        </p:nvGraphicFramePr>
        <p:xfrm>
          <a:off x="4981524" y="1244965"/>
          <a:ext cx="1364169" cy="388620"/>
        </p:xfrm>
        <a:graphic>
          <a:graphicData uri="http://schemas.openxmlformats.org/drawingml/2006/table">
            <a:tbl>
              <a:tblPr/>
              <a:tblGrid>
                <a:gridCol w="454723">
                  <a:extLst>
                    <a:ext uri="{9D8B030D-6E8A-4147-A177-3AD203B41FA5}">
                      <a16:colId xmlns="" xmlns:a16="http://schemas.microsoft.com/office/drawing/2014/main" val="2783415422"/>
                    </a:ext>
                  </a:extLst>
                </a:gridCol>
                <a:gridCol w="454723">
                  <a:extLst>
                    <a:ext uri="{9D8B030D-6E8A-4147-A177-3AD203B41FA5}">
                      <a16:colId xmlns="" xmlns:a16="http://schemas.microsoft.com/office/drawing/2014/main" val="1283758671"/>
                    </a:ext>
                  </a:extLst>
                </a:gridCol>
                <a:gridCol w="454723">
                  <a:extLst>
                    <a:ext uri="{9D8B030D-6E8A-4147-A177-3AD203B41FA5}">
                      <a16:colId xmlns="" xmlns:a16="http://schemas.microsoft.com/office/drawing/2014/main" val="3890914785"/>
                    </a:ext>
                  </a:extLst>
                </a:gridCol>
              </a:tblGrid>
              <a:tr h="70485">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1048338806"/>
                  </a:ext>
                </a:extLst>
              </a:tr>
              <a:tr h="70485">
                <a:tc>
                  <a:txBody>
                    <a:bodyPr/>
                    <a:lstStyle/>
                    <a:p>
                      <a:pPr algn="ctr" rtl="0" fontAlgn="ctr"/>
                      <a:r>
                        <a:rPr lang="es-EC" sz="800" b="1" i="0" u="none" strike="noStrike" dirty="0">
                          <a:solidFill>
                            <a:srgbClr val="FFFFFF"/>
                          </a:solidFill>
                          <a:effectLst/>
                          <a:latin typeface="+mn-lt"/>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1829276734"/>
                  </a:ext>
                </a:extLst>
              </a:tr>
              <a:tr h="70485">
                <a:tc>
                  <a:txBody>
                    <a:bodyPr/>
                    <a:lstStyle/>
                    <a:p>
                      <a:pPr algn="ctr" rtl="0" fontAlgn="ctr"/>
                      <a:r>
                        <a:rPr lang="es-EC" sz="800" b="0" i="0" u="none" strike="noStrike" dirty="0">
                          <a:solidFill>
                            <a:schemeClr val="bg2">
                              <a:lumMod val="25000"/>
                            </a:schemeClr>
                          </a:solidFill>
                          <a:effectLst/>
                          <a:latin typeface="+mn-lt"/>
                        </a:rPr>
                        <a:t>74.721</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94.213</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26,1%</a:t>
                      </a: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495382516"/>
                  </a:ext>
                </a:extLst>
              </a:tr>
            </a:tbl>
          </a:graphicData>
        </a:graphic>
      </p:graphicFrame>
      <p:sp>
        <p:nvSpPr>
          <p:cNvPr id="20" name="1 Triángulo isósceles">
            <a:extLst>
              <a:ext uri="{FF2B5EF4-FFF2-40B4-BE49-F238E27FC236}">
                <a16:creationId xmlns="" xmlns:a16="http://schemas.microsoft.com/office/drawing/2014/main" id="{AA63643A-5F5E-4B76-831D-61E11DA7ACAE}"/>
              </a:ext>
            </a:extLst>
          </p:cNvPr>
          <p:cNvSpPr/>
          <p:nvPr/>
        </p:nvSpPr>
        <p:spPr>
          <a:xfrm>
            <a:off x="5937201" y="1559505"/>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graphicFrame>
        <p:nvGraphicFramePr>
          <p:cNvPr id="9" name="Tabla 8"/>
          <p:cNvGraphicFramePr>
            <a:graphicFrameLocks noGrp="1"/>
          </p:cNvGraphicFramePr>
          <p:nvPr>
            <p:extLst>
              <p:ext uri="{D42A27DB-BD31-4B8C-83A1-F6EECF244321}">
                <p14:modId xmlns:p14="http://schemas.microsoft.com/office/powerpoint/2010/main" val="2411109888"/>
              </p:ext>
            </p:extLst>
          </p:nvPr>
        </p:nvGraphicFramePr>
        <p:xfrm>
          <a:off x="923261" y="4109829"/>
          <a:ext cx="10379148" cy="731520"/>
        </p:xfrm>
        <a:graphic>
          <a:graphicData uri="http://schemas.openxmlformats.org/drawingml/2006/table">
            <a:tbl>
              <a:tblPr/>
              <a:tblGrid>
                <a:gridCol w="584200">
                  <a:extLst>
                    <a:ext uri="{9D8B030D-6E8A-4147-A177-3AD203B41FA5}">
                      <a16:colId xmlns="" xmlns:a16="http://schemas.microsoft.com/office/drawing/2014/main" val="20000"/>
                    </a:ext>
                  </a:extLst>
                </a:gridCol>
                <a:gridCol w="584200">
                  <a:extLst>
                    <a:ext uri="{9D8B030D-6E8A-4147-A177-3AD203B41FA5}">
                      <a16:colId xmlns="" xmlns:a16="http://schemas.microsoft.com/office/drawing/2014/main" val="20001"/>
                    </a:ext>
                  </a:extLst>
                </a:gridCol>
                <a:gridCol w="584200">
                  <a:extLst>
                    <a:ext uri="{9D8B030D-6E8A-4147-A177-3AD203B41FA5}">
                      <a16:colId xmlns="" xmlns:a16="http://schemas.microsoft.com/office/drawing/2014/main" val="20002"/>
                    </a:ext>
                  </a:extLst>
                </a:gridCol>
                <a:gridCol w="584200">
                  <a:extLst>
                    <a:ext uri="{9D8B030D-6E8A-4147-A177-3AD203B41FA5}">
                      <a16:colId xmlns="" xmlns:a16="http://schemas.microsoft.com/office/drawing/2014/main" val="20003"/>
                    </a:ext>
                  </a:extLst>
                </a:gridCol>
                <a:gridCol w="584200">
                  <a:extLst>
                    <a:ext uri="{9D8B030D-6E8A-4147-A177-3AD203B41FA5}">
                      <a16:colId xmlns="" xmlns:a16="http://schemas.microsoft.com/office/drawing/2014/main" val="20004"/>
                    </a:ext>
                  </a:extLst>
                </a:gridCol>
                <a:gridCol w="584200">
                  <a:extLst>
                    <a:ext uri="{9D8B030D-6E8A-4147-A177-3AD203B41FA5}">
                      <a16:colId xmlns="" xmlns:a16="http://schemas.microsoft.com/office/drawing/2014/main" val="20005"/>
                    </a:ext>
                  </a:extLst>
                </a:gridCol>
                <a:gridCol w="584200">
                  <a:extLst>
                    <a:ext uri="{9D8B030D-6E8A-4147-A177-3AD203B41FA5}">
                      <a16:colId xmlns="" xmlns:a16="http://schemas.microsoft.com/office/drawing/2014/main" val="20006"/>
                    </a:ext>
                  </a:extLst>
                </a:gridCol>
                <a:gridCol w="526902">
                  <a:extLst>
                    <a:ext uri="{9D8B030D-6E8A-4147-A177-3AD203B41FA5}">
                      <a16:colId xmlns="" xmlns:a16="http://schemas.microsoft.com/office/drawing/2014/main" val="20007"/>
                    </a:ext>
                  </a:extLst>
                </a:gridCol>
                <a:gridCol w="563525">
                  <a:extLst>
                    <a:ext uri="{9D8B030D-6E8A-4147-A177-3AD203B41FA5}">
                      <a16:colId xmlns="" xmlns:a16="http://schemas.microsoft.com/office/drawing/2014/main" val="20008"/>
                    </a:ext>
                  </a:extLst>
                </a:gridCol>
                <a:gridCol w="574159">
                  <a:extLst>
                    <a:ext uri="{9D8B030D-6E8A-4147-A177-3AD203B41FA5}">
                      <a16:colId xmlns="" xmlns:a16="http://schemas.microsoft.com/office/drawing/2014/main" val="20009"/>
                    </a:ext>
                  </a:extLst>
                </a:gridCol>
                <a:gridCol w="563525">
                  <a:extLst>
                    <a:ext uri="{9D8B030D-6E8A-4147-A177-3AD203B41FA5}">
                      <a16:colId xmlns="" xmlns:a16="http://schemas.microsoft.com/office/drawing/2014/main" val="20010"/>
                    </a:ext>
                  </a:extLst>
                </a:gridCol>
                <a:gridCol w="574158">
                  <a:extLst>
                    <a:ext uri="{9D8B030D-6E8A-4147-A177-3AD203B41FA5}">
                      <a16:colId xmlns="" xmlns:a16="http://schemas.microsoft.com/office/drawing/2014/main" val="20011"/>
                    </a:ext>
                  </a:extLst>
                </a:gridCol>
                <a:gridCol w="595423">
                  <a:extLst>
                    <a:ext uri="{9D8B030D-6E8A-4147-A177-3AD203B41FA5}">
                      <a16:colId xmlns="" xmlns:a16="http://schemas.microsoft.com/office/drawing/2014/main" val="20012"/>
                    </a:ext>
                  </a:extLst>
                </a:gridCol>
                <a:gridCol w="531628">
                  <a:extLst>
                    <a:ext uri="{9D8B030D-6E8A-4147-A177-3AD203B41FA5}">
                      <a16:colId xmlns="" xmlns:a16="http://schemas.microsoft.com/office/drawing/2014/main" val="20013"/>
                    </a:ext>
                  </a:extLst>
                </a:gridCol>
                <a:gridCol w="584791">
                  <a:extLst>
                    <a:ext uri="{9D8B030D-6E8A-4147-A177-3AD203B41FA5}">
                      <a16:colId xmlns="" xmlns:a16="http://schemas.microsoft.com/office/drawing/2014/main" val="20014"/>
                    </a:ext>
                  </a:extLst>
                </a:gridCol>
                <a:gridCol w="574158">
                  <a:extLst>
                    <a:ext uri="{9D8B030D-6E8A-4147-A177-3AD203B41FA5}">
                      <a16:colId xmlns="" xmlns:a16="http://schemas.microsoft.com/office/drawing/2014/main" val="20015"/>
                    </a:ext>
                  </a:extLst>
                </a:gridCol>
                <a:gridCol w="542261">
                  <a:extLst>
                    <a:ext uri="{9D8B030D-6E8A-4147-A177-3AD203B41FA5}">
                      <a16:colId xmlns="" xmlns:a16="http://schemas.microsoft.com/office/drawing/2014/main" val="20016"/>
                    </a:ext>
                  </a:extLst>
                </a:gridCol>
                <a:gridCol w="659218">
                  <a:extLst>
                    <a:ext uri="{9D8B030D-6E8A-4147-A177-3AD203B41FA5}">
                      <a16:colId xmlns="" xmlns:a16="http://schemas.microsoft.com/office/drawing/2014/main" val="20017"/>
                    </a:ext>
                  </a:extLst>
                </a:gridCol>
              </a:tblGrid>
              <a:tr h="182880">
                <a:tc>
                  <a:txBody>
                    <a:bodyPr/>
                    <a:lstStyle/>
                    <a:p>
                      <a:pPr algn="l" fontAlgn="b"/>
                      <a:endParaRPr lang="es-EC" sz="900" b="0" i="0" u="none" strike="noStrike" dirty="0">
                        <a:solidFill>
                          <a:schemeClr val="bg2">
                            <a:lumMod val="25000"/>
                          </a:schemeClr>
                        </a:solidFill>
                        <a:effectLst/>
                        <a:latin typeface="+mn-lt"/>
                      </a:endParaRPr>
                    </a:p>
                  </a:txBody>
                  <a:tcPr marL="7302" marR="7302" marT="7302" marB="0" anchor="b">
                    <a:lnL>
                      <a:noFill/>
                    </a:lnL>
                    <a:lnR w="12700" cap="flat" cmpd="sng" algn="ctr">
                      <a:solidFill>
                        <a:schemeClr val="bg2">
                          <a:lumMod val="90000"/>
                        </a:schemeClr>
                      </a:solidFill>
                      <a:prstDash val="solid"/>
                      <a:round/>
                      <a:headEnd type="none" w="med" len="med"/>
                      <a:tailEnd type="none" w="med" len="med"/>
                    </a:lnR>
                    <a:lnT>
                      <a:noFill/>
                    </a:lnT>
                    <a:lnB w="12700" cap="flat" cmpd="sng" algn="ctr">
                      <a:solidFill>
                        <a:schemeClr val="bg2">
                          <a:lumMod val="90000"/>
                        </a:schemeClr>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C</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G</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B</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H</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J</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D</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F</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K</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Q</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N</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P</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I</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L</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E</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R</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S</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182880">
                <a:tc>
                  <a:txBody>
                    <a:bodyPr/>
                    <a:lstStyle/>
                    <a:p>
                      <a:pPr algn="ctr" rtl="0" fontAlgn="ctr"/>
                      <a:r>
                        <a:rPr lang="es-EC" sz="900" b="0" i="0" u="none" strike="noStrike" dirty="0">
                          <a:solidFill>
                            <a:schemeClr val="bg2">
                              <a:lumMod val="25000"/>
                            </a:schemeClr>
                          </a:solidFill>
                          <a:effectLst/>
                          <a:latin typeface="+mn-lt"/>
                        </a:rPr>
                        <a:t>2020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29.018</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11.290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8.090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4.135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4.089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3.490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2.606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2.432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2.120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1.475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1.454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1.541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973</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735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858</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220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194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r h="182880">
                <a:tc>
                  <a:txBody>
                    <a:bodyPr/>
                    <a:lstStyle/>
                    <a:p>
                      <a:pPr algn="ctr" rtl="0" fontAlgn="ctr"/>
                      <a:r>
                        <a:rPr lang="es-EC" sz="900" b="0" i="0" u="none" strike="noStrike">
                          <a:solidFill>
                            <a:schemeClr val="bg2">
                              <a:lumMod val="25000"/>
                            </a:schemeClr>
                          </a:solidFill>
                          <a:effectLst/>
                          <a:latin typeface="+mn-lt"/>
                        </a:rPr>
                        <a:t>2021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37.122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13.393</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12.596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5.478</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4.154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4.036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2.981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2.713</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2.446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2.015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1.815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1.758</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1.367</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1.046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841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233</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220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2"/>
                  </a:ext>
                </a:extLst>
              </a:tr>
              <a:tr h="182880">
                <a:tc>
                  <a:txBody>
                    <a:bodyPr/>
                    <a:lstStyle/>
                    <a:p>
                      <a:pPr algn="ctr" rtl="0" fontAlgn="ctr"/>
                      <a:r>
                        <a:rPr lang="es-EC" sz="900" b="0" i="0" u="none" strike="noStrike">
                          <a:solidFill>
                            <a:schemeClr val="bg2">
                              <a:lumMod val="25000"/>
                            </a:schemeClr>
                          </a:solidFill>
                          <a:effectLst/>
                          <a:latin typeface="+mn-lt"/>
                        </a:rPr>
                        <a:t>Var.</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27,9 %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18,6 %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55,7 %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32,5 %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1,6 %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15,7 %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14,4 %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11,5 %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15,4 %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36,5 %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24,8%</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14,1%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40,5 %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42,3 %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-2,0 %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5,7 %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13,3 %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bl>
          </a:graphicData>
        </a:graphic>
      </p:graphicFrame>
      <p:pic>
        <p:nvPicPr>
          <p:cNvPr id="21" name="Marcador de contenido 6">
            <a:extLst>
              <a:ext uri="{FF2B5EF4-FFF2-40B4-BE49-F238E27FC236}">
                <a16:creationId xmlns="" xmlns:a16="http://schemas.microsoft.com/office/drawing/2014/main" id="{A9910113-53BE-42D5-A91B-DF54E4CDB425}"/>
              </a:ext>
            </a:extLst>
          </p:cNvPr>
          <p:cNvPicPr>
            <a:picLocks noGrp="1"/>
          </p:cNvPicPr>
          <p:nvPr/>
        </p:nvPicPr>
        <p:blipFill rotWithShape="1">
          <a:blip r:embed="rId5" cstate="print"/>
          <a:srcRect l="3546" t="82701" r="91578" b="10842"/>
          <a:stretch/>
        </p:blipFill>
        <p:spPr>
          <a:xfrm>
            <a:off x="978681" y="4346747"/>
            <a:ext cx="91440" cy="91440"/>
          </a:xfrm>
          <a:prstGeom prst="rect">
            <a:avLst/>
          </a:prstGeom>
        </p:spPr>
      </p:pic>
      <p:pic>
        <p:nvPicPr>
          <p:cNvPr id="22" name="Marcador de contenido 6">
            <a:extLst>
              <a:ext uri="{FF2B5EF4-FFF2-40B4-BE49-F238E27FC236}">
                <a16:creationId xmlns="" xmlns:a16="http://schemas.microsoft.com/office/drawing/2014/main" id="{43AA1CD8-577D-4BC7-9B5F-E81E8D5A756B}"/>
              </a:ext>
            </a:extLst>
          </p:cNvPr>
          <p:cNvPicPr>
            <a:picLocks noGrp="1"/>
          </p:cNvPicPr>
          <p:nvPr/>
        </p:nvPicPr>
        <p:blipFill rotWithShape="1">
          <a:blip r:embed="rId5" cstate="print"/>
          <a:srcRect l="3546" t="90657" r="91578" b="2312"/>
          <a:stretch/>
        </p:blipFill>
        <p:spPr>
          <a:xfrm>
            <a:off x="978681" y="4517200"/>
            <a:ext cx="91440" cy="91440"/>
          </a:xfrm>
          <a:prstGeom prst="rect">
            <a:avLst/>
          </a:prstGeom>
        </p:spPr>
      </p:pic>
      <p:graphicFrame>
        <p:nvGraphicFramePr>
          <p:cNvPr id="6" name="Tabla 5"/>
          <p:cNvGraphicFramePr>
            <a:graphicFrameLocks noGrp="1"/>
          </p:cNvGraphicFramePr>
          <p:nvPr/>
        </p:nvGraphicFramePr>
        <p:xfrm>
          <a:off x="7427267" y="1380762"/>
          <a:ext cx="3758184" cy="1436370"/>
        </p:xfrm>
        <a:graphic>
          <a:graphicData uri="http://schemas.openxmlformats.org/drawingml/2006/table">
            <a:tbl>
              <a:tblPr/>
              <a:tblGrid>
                <a:gridCol w="402336">
                  <a:extLst>
                    <a:ext uri="{9D8B030D-6E8A-4147-A177-3AD203B41FA5}">
                      <a16:colId xmlns="" xmlns:a16="http://schemas.microsoft.com/office/drawing/2014/main" val="20000"/>
                    </a:ext>
                  </a:extLst>
                </a:gridCol>
                <a:gridCol w="1362456">
                  <a:extLst>
                    <a:ext uri="{9D8B030D-6E8A-4147-A177-3AD203B41FA5}">
                      <a16:colId xmlns="" xmlns:a16="http://schemas.microsoft.com/office/drawing/2014/main" val="20001"/>
                    </a:ext>
                  </a:extLst>
                </a:gridCol>
                <a:gridCol w="402336">
                  <a:extLst>
                    <a:ext uri="{9D8B030D-6E8A-4147-A177-3AD203B41FA5}">
                      <a16:colId xmlns="" xmlns:a16="http://schemas.microsoft.com/office/drawing/2014/main" val="20002"/>
                    </a:ext>
                  </a:extLst>
                </a:gridCol>
                <a:gridCol w="1591056">
                  <a:extLst>
                    <a:ext uri="{9D8B030D-6E8A-4147-A177-3AD203B41FA5}">
                      <a16:colId xmlns="" xmlns:a16="http://schemas.microsoft.com/office/drawing/2014/main" val="20003"/>
                    </a:ext>
                  </a:extLst>
                </a:gridCol>
              </a:tblGrid>
              <a:tr h="123778">
                <a:tc gridSpan="4">
                  <a:txBody>
                    <a:bodyPr/>
                    <a:lstStyle/>
                    <a:p>
                      <a:pPr algn="ctr" rtl="0" fontAlgn="ctr"/>
                      <a:r>
                        <a:rPr lang="es-EC" sz="800" b="1" i="0" u="none" strike="noStrike" dirty="0">
                          <a:solidFill>
                            <a:srgbClr val="595959"/>
                          </a:solidFill>
                          <a:effectLst/>
                          <a:latin typeface="Century Gothic" panose="020B0502020202020204" pitchFamily="34" charset="0"/>
                        </a:rPr>
                        <a:t>Actividad económica sección CIIU</a:t>
                      </a:r>
                    </a:p>
                  </a:txBody>
                  <a:tcPr marL="9525" marR="9525" marT="9525" marB="0" anchor="ctr">
                    <a:lnL>
                      <a:noFill/>
                    </a:lnL>
                    <a:lnR>
                      <a:noFill/>
                    </a:lnR>
                    <a:lnT>
                      <a:noFill/>
                    </a:lnT>
                    <a:lnB>
                      <a:noFill/>
                    </a:lnB>
                    <a:solidFill>
                      <a:schemeClr val="bg2"/>
                    </a:solidFill>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10000"/>
                  </a:ext>
                </a:extLst>
              </a:tr>
              <a:tr h="131059">
                <a:tc>
                  <a:txBody>
                    <a:bodyPr/>
                    <a:lstStyle/>
                    <a:p>
                      <a:pPr algn="ctr" rtl="0" fontAlgn="ctr"/>
                      <a:r>
                        <a:rPr lang="es-EC" sz="800" b="0" i="0" u="none" strike="noStrike" dirty="0">
                          <a:solidFill>
                            <a:srgbClr val="888888"/>
                          </a:solidFill>
                          <a:effectLst/>
                          <a:latin typeface="Century Gothic" panose="020B0502020202020204" pitchFamily="34" charset="0"/>
                        </a:rPr>
                        <a:t>C</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Manufactura</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M</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Actividades profesionales</a:t>
                      </a:r>
                    </a:p>
                  </a:txBody>
                  <a:tcPr marL="9525" marR="9525" marT="9525" marB="0" anchor="ctr">
                    <a:lnL>
                      <a:noFill/>
                    </a:lnL>
                    <a:lnR>
                      <a:noFill/>
                    </a:lnR>
                    <a:lnT>
                      <a:noFill/>
                    </a:lnT>
                    <a:lnB>
                      <a:noFill/>
                    </a:lnB>
                  </a:tcPr>
                </a:tc>
                <a:extLst>
                  <a:ext uri="{0D108BD9-81ED-4DB2-BD59-A6C34878D82A}">
                    <a16:rowId xmlns="" xmlns:a16="http://schemas.microsoft.com/office/drawing/2014/main" val="10001"/>
                  </a:ext>
                </a:extLst>
              </a:tr>
              <a:tr h="72811">
                <a:tc>
                  <a:txBody>
                    <a:bodyPr/>
                    <a:lstStyle/>
                    <a:p>
                      <a:pPr algn="ctr" rtl="0" fontAlgn="ctr"/>
                      <a:r>
                        <a:rPr lang="es-EC" sz="800" b="0" i="0" u="none" strike="noStrike" dirty="0">
                          <a:solidFill>
                            <a:srgbClr val="888888"/>
                          </a:solidFill>
                          <a:effectLst/>
                          <a:latin typeface="Century Gothic" panose="020B0502020202020204" pitchFamily="34" charset="0"/>
                        </a:rPr>
                        <a:t>G</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Comercio</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N</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Servicios administrativos</a:t>
                      </a:r>
                    </a:p>
                  </a:txBody>
                  <a:tcPr marL="9525" marR="9525" marT="9525" marB="0" anchor="ctr">
                    <a:lnL>
                      <a:noFill/>
                    </a:lnL>
                    <a:lnR>
                      <a:noFill/>
                    </a:lnR>
                    <a:lnT>
                      <a:noFill/>
                    </a:lnT>
                    <a:lnB>
                      <a:noFill/>
                    </a:lnB>
                  </a:tcPr>
                </a:tc>
                <a:extLst>
                  <a:ext uri="{0D108BD9-81ED-4DB2-BD59-A6C34878D82A}">
                    <a16:rowId xmlns="" xmlns:a16="http://schemas.microsoft.com/office/drawing/2014/main" val="10002"/>
                  </a:ext>
                </a:extLst>
              </a:tr>
              <a:tr h="128016">
                <a:tc>
                  <a:txBody>
                    <a:bodyPr/>
                    <a:lstStyle/>
                    <a:p>
                      <a:pPr algn="ctr" rtl="0" fontAlgn="ctr"/>
                      <a:r>
                        <a:rPr lang="es-EC" sz="800" b="0" i="0" u="none" strike="noStrike">
                          <a:solidFill>
                            <a:srgbClr val="888888"/>
                          </a:solidFill>
                          <a:effectLst/>
                          <a:latin typeface="Century Gothic" panose="020B0502020202020204" pitchFamily="34" charset="0"/>
                        </a:rPr>
                        <a:t>B</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Minería</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P</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Enseñanza</a:t>
                      </a:r>
                    </a:p>
                  </a:txBody>
                  <a:tcPr marL="9525" marR="9525" marT="9525" marB="0" anchor="ctr">
                    <a:lnL>
                      <a:noFill/>
                    </a:lnL>
                    <a:lnR>
                      <a:noFill/>
                    </a:lnR>
                    <a:lnT>
                      <a:noFill/>
                    </a:lnT>
                    <a:lnB>
                      <a:noFill/>
                    </a:lnB>
                  </a:tcPr>
                </a:tc>
                <a:extLst>
                  <a:ext uri="{0D108BD9-81ED-4DB2-BD59-A6C34878D82A}">
                    <a16:rowId xmlns="" xmlns:a16="http://schemas.microsoft.com/office/drawing/2014/main" val="10003"/>
                  </a:ext>
                </a:extLst>
              </a:tr>
              <a:tr h="131059">
                <a:tc>
                  <a:txBody>
                    <a:bodyPr/>
                    <a:lstStyle/>
                    <a:p>
                      <a:pPr algn="ctr" rtl="0" fontAlgn="ctr"/>
                      <a:r>
                        <a:rPr lang="es-EC" sz="800" b="0" i="0" u="none" strike="noStrike">
                          <a:solidFill>
                            <a:srgbClr val="888888"/>
                          </a:solidFill>
                          <a:effectLst/>
                          <a:latin typeface="Century Gothic" panose="020B0502020202020204" pitchFamily="34" charset="0"/>
                        </a:rPr>
                        <a:t>H</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Transporte</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I</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Alojamiento y comidas</a:t>
                      </a:r>
                    </a:p>
                  </a:txBody>
                  <a:tcPr marL="9525" marR="9525" marT="9525" marB="0" anchor="ctr">
                    <a:lnL>
                      <a:noFill/>
                    </a:lnL>
                    <a:lnR>
                      <a:noFill/>
                    </a:lnR>
                    <a:lnT>
                      <a:noFill/>
                    </a:lnT>
                    <a:lnB>
                      <a:noFill/>
                    </a:lnB>
                  </a:tcPr>
                </a:tc>
                <a:extLst>
                  <a:ext uri="{0D108BD9-81ED-4DB2-BD59-A6C34878D82A}">
                    <a16:rowId xmlns="" xmlns:a16="http://schemas.microsoft.com/office/drawing/2014/main" val="10004"/>
                  </a:ext>
                </a:extLst>
              </a:tr>
              <a:tr h="131059">
                <a:tc>
                  <a:txBody>
                    <a:bodyPr/>
                    <a:lstStyle/>
                    <a:p>
                      <a:pPr algn="ctr" rtl="0" fontAlgn="ctr"/>
                      <a:r>
                        <a:rPr lang="es-EC" sz="800" b="0" i="0" u="none" strike="noStrike">
                          <a:solidFill>
                            <a:srgbClr val="888888"/>
                          </a:solidFill>
                          <a:effectLst/>
                          <a:latin typeface="Century Gothic" panose="020B0502020202020204" pitchFamily="34" charset="0"/>
                        </a:rPr>
                        <a:t>J</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Comunicación</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L</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Inmobiliarias</a:t>
                      </a:r>
                    </a:p>
                  </a:txBody>
                  <a:tcPr marL="9525" marR="9525" marT="9525" marB="0" anchor="ctr">
                    <a:lnL>
                      <a:noFill/>
                    </a:lnL>
                    <a:lnR>
                      <a:noFill/>
                    </a:lnR>
                    <a:lnT>
                      <a:noFill/>
                    </a:lnT>
                    <a:lnB>
                      <a:noFill/>
                    </a:lnB>
                  </a:tcPr>
                </a:tc>
                <a:extLst>
                  <a:ext uri="{0D108BD9-81ED-4DB2-BD59-A6C34878D82A}">
                    <a16:rowId xmlns="" xmlns:a16="http://schemas.microsoft.com/office/drawing/2014/main" val="10005"/>
                  </a:ext>
                </a:extLst>
              </a:tr>
              <a:tr h="72811">
                <a:tc>
                  <a:txBody>
                    <a:bodyPr/>
                    <a:lstStyle/>
                    <a:p>
                      <a:pPr algn="ctr" rtl="0" fontAlgn="ctr"/>
                      <a:r>
                        <a:rPr lang="es-EC" sz="800" b="0" i="0" u="none" strike="noStrike">
                          <a:solidFill>
                            <a:srgbClr val="888888"/>
                          </a:solidFill>
                          <a:effectLst/>
                          <a:latin typeface="Century Gothic" panose="020B0502020202020204" pitchFamily="34" charset="0"/>
                        </a:rPr>
                        <a:t>D</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Electricidad</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E</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Agua</a:t>
                      </a:r>
                    </a:p>
                  </a:txBody>
                  <a:tcPr marL="9525" marR="9525" marT="9525" marB="0" anchor="ctr">
                    <a:lnL>
                      <a:noFill/>
                    </a:lnL>
                    <a:lnR>
                      <a:noFill/>
                    </a:lnR>
                    <a:lnT>
                      <a:noFill/>
                    </a:lnT>
                    <a:lnB>
                      <a:noFill/>
                    </a:lnB>
                  </a:tcPr>
                </a:tc>
                <a:extLst>
                  <a:ext uri="{0D108BD9-81ED-4DB2-BD59-A6C34878D82A}">
                    <a16:rowId xmlns="" xmlns:a16="http://schemas.microsoft.com/office/drawing/2014/main" val="10006"/>
                  </a:ext>
                </a:extLst>
              </a:tr>
              <a:tr h="72811">
                <a:tc>
                  <a:txBody>
                    <a:bodyPr/>
                    <a:lstStyle/>
                    <a:p>
                      <a:pPr algn="ctr" rtl="0" fontAlgn="ctr"/>
                      <a:r>
                        <a:rPr lang="es-EC" sz="800" b="0" i="0" u="none" strike="noStrike">
                          <a:solidFill>
                            <a:srgbClr val="888888"/>
                          </a:solidFill>
                          <a:effectLst/>
                          <a:latin typeface="Century Gothic" panose="020B0502020202020204" pitchFamily="34" charset="0"/>
                        </a:rPr>
                        <a:t>F</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Construcción</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R</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Recreación</a:t>
                      </a:r>
                    </a:p>
                  </a:txBody>
                  <a:tcPr marL="9525" marR="9525" marT="9525" marB="0" anchor="ctr">
                    <a:lnL>
                      <a:noFill/>
                    </a:lnL>
                    <a:lnR>
                      <a:noFill/>
                    </a:lnR>
                    <a:lnT>
                      <a:noFill/>
                    </a:lnT>
                    <a:lnB>
                      <a:noFill/>
                    </a:lnB>
                  </a:tcPr>
                </a:tc>
                <a:extLst>
                  <a:ext uri="{0D108BD9-81ED-4DB2-BD59-A6C34878D82A}">
                    <a16:rowId xmlns="" xmlns:a16="http://schemas.microsoft.com/office/drawing/2014/main" val="10007"/>
                  </a:ext>
                </a:extLst>
              </a:tr>
              <a:tr h="128016">
                <a:tc>
                  <a:txBody>
                    <a:bodyPr/>
                    <a:lstStyle/>
                    <a:p>
                      <a:pPr algn="ctr" rtl="0" fontAlgn="ctr"/>
                      <a:r>
                        <a:rPr lang="es-EC" sz="800" b="0" i="0" u="none" strike="noStrike">
                          <a:solidFill>
                            <a:srgbClr val="888888"/>
                          </a:solidFill>
                          <a:effectLst/>
                          <a:latin typeface="Century Gothic" panose="020B0502020202020204" pitchFamily="34" charset="0"/>
                        </a:rPr>
                        <a:t>K</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Financieras y de seguros</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S</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Otras actividades de servicios</a:t>
                      </a:r>
                    </a:p>
                  </a:txBody>
                  <a:tcPr marL="9525" marR="9525" marT="9525" marB="0" anchor="ctr">
                    <a:lnL>
                      <a:noFill/>
                    </a:lnL>
                    <a:lnR>
                      <a:noFill/>
                    </a:lnR>
                    <a:lnT>
                      <a:noFill/>
                    </a:lnT>
                    <a:lnB>
                      <a:noFill/>
                    </a:lnB>
                  </a:tcPr>
                </a:tc>
                <a:extLst>
                  <a:ext uri="{0D108BD9-81ED-4DB2-BD59-A6C34878D82A}">
                    <a16:rowId xmlns="" xmlns:a16="http://schemas.microsoft.com/office/drawing/2014/main" val="10008"/>
                  </a:ext>
                </a:extLst>
              </a:tr>
              <a:tr h="196589">
                <a:tc>
                  <a:txBody>
                    <a:bodyPr/>
                    <a:lstStyle/>
                    <a:p>
                      <a:pPr algn="ctr" rtl="0" fontAlgn="ctr"/>
                      <a:r>
                        <a:rPr lang="es-EC" sz="800" b="0" i="0" u="none" strike="noStrike">
                          <a:solidFill>
                            <a:srgbClr val="888888"/>
                          </a:solidFill>
                          <a:effectLst/>
                          <a:latin typeface="Century Gothic" panose="020B0502020202020204" pitchFamily="34" charset="0"/>
                        </a:rPr>
                        <a:t>Q</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rtl="0" fontAlgn="ctr"/>
                      <a:r>
                        <a:rPr lang="es-EC" sz="800" b="0" i="0" u="none" strike="noStrike" dirty="0">
                          <a:solidFill>
                            <a:srgbClr val="888888"/>
                          </a:solidFill>
                          <a:effectLst/>
                          <a:latin typeface="Century Gothic" panose="020B0502020202020204" pitchFamily="34" charset="0"/>
                        </a:rPr>
                        <a:t>Actividades de salud humana </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ctr" rtl="0" fontAlgn="ctr"/>
                      <a:r>
                        <a:rPr lang="es-EC" sz="800" b="0" i="0" u="none" strike="noStrike" dirty="0">
                          <a:solidFill>
                            <a:srgbClr val="888888"/>
                          </a:solidFill>
                          <a:effectLst/>
                          <a:latin typeface="Century Gothic" panose="020B0502020202020204" pitchFamily="34" charset="0"/>
                        </a:rPr>
                        <a:t>*</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rtl="0" fontAlgn="ctr"/>
                      <a:r>
                        <a:rPr lang="es-ES" sz="800" b="0" i="0" u="none" strike="noStrike" dirty="0">
                          <a:solidFill>
                            <a:srgbClr val="888888"/>
                          </a:solidFill>
                          <a:effectLst/>
                          <a:latin typeface="Century Gothic" panose="020B0502020202020204" pitchFamily="34" charset="0"/>
                        </a:rPr>
                        <a:t>Se excluyen: K64; K66; Q88; S94 </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extLst>
                  <a:ext uri="{0D108BD9-81ED-4DB2-BD59-A6C34878D82A}">
                    <a16:rowId xmlns="" xmlns:a16="http://schemas.microsoft.com/office/drawing/2014/main" val="10009"/>
                  </a:ext>
                </a:extLst>
              </a:tr>
            </a:tbl>
          </a:graphicData>
        </a:graphic>
      </p:graphicFrame>
    </p:spTree>
    <p:extLst>
      <p:ext uri="{BB962C8B-B14F-4D97-AF65-F5344CB8AC3E}">
        <p14:creationId xmlns:p14="http://schemas.microsoft.com/office/powerpoint/2010/main" val="17848012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Marcador de contenido 5">
            <a:extLst>
              <a:ext uri="{FF2B5EF4-FFF2-40B4-BE49-F238E27FC236}">
                <a16:creationId xmlns="" xmlns:a16="http://schemas.microsoft.com/office/drawing/2014/main" id="{7D87B7AD-2972-487B-A134-32C65CBB27BD}"/>
              </a:ext>
            </a:extLst>
          </p:cNvPr>
          <p:cNvPicPr>
            <a:picLocks/>
          </p:cNvPicPr>
          <p:nvPr/>
        </p:nvPicPr>
        <p:blipFill rotWithShape="1">
          <a:blip r:embed="rId2" cstate="print"/>
          <a:srcRect b="21782"/>
          <a:stretch/>
        </p:blipFill>
        <p:spPr>
          <a:xfrm>
            <a:off x="667512" y="1229106"/>
            <a:ext cx="11219688" cy="2889504"/>
          </a:xfrm>
          <a:prstGeom prst="rect">
            <a:avLst/>
          </a:prstGeom>
        </p:spPr>
      </p:pic>
      <p:sp>
        <p:nvSpPr>
          <p:cNvPr id="2" name="Marcador de contenido 1"/>
          <p:cNvSpPr>
            <a:spLocks noGrp="1"/>
          </p:cNvSpPr>
          <p:nvPr>
            <p:ph/>
          </p:nvPr>
        </p:nvSpPr>
        <p:spPr>
          <a:xfrm>
            <a:off x="621792" y="237744"/>
            <a:ext cx="7552944" cy="603504"/>
          </a:xfrm>
        </p:spPr>
        <p:txBody>
          <a:bodyPr>
            <a:normAutofit/>
          </a:bodyPr>
          <a:lstStyle/>
          <a:p>
            <a:pPr marL="0" marR="0" algn="l">
              <a:lnSpc>
                <a:spcPct val="100000"/>
              </a:lnSpc>
              <a:spcBef>
                <a:spcPts val="0"/>
              </a:spcBef>
              <a:spcAft>
                <a:spcPts val="0"/>
              </a:spcAft>
              <a:buNone/>
            </a:pPr>
            <a:r>
              <a:rPr lang="es-EC" sz="2300" b="1" i="0" u="none" cap="none" dirty="0">
                <a:solidFill>
                  <a:srgbClr val="0069AF">
                    <a:alpha val="100000"/>
                  </a:srgbClr>
                </a:solidFill>
                <a:cs typeface="Century Gothic (Títulos)"/>
                <a:sym typeface="Century Gothic (Títulos)"/>
              </a:rPr>
              <a:t>2.2 Consumo intermedio empresarial - CIIU</a:t>
            </a:r>
          </a:p>
        </p:txBody>
      </p:sp>
      <p:sp>
        <p:nvSpPr>
          <p:cNvPr id="4" name="Marcador de contenido 3"/>
          <p:cNvSpPr>
            <a:spLocks noGrp="1"/>
          </p:cNvSpPr>
          <p:nvPr>
            <p:ph/>
          </p:nvPr>
        </p:nvSpPr>
        <p:spPr>
          <a:xfrm>
            <a:off x="1566600" y="5062907"/>
            <a:ext cx="9746441" cy="704088"/>
          </a:xfrm>
        </p:spPr>
        <p:txBody>
          <a:bodyPr/>
          <a:lstStyle/>
          <a:p>
            <a:pPr algn="just">
              <a:lnSpc>
                <a:spcPct val="100000"/>
              </a:lnSpc>
              <a:spcBef>
                <a:spcPts val="0"/>
              </a:spcBef>
            </a:pPr>
            <a:r>
              <a:rPr lang="es-ES" sz="1330" b="0" dirty="0">
                <a:solidFill>
                  <a:schemeClr val="bg2">
                    <a:lumMod val="25000"/>
                  </a:schemeClr>
                </a:solidFill>
                <a:cs typeface="Century Gothic (Cuerpo)"/>
                <a:sym typeface="Century Gothic (Cuerpo)"/>
              </a:rPr>
              <a:t>En el 2021, los sectores manufactura (C), comercio (G), Transporte (H) concentran 38.630 millones del consumo intermedio, que representa un 70,5% del total nacional.</a:t>
            </a:r>
          </a:p>
        </p:txBody>
      </p:sp>
      <p:sp>
        <p:nvSpPr>
          <p:cNvPr id="5" name="Marcador de contenido 4"/>
          <p:cNvSpPr>
            <a:spLocks noGrp="1"/>
          </p:cNvSpPr>
          <p:nvPr>
            <p:ph/>
          </p:nvPr>
        </p:nvSpPr>
        <p:spPr>
          <a:xfrm>
            <a:off x="704088" y="6199632"/>
            <a:ext cx="10608954" cy="557784"/>
          </a:xfrm>
        </p:spPr>
        <p:txBody>
          <a:bodyPr>
            <a:normAutofit/>
          </a:bodyPr>
          <a:lstStyle/>
          <a:p>
            <a:pPr marL="0" marR="0" algn="just">
              <a:lnSpc>
                <a:spcPct val="100000"/>
              </a:lnSpc>
              <a:spcBef>
                <a:spcPts val="0"/>
              </a:spcBef>
              <a:spcAft>
                <a:spcPts val="0"/>
              </a:spcAft>
              <a:buNone/>
            </a:pPr>
            <a:r>
              <a:rPr lang="es-EC" sz="1000" u="none" cap="none" dirty="0">
                <a:solidFill>
                  <a:srgbClr val="595959">
                    <a:alpha val="100000"/>
                  </a:srgbClr>
                </a:solidFill>
                <a:cs typeface="Century Gothic (Cuerpo)"/>
                <a:sym typeface="Century Gothic (Cuerpo)"/>
              </a:rPr>
              <a:t>Nota: </a:t>
            </a:r>
            <a:r>
              <a:rPr lang="es-EC" sz="1000" b="0" u="none" cap="none" dirty="0">
                <a:solidFill>
                  <a:srgbClr val="595959">
                    <a:alpha val="100000"/>
                  </a:srgbClr>
                </a:solidFill>
                <a:cs typeface="Century Gothic (Cuerpo)"/>
                <a:sym typeface="Century Gothic (Cuerpo)"/>
              </a:rPr>
              <a:t>La sección “Otras actividades de servicios S” (como categoría residual) comprende las actividades de asociaciones, la reparación de ordenadores y de efectos personales y enseres domésticos y diversas actividades de servicios personales no clasificadas en otra parte.
</a:t>
            </a:r>
            <a:r>
              <a:rPr lang="es-EC" sz="1000" u="none" cap="none" dirty="0">
                <a:solidFill>
                  <a:srgbClr val="595959">
                    <a:alpha val="100000"/>
                  </a:srgbClr>
                </a:solidFill>
                <a:cs typeface="Century Gothic (Cuerpo)"/>
                <a:sym typeface="Century Gothic (Cuerpo)"/>
              </a:rPr>
              <a:t>Fuente: </a:t>
            </a:r>
            <a:r>
              <a:rPr lang="es-EC" sz="1000" b="0" u="none" cap="none" dirty="0">
                <a:solidFill>
                  <a:srgbClr val="595959">
                    <a:alpha val="100000"/>
                  </a:srgbClr>
                </a:solidFill>
                <a:cs typeface="Century Gothic (Cuerpo)"/>
                <a:sym typeface="Century Gothic (Cuerpo)"/>
              </a:rPr>
              <a:t>Encuesta Estructural Empresarial  (ENESEM) 2020 – 2021.        </a:t>
            </a:r>
          </a:p>
        </p:txBody>
      </p:sp>
      <p:pic>
        <p:nvPicPr>
          <p:cNvPr id="7" name="Marcador de contenido 6"/>
          <p:cNvPicPr>
            <a:picLocks noGrp="1"/>
          </p:cNvPicPr>
          <p:nvPr>
            <p:ph/>
          </p:nvPr>
        </p:nvPicPr>
        <p:blipFill>
          <a:blip r:embed="rId3" cstate="print"/>
          <a:stretch>
            <a:fillRect/>
          </a:stretch>
        </p:blipFill>
        <p:spPr>
          <a:xfrm>
            <a:off x="1524069" y="5167745"/>
            <a:ext cx="22860" cy="502920"/>
          </a:xfrm>
          <a:prstGeom prst="rect">
            <a:avLst/>
          </a:prstGeom>
        </p:spPr>
      </p:pic>
      <p:pic>
        <p:nvPicPr>
          <p:cNvPr id="8" name="Marcador de contenido 7"/>
          <p:cNvPicPr>
            <a:picLocks noGrp="1"/>
          </p:cNvPicPr>
          <p:nvPr>
            <p:ph/>
          </p:nvPr>
        </p:nvPicPr>
        <p:blipFill>
          <a:blip r:embed="rId4" cstate="print"/>
          <a:stretch>
            <a:fillRect/>
          </a:stretch>
        </p:blipFill>
        <p:spPr>
          <a:xfrm>
            <a:off x="862299" y="5140631"/>
            <a:ext cx="548640" cy="548640"/>
          </a:xfrm>
          <a:prstGeom prst="rect">
            <a:avLst/>
          </a:prstGeom>
        </p:spPr>
      </p:pic>
      <p:graphicFrame>
        <p:nvGraphicFramePr>
          <p:cNvPr id="9" name="Tabla 8"/>
          <p:cNvGraphicFramePr>
            <a:graphicFrameLocks noGrp="1"/>
          </p:cNvGraphicFramePr>
          <p:nvPr>
            <p:extLst>
              <p:ext uri="{D42A27DB-BD31-4B8C-83A1-F6EECF244321}">
                <p14:modId xmlns:p14="http://schemas.microsoft.com/office/powerpoint/2010/main" val="3174749011"/>
              </p:ext>
            </p:extLst>
          </p:nvPr>
        </p:nvGraphicFramePr>
        <p:xfrm>
          <a:off x="923264" y="4098914"/>
          <a:ext cx="10389778" cy="731520"/>
        </p:xfrm>
        <a:graphic>
          <a:graphicData uri="http://schemas.openxmlformats.org/drawingml/2006/table">
            <a:tbl>
              <a:tblPr/>
              <a:tblGrid>
                <a:gridCol w="584200">
                  <a:extLst>
                    <a:ext uri="{9D8B030D-6E8A-4147-A177-3AD203B41FA5}">
                      <a16:colId xmlns="" xmlns:a16="http://schemas.microsoft.com/office/drawing/2014/main" val="20000"/>
                    </a:ext>
                  </a:extLst>
                </a:gridCol>
                <a:gridCol w="584200">
                  <a:extLst>
                    <a:ext uri="{9D8B030D-6E8A-4147-A177-3AD203B41FA5}">
                      <a16:colId xmlns="" xmlns:a16="http://schemas.microsoft.com/office/drawing/2014/main" val="20001"/>
                    </a:ext>
                  </a:extLst>
                </a:gridCol>
                <a:gridCol w="584200">
                  <a:extLst>
                    <a:ext uri="{9D8B030D-6E8A-4147-A177-3AD203B41FA5}">
                      <a16:colId xmlns="" xmlns:a16="http://schemas.microsoft.com/office/drawing/2014/main" val="20002"/>
                    </a:ext>
                  </a:extLst>
                </a:gridCol>
                <a:gridCol w="584200">
                  <a:extLst>
                    <a:ext uri="{9D8B030D-6E8A-4147-A177-3AD203B41FA5}">
                      <a16:colId xmlns="" xmlns:a16="http://schemas.microsoft.com/office/drawing/2014/main" val="20003"/>
                    </a:ext>
                  </a:extLst>
                </a:gridCol>
                <a:gridCol w="584200">
                  <a:extLst>
                    <a:ext uri="{9D8B030D-6E8A-4147-A177-3AD203B41FA5}">
                      <a16:colId xmlns="" xmlns:a16="http://schemas.microsoft.com/office/drawing/2014/main" val="20004"/>
                    </a:ext>
                  </a:extLst>
                </a:gridCol>
                <a:gridCol w="515085">
                  <a:extLst>
                    <a:ext uri="{9D8B030D-6E8A-4147-A177-3AD203B41FA5}">
                      <a16:colId xmlns="" xmlns:a16="http://schemas.microsoft.com/office/drawing/2014/main" val="20005"/>
                    </a:ext>
                  </a:extLst>
                </a:gridCol>
                <a:gridCol w="584791">
                  <a:extLst>
                    <a:ext uri="{9D8B030D-6E8A-4147-A177-3AD203B41FA5}">
                      <a16:colId xmlns="" xmlns:a16="http://schemas.microsoft.com/office/drawing/2014/main" val="20006"/>
                    </a:ext>
                  </a:extLst>
                </a:gridCol>
                <a:gridCol w="574158">
                  <a:extLst>
                    <a:ext uri="{9D8B030D-6E8A-4147-A177-3AD203B41FA5}">
                      <a16:colId xmlns="" xmlns:a16="http://schemas.microsoft.com/office/drawing/2014/main" val="20007"/>
                    </a:ext>
                  </a:extLst>
                </a:gridCol>
                <a:gridCol w="595423">
                  <a:extLst>
                    <a:ext uri="{9D8B030D-6E8A-4147-A177-3AD203B41FA5}">
                      <a16:colId xmlns="" xmlns:a16="http://schemas.microsoft.com/office/drawing/2014/main" val="20008"/>
                    </a:ext>
                  </a:extLst>
                </a:gridCol>
                <a:gridCol w="574158">
                  <a:extLst>
                    <a:ext uri="{9D8B030D-6E8A-4147-A177-3AD203B41FA5}">
                      <a16:colId xmlns="" xmlns:a16="http://schemas.microsoft.com/office/drawing/2014/main" val="20009"/>
                    </a:ext>
                  </a:extLst>
                </a:gridCol>
                <a:gridCol w="552893">
                  <a:extLst>
                    <a:ext uri="{9D8B030D-6E8A-4147-A177-3AD203B41FA5}">
                      <a16:colId xmlns="" xmlns:a16="http://schemas.microsoft.com/office/drawing/2014/main" val="20010"/>
                    </a:ext>
                  </a:extLst>
                </a:gridCol>
                <a:gridCol w="606056">
                  <a:extLst>
                    <a:ext uri="{9D8B030D-6E8A-4147-A177-3AD203B41FA5}">
                      <a16:colId xmlns="" xmlns:a16="http://schemas.microsoft.com/office/drawing/2014/main" val="20011"/>
                    </a:ext>
                  </a:extLst>
                </a:gridCol>
                <a:gridCol w="552893">
                  <a:extLst>
                    <a:ext uri="{9D8B030D-6E8A-4147-A177-3AD203B41FA5}">
                      <a16:colId xmlns="" xmlns:a16="http://schemas.microsoft.com/office/drawing/2014/main" val="20012"/>
                    </a:ext>
                  </a:extLst>
                </a:gridCol>
                <a:gridCol w="574158">
                  <a:extLst>
                    <a:ext uri="{9D8B030D-6E8A-4147-A177-3AD203B41FA5}">
                      <a16:colId xmlns="" xmlns:a16="http://schemas.microsoft.com/office/drawing/2014/main" val="20013"/>
                    </a:ext>
                  </a:extLst>
                </a:gridCol>
                <a:gridCol w="552893">
                  <a:extLst>
                    <a:ext uri="{9D8B030D-6E8A-4147-A177-3AD203B41FA5}">
                      <a16:colId xmlns="" xmlns:a16="http://schemas.microsoft.com/office/drawing/2014/main" val="20014"/>
                    </a:ext>
                  </a:extLst>
                </a:gridCol>
                <a:gridCol w="574158">
                  <a:extLst>
                    <a:ext uri="{9D8B030D-6E8A-4147-A177-3AD203B41FA5}">
                      <a16:colId xmlns="" xmlns:a16="http://schemas.microsoft.com/office/drawing/2014/main" val="20015"/>
                    </a:ext>
                  </a:extLst>
                </a:gridCol>
                <a:gridCol w="552893">
                  <a:extLst>
                    <a:ext uri="{9D8B030D-6E8A-4147-A177-3AD203B41FA5}">
                      <a16:colId xmlns="" xmlns:a16="http://schemas.microsoft.com/office/drawing/2014/main" val="20016"/>
                    </a:ext>
                  </a:extLst>
                </a:gridCol>
                <a:gridCol w="659219">
                  <a:extLst>
                    <a:ext uri="{9D8B030D-6E8A-4147-A177-3AD203B41FA5}">
                      <a16:colId xmlns="" xmlns:a16="http://schemas.microsoft.com/office/drawing/2014/main" val="20017"/>
                    </a:ext>
                  </a:extLst>
                </a:gridCol>
              </a:tblGrid>
              <a:tr h="182880">
                <a:tc>
                  <a:txBody>
                    <a:bodyPr/>
                    <a:lstStyle/>
                    <a:p>
                      <a:pPr algn="l" fontAlgn="b"/>
                      <a:endParaRPr lang="es-EC" sz="900" b="0" i="0" u="none" strike="noStrike" dirty="0">
                        <a:solidFill>
                          <a:schemeClr val="bg2">
                            <a:lumMod val="25000"/>
                          </a:schemeClr>
                        </a:solidFill>
                        <a:effectLst/>
                        <a:latin typeface="+mn-lt"/>
                      </a:endParaRPr>
                    </a:p>
                  </a:txBody>
                  <a:tcPr marL="7302" marR="7302" marT="7302" marB="0" anchor="b">
                    <a:lnL>
                      <a:noFill/>
                    </a:lnL>
                    <a:lnR w="12700" cap="flat" cmpd="sng" algn="ctr">
                      <a:solidFill>
                        <a:schemeClr val="bg2">
                          <a:lumMod val="90000"/>
                        </a:schemeClr>
                      </a:solidFill>
                      <a:prstDash val="solid"/>
                      <a:round/>
                      <a:headEnd type="none" w="med" len="med"/>
                      <a:tailEnd type="none" w="med" len="med"/>
                    </a:lnR>
                    <a:lnT>
                      <a:noFill/>
                    </a:lnT>
                    <a:lnB w="12700" cap="flat" cmpd="sng" algn="ctr">
                      <a:solidFill>
                        <a:schemeClr val="bg2">
                          <a:lumMod val="90000"/>
                        </a:schemeClr>
                      </a:solidFill>
                      <a:prstDash val="solid"/>
                      <a:round/>
                      <a:headEnd type="none" w="med" len="med"/>
                      <a:tailEnd type="none" w="med" len="med"/>
                    </a:lnB>
                  </a:tcPr>
                </a:tc>
                <a:tc>
                  <a:txBody>
                    <a:bodyPr/>
                    <a:lstStyle/>
                    <a:p>
                      <a:pPr algn="ctr" rtl="0" fontAlgn="ctr"/>
                      <a:r>
                        <a:rPr lang="es-EC" sz="900" b="1" i="0" u="none" strike="noStrike">
                          <a:solidFill>
                            <a:schemeClr val="bg2">
                              <a:lumMod val="25000"/>
                            </a:schemeClr>
                          </a:solidFill>
                          <a:effectLst/>
                          <a:latin typeface="+mn-lt"/>
                        </a:rPr>
                        <a:t>C</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G</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H</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B</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K</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F</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J</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D</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Q</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M</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I</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N</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P</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L</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E</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R</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S</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182880">
                <a:tc>
                  <a:txBody>
                    <a:bodyPr/>
                    <a:lstStyle/>
                    <a:p>
                      <a:pPr algn="ctr" rtl="0" fontAlgn="ctr"/>
                      <a:r>
                        <a:rPr lang="es-EC" sz="900" b="0" i="0" u="none" strike="noStrike">
                          <a:solidFill>
                            <a:schemeClr val="bg2">
                              <a:lumMod val="25000"/>
                            </a:schemeClr>
                          </a:solidFill>
                          <a:effectLst/>
                          <a:latin typeface="+mn-lt"/>
                        </a:rPr>
                        <a:t>2020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24.345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4.696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2.990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1.932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1.861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1.883</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1.965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1.436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1.359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946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636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448</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433</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439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388</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110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80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r h="182880">
                <a:tc>
                  <a:txBody>
                    <a:bodyPr/>
                    <a:lstStyle/>
                    <a:p>
                      <a:pPr algn="ctr" rtl="0" fontAlgn="ctr"/>
                      <a:r>
                        <a:rPr lang="es-EC" sz="900" b="0" i="0" u="none" strike="noStrike">
                          <a:solidFill>
                            <a:schemeClr val="bg2">
                              <a:lumMod val="25000"/>
                            </a:schemeClr>
                          </a:solidFill>
                          <a:effectLst/>
                          <a:latin typeface="+mn-lt"/>
                        </a:rPr>
                        <a:t>2021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29.060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5.705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3.865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2.603</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2.121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2.074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2.033</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1.524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1.416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1.249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888</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632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C" sz="900" b="0" i="0" u="none" strike="noStrike" dirty="0">
                          <a:solidFill>
                            <a:schemeClr val="bg2">
                              <a:lumMod val="25000"/>
                            </a:schemeClr>
                          </a:solidFill>
                          <a:effectLst/>
                          <a:latin typeface="+mn-lt"/>
                        </a:rPr>
                        <a:t>509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506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403</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129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95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2"/>
                  </a:ext>
                </a:extLst>
              </a:tr>
              <a:tr h="182880">
                <a:tc>
                  <a:txBody>
                    <a:bodyPr/>
                    <a:lstStyle/>
                    <a:p>
                      <a:pPr algn="ctr" rtl="0" fontAlgn="ctr"/>
                      <a:r>
                        <a:rPr lang="es-EC" sz="900" b="0" i="0" u="none" strike="noStrike">
                          <a:solidFill>
                            <a:schemeClr val="bg2">
                              <a:lumMod val="25000"/>
                            </a:schemeClr>
                          </a:solidFill>
                          <a:effectLst/>
                          <a:latin typeface="+mn-lt"/>
                        </a:rPr>
                        <a:t>Var.</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19,4 %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21,5 %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29,3 %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34,8 %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13,9 %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10,2 %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3,5 %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6,1 %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4,2 %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32,0 %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39,5 %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41,1 %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17,5 %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15,2 %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3,7 %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16,6 %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19,5 %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bl>
          </a:graphicData>
        </a:graphic>
      </p:graphicFrame>
      <p:graphicFrame>
        <p:nvGraphicFramePr>
          <p:cNvPr id="18" name="Tabla 17">
            <a:extLst>
              <a:ext uri="{FF2B5EF4-FFF2-40B4-BE49-F238E27FC236}">
                <a16:creationId xmlns="" xmlns:a16="http://schemas.microsoft.com/office/drawing/2014/main" id="{D0945E71-95F7-46E6-B3A8-6EDD274611B8}"/>
              </a:ext>
            </a:extLst>
          </p:cNvPr>
          <p:cNvGraphicFramePr>
            <a:graphicFrameLocks noGrp="1"/>
          </p:cNvGraphicFramePr>
          <p:nvPr/>
        </p:nvGraphicFramePr>
        <p:xfrm>
          <a:off x="5000700" y="1192164"/>
          <a:ext cx="1362456" cy="393192"/>
        </p:xfrm>
        <a:graphic>
          <a:graphicData uri="http://schemas.openxmlformats.org/drawingml/2006/table">
            <a:tbl>
              <a:tblPr/>
              <a:tblGrid>
                <a:gridCol w="454152">
                  <a:extLst>
                    <a:ext uri="{9D8B030D-6E8A-4147-A177-3AD203B41FA5}">
                      <a16:colId xmlns="" xmlns:a16="http://schemas.microsoft.com/office/drawing/2014/main" val="2279478585"/>
                    </a:ext>
                  </a:extLst>
                </a:gridCol>
                <a:gridCol w="454152">
                  <a:extLst>
                    <a:ext uri="{9D8B030D-6E8A-4147-A177-3AD203B41FA5}">
                      <a16:colId xmlns="" xmlns:a16="http://schemas.microsoft.com/office/drawing/2014/main" val="2678303295"/>
                    </a:ext>
                  </a:extLst>
                </a:gridCol>
                <a:gridCol w="454152">
                  <a:extLst>
                    <a:ext uri="{9D8B030D-6E8A-4147-A177-3AD203B41FA5}">
                      <a16:colId xmlns="" xmlns:a16="http://schemas.microsoft.com/office/drawing/2014/main" val="1562586923"/>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2757928091"/>
                  </a:ext>
                </a:extLst>
              </a:tr>
              <a:tr h="131064">
                <a:tc>
                  <a:txBody>
                    <a:bodyPr/>
                    <a:lstStyle/>
                    <a:p>
                      <a:pPr algn="ctr" rtl="0" fontAlgn="ctr"/>
                      <a:r>
                        <a:rPr lang="es-EC" sz="800" b="1" i="0" u="none" strike="noStrike" dirty="0">
                          <a:solidFill>
                            <a:srgbClr val="FFFFFF"/>
                          </a:solidFill>
                          <a:effectLst/>
                          <a:latin typeface="+mn-lt"/>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1918477807"/>
                  </a:ext>
                </a:extLst>
              </a:tr>
              <a:tr h="131064">
                <a:tc>
                  <a:txBody>
                    <a:bodyPr/>
                    <a:lstStyle/>
                    <a:p>
                      <a:pPr algn="ctr" rtl="0" fontAlgn="ctr"/>
                      <a:r>
                        <a:rPr lang="es-EC" sz="800" b="0" i="0" u="none" strike="noStrike" dirty="0">
                          <a:solidFill>
                            <a:schemeClr val="bg2">
                              <a:lumMod val="25000"/>
                            </a:schemeClr>
                          </a:solidFill>
                          <a:effectLst/>
                          <a:latin typeface="+mn-lt"/>
                        </a:rPr>
                        <a:t>45.946</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54.811</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19,3%</a:t>
                      </a: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2368801036"/>
                  </a:ext>
                </a:extLst>
              </a:tr>
            </a:tbl>
          </a:graphicData>
        </a:graphic>
      </p:graphicFrame>
      <p:sp>
        <p:nvSpPr>
          <p:cNvPr id="19" name="1 Triángulo isósceles">
            <a:extLst>
              <a:ext uri="{FF2B5EF4-FFF2-40B4-BE49-F238E27FC236}">
                <a16:creationId xmlns="" xmlns:a16="http://schemas.microsoft.com/office/drawing/2014/main" id="{BFD132EE-1F62-4EB9-AF7F-A21721DAA83F}"/>
              </a:ext>
            </a:extLst>
          </p:cNvPr>
          <p:cNvSpPr/>
          <p:nvPr/>
        </p:nvSpPr>
        <p:spPr>
          <a:xfrm>
            <a:off x="5965359" y="1508673"/>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pic>
        <p:nvPicPr>
          <p:cNvPr id="22" name="Marcador de contenido 6">
            <a:extLst>
              <a:ext uri="{FF2B5EF4-FFF2-40B4-BE49-F238E27FC236}">
                <a16:creationId xmlns="" xmlns:a16="http://schemas.microsoft.com/office/drawing/2014/main" id="{A9910113-53BE-42D5-A91B-DF54E4CDB425}"/>
              </a:ext>
            </a:extLst>
          </p:cNvPr>
          <p:cNvPicPr>
            <a:picLocks noGrp="1"/>
          </p:cNvPicPr>
          <p:nvPr/>
        </p:nvPicPr>
        <p:blipFill rotWithShape="1">
          <a:blip r:embed="rId5" cstate="print"/>
          <a:srcRect l="3546" t="82701" r="91578" b="10842"/>
          <a:stretch/>
        </p:blipFill>
        <p:spPr>
          <a:xfrm>
            <a:off x="978681" y="4336114"/>
            <a:ext cx="91440" cy="91440"/>
          </a:xfrm>
          <a:prstGeom prst="rect">
            <a:avLst/>
          </a:prstGeom>
        </p:spPr>
      </p:pic>
      <p:pic>
        <p:nvPicPr>
          <p:cNvPr id="23" name="Marcador de contenido 6">
            <a:extLst>
              <a:ext uri="{FF2B5EF4-FFF2-40B4-BE49-F238E27FC236}">
                <a16:creationId xmlns="" xmlns:a16="http://schemas.microsoft.com/office/drawing/2014/main" id="{43AA1CD8-577D-4BC7-9B5F-E81E8D5A756B}"/>
              </a:ext>
            </a:extLst>
          </p:cNvPr>
          <p:cNvPicPr>
            <a:picLocks noGrp="1"/>
          </p:cNvPicPr>
          <p:nvPr/>
        </p:nvPicPr>
        <p:blipFill rotWithShape="1">
          <a:blip r:embed="rId5" cstate="print"/>
          <a:srcRect l="3546" t="90657" r="91578" b="2312"/>
          <a:stretch/>
        </p:blipFill>
        <p:spPr>
          <a:xfrm>
            <a:off x="978681" y="4506567"/>
            <a:ext cx="91440" cy="91440"/>
          </a:xfrm>
          <a:prstGeom prst="rect">
            <a:avLst/>
          </a:prstGeom>
        </p:spPr>
      </p:pic>
      <p:graphicFrame>
        <p:nvGraphicFramePr>
          <p:cNvPr id="15" name="Tabla 14"/>
          <p:cNvGraphicFramePr>
            <a:graphicFrameLocks noGrp="1"/>
          </p:cNvGraphicFramePr>
          <p:nvPr/>
        </p:nvGraphicFramePr>
        <p:xfrm>
          <a:off x="7552944" y="1380744"/>
          <a:ext cx="3758184" cy="1439906"/>
        </p:xfrm>
        <a:graphic>
          <a:graphicData uri="http://schemas.openxmlformats.org/drawingml/2006/table">
            <a:tbl>
              <a:tblPr/>
              <a:tblGrid>
                <a:gridCol w="402336">
                  <a:extLst>
                    <a:ext uri="{9D8B030D-6E8A-4147-A177-3AD203B41FA5}">
                      <a16:colId xmlns="" xmlns:a16="http://schemas.microsoft.com/office/drawing/2014/main" val="20000"/>
                    </a:ext>
                  </a:extLst>
                </a:gridCol>
                <a:gridCol w="1362456">
                  <a:extLst>
                    <a:ext uri="{9D8B030D-6E8A-4147-A177-3AD203B41FA5}">
                      <a16:colId xmlns="" xmlns:a16="http://schemas.microsoft.com/office/drawing/2014/main" val="20001"/>
                    </a:ext>
                  </a:extLst>
                </a:gridCol>
                <a:gridCol w="402336">
                  <a:extLst>
                    <a:ext uri="{9D8B030D-6E8A-4147-A177-3AD203B41FA5}">
                      <a16:colId xmlns="" xmlns:a16="http://schemas.microsoft.com/office/drawing/2014/main" val="20002"/>
                    </a:ext>
                  </a:extLst>
                </a:gridCol>
                <a:gridCol w="1591056">
                  <a:extLst>
                    <a:ext uri="{9D8B030D-6E8A-4147-A177-3AD203B41FA5}">
                      <a16:colId xmlns="" xmlns:a16="http://schemas.microsoft.com/office/drawing/2014/main" val="20003"/>
                    </a:ext>
                  </a:extLst>
                </a:gridCol>
              </a:tblGrid>
              <a:tr h="134981">
                <a:tc gridSpan="4">
                  <a:txBody>
                    <a:bodyPr/>
                    <a:lstStyle/>
                    <a:p>
                      <a:pPr algn="ctr" rtl="0" fontAlgn="ctr"/>
                      <a:r>
                        <a:rPr lang="es-EC" sz="800" b="1" i="0" u="none" strike="noStrike" dirty="0">
                          <a:solidFill>
                            <a:srgbClr val="595959"/>
                          </a:solidFill>
                          <a:effectLst/>
                          <a:latin typeface="Century Gothic" panose="020B0502020202020204" pitchFamily="34" charset="0"/>
                        </a:rPr>
                        <a:t>Actividad económica sección CIIU</a:t>
                      </a:r>
                    </a:p>
                  </a:txBody>
                  <a:tcPr marL="9525" marR="9525" marT="9525" marB="0" anchor="ctr">
                    <a:lnL>
                      <a:noFill/>
                    </a:lnL>
                    <a:lnR>
                      <a:noFill/>
                    </a:lnR>
                    <a:lnT>
                      <a:noFill/>
                    </a:lnT>
                    <a:lnB>
                      <a:noFill/>
                    </a:lnB>
                    <a:solidFill>
                      <a:schemeClr val="bg2"/>
                    </a:solidFill>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10000"/>
                  </a:ext>
                </a:extLst>
              </a:tr>
              <a:tr h="79400">
                <a:tc>
                  <a:txBody>
                    <a:bodyPr/>
                    <a:lstStyle/>
                    <a:p>
                      <a:pPr algn="ctr" rtl="0" fontAlgn="ctr"/>
                      <a:r>
                        <a:rPr lang="es-EC" sz="800" b="0" i="0" u="none" strike="noStrike" dirty="0">
                          <a:solidFill>
                            <a:srgbClr val="888888"/>
                          </a:solidFill>
                          <a:effectLst/>
                          <a:latin typeface="Century Gothic" panose="020B0502020202020204" pitchFamily="34" charset="0"/>
                        </a:rPr>
                        <a:t>C</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Manufactura</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M</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Actividades profesionales</a:t>
                      </a:r>
                    </a:p>
                  </a:txBody>
                  <a:tcPr marL="9525" marR="9525" marT="9525" marB="0" anchor="ctr">
                    <a:lnL>
                      <a:noFill/>
                    </a:lnL>
                    <a:lnR>
                      <a:noFill/>
                    </a:lnR>
                    <a:lnT>
                      <a:noFill/>
                    </a:lnT>
                    <a:lnB>
                      <a:noFill/>
                    </a:lnB>
                  </a:tcPr>
                </a:tc>
                <a:extLst>
                  <a:ext uri="{0D108BD9-81ED-4DB2-BD59-A6C34878D82A}">
                    <a16:rowId xmlns="" xmlns:a16="http://schemas.microsoft.com/office/drawing/2014/main" val="10001"/>
                  </a:ext>
                </a:extLst>
              </a:tr>
              <a:tr h="128016">
                <a:tc>
                  <a:txBody>
                    <a:bodyPr/>
                    <a:lstStyle/>
                    <a:p>
                      <a:pPr algn="ctr" rtl="0" fontAlgn="ctr"/>
                      <a:r>
                        <a:rPr lang="es-EC" sz="800" b="0" i="0" u="none" strike="noStrike" dirty="0">
                          <a:solidFill>
                            <a:srgbClr val="888888"/>
                          </a:solidFill>
                          <a:effectLst/>
                          <a:latin typeface="Century Gothic" panose="020B0502020202020204" pitchFamily="34" charset="0"/>
                        </a:rPr>
                        <a:t>G</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Comercio</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I</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Alojamiento y comidas</a:t>
                      </a:r>
                    </a:p>
                  </a:txBody>
                  <a:tcPr marL="9525" marR="9525" marT="9525" marB="0" anchor="ctr">
                    <a:lnL>
                      <a:noFill/>
                    </a:lnL>
                    <a:lnR>
                      <a:noFill/>
                    </a:lnR>
                    <a:lnT>
                      <a:noFill/>
                    </a:lnT>
                    <a:lnB>
                      <a:noFill/>
                    </a:lnB>
                  </a:tcPr>
                </a:tc>
                <a:extLst>
                  <a:ext uri="{0D108BD9-81ED-4DB2-BD59-A6C34878D82A}">
                    <a16:rowId xmlns="" xmlns:a16="http://schemas.microsoft.com/office/drawing/2014/main" val="10002"/>
                  </a:ext>
                </a:extLst>
              </a:tr>
              <a:tr h="128016">
                <a:tc>
                  <a:txBody>
                    <a:bodyPr/>
                    <a:lstStyle/>
                    <a:p>
                      <a:pPr algn="ctr" rtl="0" fontAlgn="ctr"/>
                      <a:r>
                        <a:rPr lang="es-EC" sz="800" b="0" i="0" u="none" strike="noStrike" dirty="0">
                          <a:solidFill>
                            <a:srgbClr val="888888"/>
                          </a:solidFill>
                          <a:effectLst/>
                          <a:latin typeface="Century Gothic" panose="020B0502020202020204" pitchFamily="34" charset="0"/>
                        </a:rPr>
                        <a:t>H</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Transporte</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N</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Servicios administrativos</a:t>
                      </a:r>
                    </a:p>
                  </a:txBody>
                  <a:tcPr marL="9525" marR="9525" marT="9525" marB="0" anchor="ctr">
                    <a:lnL>
                      <a:noFill/>
                    </a:lnL>
                    <a:lnR>
                      <a:noFill/>
                    </a:lnR>
                    <a:lnT>
                      <a:noFill/>
                    </a:lnT>
                    <a:lnB>
                      <a:noFill/>
                    </a:lnB>
                  </a:tcPr>
                </a:tc>
                <a:extLst>
                  <a:ext uri="{0D108BD9-81ED-4DB2-BD59-A6C34878D82A}">
                    <a16:rowId xmlns="" xmlns:a16="http://schemas.microsoft.com/office/drawing/2014/main" val="10003"/>
                  </a:ext>
                </a:extLst>
              </a:tr>
              <a:tr h="79400">
                <a:tc>
                  <a:txBody>
                    <a:bodyPr/>
                    <a:lstStyle/>
                    <a:p>
                      <a:pPr algn="ctr" rtl="0" fontAlgn="ctr"/>
                      <a:r>
                        <a:rPr lang="es-EC" sz="800" b="0" i="0" u="none" strike="noStrike" dirty="0">
                          <a:solidFill>
                            <a:srgbClr val="888888"/>
                          </a:solidFill>
                          <a:effectLst/>
                          <a:latin typeface="Century Gothic" panose="020B0502020202020204" pitchFamily="34" charset="0"/>
                        </a:rPr>
                        <a:t>B</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Minería</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P</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Enseñanza</a:t>
                      </a:r>
                    </a:p>
                  </a:txBody>
                  <a:tcPr marL="9525" marR="9525" marT="9525" marB="0" anchor="ctr">
                    <a:lnL>
                      <a:noFill/>
                    </a:lnL>
                    <a:lnR>
                      <a:noFill/>
                    </a:lnR>
                    <a:lnT>
                      <a:noFill/>
                    </a:lnT>
                    <a:lnB>
                      <a:noFill/>
                    </a:lnB>
                  </a:tcPr>
                </a:tc>
                <a:extLst>
                  <a:ext uri="{0D108BD9-81ED-4DB2-BD59-A6C34878D82A}">
                    <a16:rowId xmlns="" xmlns:a16="http://schemas.microsoft.com/office/drawing/2014/main" val="10004"/>
                  </a:ext>
                </a:extLst>
              </a:tr>
              <a:tr h="128016">
                <a:tc>
                  <a:txBody>
                    <a:bodyPr/>
                    <a:lstStyle/>
                    <a:p>
                      <a:pPr algn="ctr" rtl="0" fontAlgn="ctr"/>
                      <a:r>
                        <a:rPr lang="es-EC" sz="800" b="0" i="0" u="none" strike="noStrike" dirty="0">
                          <a:solidFill>
                            <a:srgbClr val="888888"/>
                          </a:solidFill>
                          <a:effectLst/>
                          <a:latin typeface="Century Gothic" panose="020B0502020202020204" pitchFamily="34" charset="0"/>
                        </a:rPr>
                        <a:t>K</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Financieras y de seguros</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L</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Inmobiliarias</a:t>
                      </a:r>
                    </a:p>
                  </a:txBody>
                  <a:tcPr marL="9525" marR="9525" marT="9525" marB="0" anchor="ctr">
                    <a:lnL>
                      <a:noFill/>
                    </a:lnL>
                    <a:lnR>
                      <a:noFill/>
                    </a:lnR>
                    <a:lnT>
                      <a:noFill/>
                    </a:lnT>
                    <a:lnB>
                      <a:noFill/>
                    </a:lnB>
                  </a:tcPr>
                </a:tc>
                <a:extLst>
                  <a:ext uri="{0D108BD9-81ED-4DB2-BD59-A6C34878D82A}">
                    <a16:rowId xmlns="" xmlns:a16="http://schemas.microsoft.com/office/drawing/2014/main" val="10005"/>
                  </a:ext>
                </a:extLst>
              </a:tr>
              <a:tr h="79400">
                <a:tc>
                  <a:txBody>
                    <a:bodyPr/>
                    <a:lstStyle/>
                    <a:p>
                      <a:pPr algn="ctr" rtl="0" fontAlgn="ctr"/>
                      <a:r>
                        <a:rPr lang="es-EC" sz="800" b="0" i="0" u="none" strike="noStrike" dirty="0">
                          <a:solidFill>
                            <a:srgbClr val="888888"/>
                          </a:solidFill>
                          <a:effectLst/>
                          <a:latin typeface="Century Gothic" panose="020B0502020202020204" pitchFamily="34" charset="0"/>
                        </a:rPr>
                        <a:t>F</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Construcción</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E</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Agua</a:t>
                      </a:r>
                    </a:p>
                  </a:txBody>
                  <a:tcPr marL="9525" marR="9525" marT="9525" marB="0" anchor="ctr">
                    <a:lnL>
                      <a:noFill/>
                    </a:lnL>
                    <a:lnR>
                      <a:noFill/>
                    </a:lnR>
                    <a:lnT>
                      <a:noFill/>
                    </a:lnT>
                    <a:lnB>
                      <a:noFill/>
                    </a:lnB>
                  </a:tcPr>
                </a:tc>
                <a:extLst>
                  <a:ext uri="{0D108BD9-81ED-4DB2-BD59-A6C34878D82A}">
                    <a16:rowId xmlns="" xmlns:a16="http://schemas.microsoft.com/office/drawing/2014/main" val="10006"/>
                  </a:ext>
                </a:extLst>
              </a:tr>
              <a:tr h="128016">
                <a:tc>
                  <a:txBody>
                    <a:bodyPr/>
                    <a:lstStyle/>
                    <a:p>
                      <a:pPr algn="ctr" rtl="0" fontAlgn="ctr"/>
                      <a:r>
                        <a:rPr lang="es-EC" sz="800" b="0" i="0" u="none" strike="noStrike" dirty="0">
                          <a:solidFill>
                            <a:srgbClr val="888888"/>
                          </a:solidFill>
                          <a:effectLst/>
                          <a:latin typeface="Century Gothic" panose="020B0502020202020204" pitchFamily="34" charset="0"/>
                        </a:rPr>
                        <a:t>J</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Comunicación</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R</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Recreación</a:t>
                      </a:r>
                    </a:p>
                  </a:txBody>
                  <a:tcPr marL="9525" marR="9525" marT="9525" marB="0" anchor="ctr">
                    <a:lnL>
                      <a:noFill/>
                    </a:lnL>
                    <a:lnR>
                      <a:noFill/>
                    </a:lnR>
                    <a:lnT>
                      <a:noFill/>
                    </a:lnT>
                    <a:lnB>
                      <a:noFill/>
                    </a:lnB>
                  </a:tcPr>
                </a:tc>
                <a:extLst>
                  <a:ext uri="{0D108BD9-81ED-4DB2-BD59-A6C34878D82A}">
                    <a16:rowId xmlns="" xmlns:a16="http://schemas.microsoft.com/office/drawing/2014/main" val="10007"/>
                  </a:ext>
                </a:extLst>
              </a:tr>
              <a:tr h="128016">
                <a:tc>
                  <a:txBody>
                    <a:bodyPr/>
                    <a:lstStyle/>
                    <a:p>
                      <a:pPr algn="ctr" rtl="0" fontAlgn="ctr"/>
                      <a:r>
                        <a:rPr lang="es-EC" sz="800" b="0" i="0" u="none" strike="noStrike" dirty="0">
                          <a:solidFill>
                            <a:srgbClr val="888888"/>
                          </a:solidFill>
                          <a:effectLst/>
                          <a:latin typeface="Century Gothic" panose="020B0502020202020204" pitchFamily="34" charset="0"/>
                        </a:rPr>
                        <a:t>D</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Electricidad</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S</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Otras actividades de servicios</a:t>
                      </a:r>
                    </a:p>
                  </a:txBody>
                  <a:tcPr marL="9525" marR="9525" marT="9525" marB="0" anchor="ctr">
                    <a:lnL>
                      <a:noFill/>
                    </a:lnL>
                    <a:lnR>
                      <a:noFill/>
                    </a:lnR>
                    <a:lnT>
                      <a:noFill/>
                    </a:lnT>
                    <a:lnB>
                      <a:noFill/>
                    </a:lnB>
                  </a:tcPr>
                </a:tc>
                <a:extLst>
                  <a:ext uri="{0D108BD9-81ED-4DB2-BD59-A6C34878D82A}">
                    <a16:rowId xmlns="" xmlns:a16="http://schemas.microsoft.com/office/drawing/2014/main" val="10008"/>
                  </a:ext>
                </a:extLst>
              </a:tr>
              <a:tr h="128016">
                <a:tc>
                  <a:txBody>
                    <a:bodyPr/>
                    <a:lstStyle/>
                    <a:p>
                      <a:pPr algn="ctr" rtl="0" fontAlgn="ctr"/>
                      <a:r>
                        <a:rPr lang="es-EC" sz="800" b="0" i="0" u="none" strike="noStrike" dirty="0">
                          <a:solidFill>
                            <a:srgbClr val="888888"/>
                          </a:solidFill>
                          <a:effectLst/>
                          <a:latin typeface="Century Gothic" panose="020B0502020202020204" pitchFamily="34" charset="0"/>
                        </a:rPr>
                        <a:t>Q</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rtl="0" fontAlgn="ctr"/>
                      <a:r>
                        <a:rPr lang="es-EC" sz="800" b="0" i="0" u="none" strike="noStrike" dirty="0">
                          <a:solidFill>
                            <a:srgbClr val="888888"/>
                          </a:solidFill>
                          <a:effectLst/>
                          <a:latin typeface="Century Gothic" panose="020B0502020202020204" pitchFamily="34" charset="0"/>
                        </a:rPr>
                        <a:t>Actividades de salud humana </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ctr" rtl="0" fontAlgn="ctr"/>
                      <a:r>
                        <a:rPr lang="es-EC" sz="800" b="0" i="0" u="none" strike="noStrike" dirty="0">
                          <a:solidFill>
                            <a:srgbClr val="888888"/>
                          </a:solidFill>
                          <a:effectLst/>
                          <a:latin typeface="Century Gothic" panose="020B0502020202020204" pitchFamily="34" charset="0"/>
                        </a:rPr>
                        <a:t>*</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rtl="0" fontAlgn="ctr"/>
                      <a:r>
                        <a:rPr lang="es-ES" sz="800" b="0" i="0" u="none" strike="noStrike" dirty="0">
                          <a:solidFill>
                            <a:srgbClr val="888888"/>
                          </a:solidFill>
                          <a:effectLst/>
                          <a:latin typeface="Century Gothic" panose="020B0502020202020204" pitchFamily="34" charset="0"/>
                        </a:rPr>
                        <a:t>Se excluyen: K64; K66; Q88; S94 </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extLst>
                  <a:ext uri="{0D108BD9-81ED-4DB2-BD59-A6C34878D82A}">
                    <a16:rowId xmlns="" xmlns:a16="http://schemas.microsoft.com/office/drawing/2014/main" val="10009"/>
                  </a:ext>
                </a:extLst>
              </a:tr>
            </a:tbl>
          </a:graphicData>
        </a:graphic>
      </p:graphicFrame>
      <p:sp>
        <p:nvSpPr>
          <p:cNvPr id="16" name="Marcador de contenido 2"/>
          <p:cNvSpPr txBox="1">
            <a:spLocks/>
          </p:cNvSpPr>
          <p:nvPr/>
        </p:nvSpPr>
        <p:spPr>
          <a:xfrm>
            <a:off x="1216868" y="641512"/>
            <a:ext cx="653796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nSpc>
                <a:spcPct val="100000"/>
              </a:lnSpc>
              <a:spcBef>
                <a:spcPts val="0"/>
              </a:spcBef>
            </a:pPr>
            <a:r>
              <a:rPr lang="es-EC" sz="1400" b="0">
                <a:solidFill>
                  <a:srgbClr val="7F7F7F">
                    <a:alpha val="100000"/>
                  </a:srgbClr>
                </a:solidFill>
                <a:cs typeface="Century Gothic (Cuerpo)"/>
                <a:sym typeface="Century Gothic (Cuerpo)"/>
              </a:rPr>
              <a:t>Valores en millones de dólares</a:t>
            </a:r>
            <a:endParaRPr lang="es-EC" sz="1400" b="0" dirty="0">
              <a:solidFill>
                <a:srgbClr val="7F7F7F">
                  <a:alpha val="100000"/>
                </a:srgbClr>
              </a:solidFill>
              <a:cs typeface="Century Gothic (Cuerpo)"/>
              <a:sym typeface="Century Gothic (Cuerpo)"/>
            </a:endParaRPr>
          </a:p>
        </p:txBody>
      </p:sp>
    </p:spTree>
    <p:extLst>
      <p:ext uri="{BB962C8B-B14F-4D97-AF65-F5344CB8AC3E}">
        <p14:creationId xmlns:p14="http://schemas.microsoft.com/office/powerpoint/2010/main" val="3019734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Marcador de contenido 5">
            <a:extLst>
              <a:ext uri="{FF2B5EF4-FFF2-40B4-BE49-F238E27FC236}">
                <a16:creationId xmlns="" xmlns:a16="http://schemas.microsoft.com/office/drawing/2014/main" id="{0FCC6C3C-B9E9-4097-B6F6-05FB0EA4B044}"/>
              </a:ext>
            </a:extLst>
          </p:cNvPr>
          <p:cNvPicPr>
            <a:picLocks/>
          </p:cNvPicPr>
          <p:nvPr/>
        </p:nvPicPr>
        <p:blipFill rotWithShape="1">
          <a:blip r:embed="rId2" cstate="print"/>
          <a:srcRect b="20156"/>
          <a:stretch/>
        </p:blipFill>
        <p:spPr>
          <a:xfrm>
            <a:off x="667512" y="1245010"/>
            <a:ext cx="11219688" cy="2949568"/>
          </a:xfrm>
          <a:prstGeom prst="rect">
            <a:avLst/>
          </a:prstGeom>
        </p:spPr>
      </p:pic>
      <p:graphicFrame>
        <p:nvGraphicFramePr>
          <p:cNvPr id="17" name="Tabla 16">
            <a:extLst>
              <a:ext uri="{FF2B5EF4-FFF2-40B4-BE49-F238E27FC236}">
                <a16:creationId xmlns="" xmlns:a16="http://schemas.microsoft.com/office/drawing/2014/main" id="{09D44889-814C-47DF-95B8-7E465682276A}"/>
              </a:ext>
            </a:extLst>
          </p:cNvPr>
          <p:cNvGraphicFramePr>
            <a:graphicFrameLocks noGrp="1"/>
          </p:cNvGraphicFramePr>
          <p:nvPr>
            <p:extLst>
              <p:ext uri="{D42A27DB-BD31-4B8C-83A1-F6EECF244321}">
                <p14:modId xmlns:p14="http://schemas.microsoft.com/office/powerpoint/2010/main" val="456711860"/>
              </p:ext>
            </p:extLst>
          </p:nvPr>
        </p:nvGraphicFramePr>
        <p:xfrm>
          <a:off x="901993" y="4101575"/>
          <a:ext cx="10411049" cy="761757"/>
        </p:xfrm>
        <a:graphic>
          <a:graphicData uri="http://schemas.openxmlformats.org/drawingml/2006/table">
            <a:tbl>
              <a:tblPr/>
              <a:tblGrid>
                <a:gridCol w="584200">
                  <a:extLst>
                    <a:ext uri="{9D8B030D-6E8A-4147-A177-3AD203B41FA5}">
                      <a16:colId xmlns="" xmlns:a16="http://schemas.microsoft.com/office/drawing/2014/main" val="20000"/>
                    </a:ext>
                  </a:extLst>
                </a:gridCol>
                <a:gridCol w="619054">
                  <a:extLst>
                    <a:ext uri="{9D8B030D-6E8A-4147-A177-3AD203B41FA5}">
                      <a16:colId xmlns="" xmlns:a16="http://schemas.microsoft.com/office/drawing/2014/main" val="20001"/>
                    </a:ext>
                  </a:extLst>
                </a:gridCol>
                <a:gridCol w="595423">
                  <a:extLst>
                    <a:ext uri="{9D8B030D-6E8A-4147-A177-3AD203B41FA5}">
                      <a16:colId xmlns="" xmlns:a16="http://schemas.microsoft.com/office/drawing/2014/main" val="20002"/>
                    </a:ext>
                  </a:extLst>
                </a:gridCol>
                <a:gridCol w="531628">
                  <a:extLst>
                    <a:ext uri="{9D8B030D-6E8A-4147-A177-3AD203B41FA5}">
                      <a16:colId xmlns="" xmlns:a16="http://schemas.microsoft.com/office/drawing/2014/main" val="20003"/>
                    </a:ext>
                  </a:extLst>
                </a:gridCol>
                <a:gridCol w="590695">
                  <a:extLst>
                    <a:ext uri="{9D8B030D-6E8A-4147-A177-3AD203B41FA5}">
                      <a16:colId xmlns="" xmlns:a16="http://schemas.microsoft.com/office/drawing/2014/main" val="20004"/>
                    </a:ext>
                  </a:extLst>
                </a:gridCol>
                <a:gridCol w="584200">
                  <a:extLst>
                    <a:ext uri="{9D8B030D-6E8A-4147-A177-3AD203B41FA5}">
                      <a16:colId xmlns="" xmlns:a16="http://schemas.microsoft.com/office/drawing/2014/main" val="20005"/>
                    </a:ext>
                  </a:extLst>
                </a:gridCol>
                <a:gridCol w="558212">
                  <a:extLst>
                    <a:ext uri="{9D8B030D-6E8A-4147-A177-3AD203B41FA5}">
                      <a16:colId xmlns="" xmlns:a16="http://schemas.microsoft.com/office/drawing/2014/main" val="20006"/>
                    </a:ext>
                  </a:extLst>
                </a:gridCol>
                <a:gridCol w="563525">
                  <a:extLst>
                    <a:ext uri="{9D8B030D-6E8A-4147-A177-3AD203B41FA5}">
                      <a16:colId xmlns="" xmlns:a16="http://schemas.microsoft.com/office/drawing/2014/main" val="20007"/>
                    </a:ext>
                  </a:extLst>
                </a:gridCol>
                <a:gridCol w="563526">
                  <a:extLst>
                    <a:ext uri="{9D8B030D-6E8A-4147-A177-3AD203B41FA5}">
                      <a16:colId xmlns="" xmlns:a16="http://schemas.microsoft.com/office/drawing/2014/main" val="20008"/>
                    </a:ext>
                  </a:extLst>
                </a:gridCol>
                <a:gridCol w="595423">
                  <a:extLst>
                    <a:ext uri="{9D8B030D-6E8A-4147-A177-3AD203B41FA5}">
                      <a16:colId xmlns="" xmlns:a16="http://schemas.microsoft.com/office/drawing/2014/main" val="20009"/>
                    </a:ext>
                  </a:extLst>
                </a:gridCol>
                <a:gridCol w="552893">
                  <a:extLst>
                    <a:ext uri="{9D8B030D-6E8A-4147-A177-3AD203B41FA5}">
                      <a16:colId xmlns="" xmlns:a16="http://schemas.microsoft.com/office/drawing/2014/main" val="20010"/>
                    </a:ext>
                  </a:extLst>
                </a:gridCol>
                <a:gridCol w="595423">
                  <a:extLst>
                    <a:ext uri="{9D8B030D-6E8A-4147-A177-3AD203B41FA5}">
                      <a16:colId xmlns="" xmlns:a16="http://schemas.microsoft.com/office/drawing/2014/main" val="20011"/>
                    </a:ext>
                  </a:extLst>
                </a:gridCol>
                <a:gridCol w="542261">
                  <a:extLst>
                    <a:ext uri="{9D8B030D-6E8A-4147-A177-3AD203B41FA5}">
                      <a16:colId xmlns="" xmlns:a16="http://schemas.microsoft.com/office/drawing/2014/main" val="20012"/>
                    </a:ext>
                  </a:extLst>
                </a:gridCol>
                <a:gridCol w="584791">
                  <a:extLst>
                    <a:ext uri="{9D8B030D-6E8A-4147-A177-3AD203B41FA5}">
                      <a16:colId xmlns="" xmlns:a16="http://schemas.microsoft.com/office/drawing/2014/main" val="20013"/>
                    </a:ext>
                  </a:extLst>
                </a:gridCol>
                <a:gridCol w="574158">
                  <a:extLst>
                    <a:ext uri="{9D8B030D-6E8A-4147-A177-3AD203B41FA5}">
                      <a16:colId xmlns="" xmlns:a16="http://schemas.microsoft.com/office/drawing/2014/main" val="20014"/>
                    </a:ext>
                  </a:extLst>
                </a:gridCol>
                <a:gridCol w="574158">
                  <a:extLst>
                    <a:ext uri="{9D8B030D-6E8A-4147-A177-3AD203B41FA5}">
                      <a16:colId xmlns="" xmlns:a16="http://schemas.microsoft.com/office/drawing/2014/main" val="20015"/>
                    </a:ext>
                  </a:extLst>
                </a:gridCol>
                <a:gridCol w="563525">
                  <a:extLst>
                    <a:ext uri="{9D8B030D-6E8A-4147-A177-3AD203B41FA5}">
                      <a16:colId xmlns="" xmlns:a16="http://schemas.microsoft.com/office/drawing/2014/main" val="20016"/>
                    </a:ext>
                  </a:extLst>
                </a:gridCol>
                <a:gridCol w="637954">
                  <a:extLst>
                    <a:ext uri="{9D8B030D-6E8A-4147-A177-3AD203B41FA5}">
                      <a16:colId xmlns="" xmlns:a16="http://schemas.microsoft.com/office/drawing/2014/main" val="20017"/>
                    </a:ext>
                  </a:extLst>
                </a:gridCol>
              </a:tblGrid>
              <a:tr h="182880">
                <a:tc>
                  <a:txBody>
                    <a:bodyPr/>
                    <a:lstStyle/>
                    <a:p>
                      <a:pPr algn="l" fontAlgn="b"/>
                      <a:endParaRPr lang="es-EC" sz="900" b="0" i="0" u="none" strike="noStrike" dirty="0">
                        <a:solidFill>
                          <a:schemeClr val="bg2">
                            <a:lumMod val="25000"/>
                          </a:schemeClr>
                        </a:solidFill>
                        <a:effectLst/>
                        <a:latin typeface="+mn-lt"/>
                      </a:endParaRPr>
                    </a:p>
                  </a:txBody>
                  <a:tcPr marL="7302" marR="7302" marT="7302" marB="0" anchor="b">
                    <a:lnL>
                      <a:noFill/>
                    </a:lnL>
                    <a:lnR w="12700" cap="flat" cmpd="sng" algn="ctr">
                      <a:solidFill>
                        <a:schemeClr val="bg2">
                          <a:lumMod val="90000"/>
                        </a:schemeClr>
                      </a:solidFill>
                      <a:prstDash val="solid"/>
                      <a:round/>
                      <a:headEnd type="none" w="med" len="med"/>
                      <a:tailEnd type="none" w="med" len="med"/>
                    </a:lnR>
                    <a:lnT>
                      <a:noFill/>
                    </a:lnT>
                    <a:lnB w="12700" cap="flat" cmpd="sng" algn="ctr">
                      <a:solidFill>
                        <a:schemeClr val="bg2">
                          <a:lumMod val="90000"/>
                        </a:schemeClr>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B</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S" sz="900" b="1" i="0" u="none" strike="noStrike" dirty="0">
                          <a:solidFill>
                            <a:schemeClr val="bg2">
                              <a:lumMod val="25000"/>
                            </a:schemeClr>
                          </a:solidFill>
                          <a:effectLst/>
                          <a:latin typeface="+mn-lt"/>
                        </a:rPr>
                        <a:t>C</a:t>
                      </a:r>
                      <a:endParaRPr lang="es-EC" sz="900" b="1" i="0" u="none" strike="noStrike" dirty="0">
                        <a:solidFill>
                          <a:schemeClr val="bg2">
                            <a:lumMod val="25000"/>
                          </a:schemeClr>
                        </a:solidFill>
                        <a:effectLst/>
                        <a:latin typeface="+mn-lt"/>
                      </a:endParaRP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G</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D</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J</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H</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P</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N</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Q</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F</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M</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K</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L</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I</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E</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S</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R</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213117">
                <a:tc>
                  <a:txBody>
                    <a:bodyPr/>
                    <a:lstStyle/>
                    <a:p>
                      <a:pPr algn="ctr" rtl="0" fontAlgn="ctr"/>
                      <a:r>
                        <a:rPr lang="es-EC" sz="900" b="0" i="0" u="none" strike="noStrike" dirty="0">
                          <a:solidFill>
                            <a:schemeClr val="bg2">
                              <a:lumMod val="25000"/>
                            </a:schemeClr>
                          </a:solidFill>
                          <a:effectLst/>
                          <a:latin typeface="+mn-lt"/>
                        </a:rPr>
                        <a:t>2020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6.159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4.673</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6.594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2.054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2.124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1.145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1.108</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1.007</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762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724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529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571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296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336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470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114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110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r h="182880">
                <a:tc>
                  <a:txBody>
                    <a:bodyPr/>
                    <a:lstStyle/>
                    <a:p>
                      <a:pPr algn="ctr" rtl="0" fontAlgn="ctr"/>
                      <a:r>
                        <a:rPr lang="es-EC" sz="900" b="0" i="0" u="none" strike="noStrike" dirty="0">
                          <a:solidFill>
                            <a:schemeClr val="bg2">
                              <a:lumMod val="25000"/>
                            </a:schemeClr>
                          </a:solidFill>
                          <a:effectLst/>
                          <a:latin typeface="+mn-lt"/>
                        </a:rPr>
                        <a:t>2021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9.992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8.061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7.689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2.512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2.121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1.613</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1.249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1.183</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1.031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907</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766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592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540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479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438</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124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104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2"/>
                  </a:ext>
                </a:extLst>
              </a:tr>
              <a:tr h="182880">
                <a:tc>
                  <a:txBody>
                    <a:bodyPr/>
                    <a:lstStyle/>
                    <a:p>
                      <a:pPr algn="ctr" rtl="0" fontAlgn="ctr"/>
                      <a:r>
                        <a:rPr lang="es-EC" sz="900" b="0" i="0" u="none" strike="noStrike">
                          <a:solidFill>
                            <a:schemeClr val="bg2">
                              <a:lumMod val="25000"/>
                            </a:schemeClr>
                          </a:solidFill>
                          <a:effectLst/>
                          <a:latin typeface="+mn-lt"/>
                        </a:rPr>
                        <a:t>Var.</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62,2 %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72,5 %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16,6 %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22,3 %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-0,1 %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40,9 %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12,7 %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17,6 %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35,2 %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25,3 %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44,7 %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3,7 %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82,6 %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42,5 %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-6,7 %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9,0 %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-5,2 %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bl>
          </a:graphicData>
        </a:graphic>
      </p:graphicFrame>
      <p:sp>
        <p:nvSpPr>
          <p:cNvPr id="2" name="Marcador de contenido 1"/>
          <p:cNvSpPr>
            <a:spLocks noGrp="1"/>
          </p:cNvSpPr>
          <p:nvPr>
            <p:ph/>
          </p:nvPr>
        </p:nvSpPr>
        <p:spPr>
          <a:xfrm>
            <a:off x="658368" y="228600"/>
            <a:ext cx="7232904" cy="603504"/>
          </a:xfrm>
        </p:spPr>
        <p:txBody>
          <a:bodyPr>
            <a:normAutofit/>
          </a:bodyPr>
          <a:lstStyle/>
          <a:p>
            <a:pPr marL="0" marR="0" algn="l">
              <a:lnSpc>
                <a:spcPct val="100000"/>
              </a:lnSpc>
              <a:spcBef>
                <a:spcPts val="0"/>
              </a:spcBef>
              <a:spcAft>
                <a:spcPts val="0"/>
              </a:spcAft>
              <a:buNone/>
            </a:pPr>
            <a:r>
              <a:rPr lang="es-EC" sz="2300" b="1" i="0" u="none" cap="none" dirty="0">
                <a:solidFill>
                  <a:srgbClr val="0069AF">
                    <a:alpha val="100000"/>
                  </a:srgbClr>
                </a:solidFill>
                <a:cs typeface="Century Gothic (Títulos)"/>
                <a:sym typeface="Century Gothic (Títulos)"/>
              </a:rPr>
              <a:t>2.2 Valor agregado empresarial -CIIU</a:t>
            </a:r>
          </a:p>
        </p:txBody>
      </p:sp>
      <p:sp>
        <p:nvSpPr>
          <p:cNvPr id="4" name="Marcador de contenido 3"/>
          <p:cNvSpPr>
            <a:spLocks noGrp="1"/>
          </p:cNvSpPr>
          <p:nvPr>
            <p:ph/>
          </p:nvPr>
        </p:nvSpPr>
        <p:spPr>
          <a:xfrm>
            <a:off x="1597862" y="5202936"/>
            <a:ext cx="9715179" cy="521208"/>
          </a:xfrm>
        </p:spPr>
        <p:txBody>
          <a:bodyPr>
            <a:normAutofit/>
          </a:bodyPr>
          <a:lstStyle/>
          <a:p>
            <a:pPr algn="just">
              <a:lnSpc>
                <a:spcPct val="100000"/>
              </a:lnSpc>
              <a:spcBef>
                <a:spcPts val="0"/>
              </a:spcBef>
            </a:pPr>
            <a:r>
              <a:rPr lang="es-ES" sz="1330" b="0" dirty="0">
                <a:solidFill>
                  <a:schemeClr val="bg2">
                    <a:lumMod val="25000"/>
                  </a:schemeClr>
                </a:solidFill>
                <a:cs typeface="Century Gothic (Cuerpo)"/>
                <a:sym typeface="Century Gothic (Cuerpo)"/>
              </a:rPr>
              <a:t>Los sectores minería (B), manufactura (C) y comercio (G) concentran el 65,3% del total del valor agregado empresarial, se evidencia un crecimiento del 47,7% en referencia al 2020.</a:t>
            </a:r>
            <a:endParaRPr lang="es-EC" sz="1330" b="0" dirty="0">
              <a:solidFill>
                <a:schemeClr val="bg2">
                  <a:lumMod val="25000"/>
                </a:schemeClr>
              </a:solidFill>
              <a:cs typeface="Century Gothic (Cuerpo)"/>
              <a:sym typeface="Century Gothic (Cuerpo)"/>
            </a:endParaRPr>
          </a:p>
        </p:txBody>
      </p:sp>
      <p:sp>
        <p:nvSpPr>
          <p:cNvPr id="5" name="Marcador de contenido 4"/>
          <p:cNvSpPr>
            <a:spLocks noGrp="1"/>
          </p:cNvSpPr>
          <p:nvPr>
            <p:ph/>
          </p:nvPr>
        </p:nvSpPr>
        <p:spPr>
          <a:xfrm>
            <a:off x="704088" y="6199632"/>
            <a:ext cx="10683382" cy="557784"/>
          </a:xfrm>
        </p:spPr>
        <p:txBody>
          <a:bodyPr/>
          <a:lstStyle/>
          <a:p>
            <a:pPr marL="0" marR="0" algn="just">
              <a:lnSpc>
                <a:spcPct val="100000"/>
              </a:lnSpc>
              <a:spcBef>
                <a:spcPts val="0"/>
              </a:spcBef>
              <a:spcAft>
                <a:spcPts val="0"/>
              </a:spcAft>
              <a:buNone/>
            </a:pPr>
            <a:r>
              <a:rPr lang="es-EC" sz="1000" u="none" cap="none" dirty="0">
                <a:solidFill>
                  <a:srgbClr val="595959">
                    <a:alpha val="100000"/>
                  </a:srgbClr>
                </a:solidFill>
                <a:cs typeface="Century Gothic (Cuerpo)"/>
                <a:sym typeface="Century Gothic (Cuerpo)"/>
              </a:rPr>
              <a:t>Nota: </a:t>
            </a:r>
            <a:r>
              <a:rPr lang="es-EC" sz="1000" b="0" u="none" cap="none" dirty="0">
                <a:solidFill>
                  <a:srgbClr val="595959">
                    <a:alpha val="100000"/>
                  </a:srgbClr>
                </a:solidFill>
                <a:cs typeface="Century Gothic (Cuerpo)"/>
                <a:sym typeface="Century Gothic (Cuerpo)"/>
              </a:rPr>
              <a:t>La sección “Otras actividades de servicios S” (como categoría residual) comprende las actividades de asociaciones, la reparación de ordenadores y de efectos personales y enseres domésticos y diversas actividades de servicios personales no clasificadas en otra parte.
</a:t>
            </a:r>
            <a:r>
              <a:rPr lang="es-EC" sz="1000" u="none" cap="none" dirty="0">
                <a:solidFill>
                  <a:srgbClr val="595959">
                    <a:alpha val="100000"/>
                  </a:srgbClr>
                </a:solidFill>
                <a:cs typeface="Century Gothic (Cuerpo)"/>
                <a:sym typeface="Century Gothic (Cuerpo)"/>
              </a:rPr>
              <a:t>Fuente: </a:t>
            </a:r>
            <a:r>
              <a:rPr lang="es-EC" sz="1000" b="0" u="none" cap="none" dirty="0">
                <a:solidFill>
                  <a:srgbClr val="595959">
                    <a:alpha val="100000"/>
                  </a:srgbClr>
                </a:solidFill>
                <a:cs typeface="Century Gothic (Cuerpo)"/>
                <a:sym typeface="Century Gothic (Cuerpo)"/>
              </a:rPr>
              <a:t>Encuesta Estructural Empresarial  (ENESEM) 2020 – 2021.</a:t>
            </a:r>
          </a:p>
        </p:txBody>
      </p:sp>
      <p:pic>
        <p:nvPicPr>
          <p:cNvPr id="7" name="Marcador de contenido 6"/>
          <p:cNvPicPr>
            <a:picLocks noGrp="1"/>
          </p:cNvPicPr>
          <p:nvPr>
            <p:ph/>
          </p:nvPr>
        </p:nvPicPr>
        <p:blipFill>
          <a:blip r:embed="rId3" cstate="print"/>
          <a:stretch>
            <a:fillRect/>
          </a:stretch>
        </p:blipFill>
        <p:spPr>
          <a:xfrm>
            <a:off x="1531087" y="5202936"/>
            <a:ext cx="22860" cy="502920"/>
          </a:xfrm>
          <a:prstGeom prst="rect">
            <a:avLst/>
          </a:prstGeom>
        </p:spPr>
      </p:pic>
      <p:pic>
        <p:nvPicPr>
          <p:cNvPr id="8" name="Marcador de contenido 7"/>
          <p:cNvPicPr>
            <a:picLocks noGrp="1"/>
          </p:cNvPicPr>
          <p:nvPr>
            <p:ph/>
          </p:nvPr>
        </p:nvPicPr>
        <p:blipFill>
          <a:blip r:embed="rId4" cstate="print"/>
          <a:stretch>
            <a:fillRect/>
          </a:stretch>
        </p:blipFill>
        <p:spPr>
          <a:xfrm>
            <a:off x="912483" y="5157216"/>
            <a:ext cx="548640" cy="548640"/>
          </a:xfrm>
          <a:prstGeom prst="rect">
            <a:avLst/>
          </a:prstGeom>
        </p:spPr>
      </p:pic>
      <p:graphicFrame>
        <p:nvGraphicFramePr>
          <p:cNvPr id="18" name="Tabla 17">
            <a:extLst>
              <a:ext uri="{FF2B5EF4-FFF2-40B4-BE49-F238E27FC236}">
                <a16:creationId xmlns="" xmlns:a16="http://schemas.microsoft.com/office/drawing/2014/main" id="{401D11E3-20BB-4414-BC4A-0EFC8C6EA5A7}"/>
              </a:ext>
            </a:extLst>
          </p:cNvPr>
          <p:cNvGraphicFramePr>
            <a:graphicFrameLocks noGrp="1"/>
          </p:cNvGraphicFramePr>
          <p:nvPr/>
        </p:nvGraphicFramePr>
        <p:xfrm>
          <a:off x="5011334" y="1197864"/>
          <a:ext cx="1362456" cy="393192"/>
        </p:xfrm>
        <a:graphic>
          <a:graphicData uri="http://schemas.openxmlformats.org/drawingml/2006/table">
            <a:tbl>
              <a:tblPr/>
              <a:tblGrid>
                <a:gridCol w="454152">
                  <a:extLst>
                    <a:ext uri="{9D8B030D-6E8A-4147-A177-3AD203B41FA5}">
                      <a16:colId xmlns="" xmlns:a16="http://schemas.microsoft.com/office/drawing/2014/main" val="1261314172"/>
                    </a:ext>
                  </a:extLst>
                </a:gridCol>
                <a:gridCol w="454152">
                  <a:extLst>
                    <a:ext uri="{9D8B030D-6E8A-4147-A177-3AD203B41FA5}">
                      <a16:colId xmlns="" xmlns:a16="http://schemas.microsoft.com/office/drawing/2014/main" val="3686646836"/>
                    </a:ext>
                  </a:extLst>
                </a:gridCol>
                <a:gridCol w="454152">
                  <a:extLst>
                    <a:ext uri="{9D8B030D-6E8A-4147-A177-3AD203B41FA5}">
                      <a16:colId xmlns="" xmlns:a16="http://schemas.microsoft.com/office/drawing/2014/main" val="3694117547"/>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1907027223"/>
                  </a:ext>
                </a:extLst>
              </a:tr>
              <a:tr h="131064">
                <a:tc>
                  <a:txBody>
                    <a:bodyPr/>
                    <a:lstStyle/>
                    <a:p>
                      <a:pPr algn="ctr" rtl="0" fontAlgn="ctr"/>
                      <a:r>
                        <a:rPr lang="es-EC" sz="800" b="1" i="0" u="none" strike="noStrike" dirty="0">
                          <a:solidFill>
                            <a:srgbClr val="FFFFFF"/>
                          </a:solidFill>
                          <a:effectLst/>
                          <a:latin typeface="+mn-lt"/>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2104607076"/>
                  </a:ext>
                </a:extLst>
              </a:tr>
              <a:tr h="131064">
                <a:tc>
                  <a:txBody>
                    <a:bodyPr/>
                    <a:lstStyle/>
                    <a:p>
                      <a:pPr algn="ctr" rtl="0" fontAlgn="ctr"/>
                      <a:r>
                        <a:rPr lang="es-EC" sz="800" b="0" i="0" u="none" strike="noStrike" dirty="0">
                          <a:solidFill>
                            <a:schemeClr val="bg2">
                              <a:lumMod val="25000"/>
                            </a:schemeClr>
                          </a:solidFill>
                          <a:effectLst/>
                          <a:latin typeface="+mn-lt"/>
                        </a:rPr>
                        <a:t>28.774</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39.402</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36,9%</a:t>
                      </a: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2616327703"/>
                  </a:ext>
                </a:extLst>
              </a:tr>
            </a:tbl>
          </a:graphicData>
        </a:graphic>
      </p:graphicFrame>
      <p:sp>
        <p:nvSpPr>
          <p:cNvPr id="19" name="1 Triángulo isósceles">
            <a:extLst>
              <a:ext uri="{FF2B5EF4-FFF2-40B4-BE49-F238E27FC236}">
                <a16:creationId xmlns="" xmlns:a16="http://schemas.microsoft.com/office/drawing/2014/main" id="{AC94601A-79CD-434F-9674-2B80BB59704B}"/>
              </a:ext>
            </a:extLst>
          </p:cNvPr>
          <p:cNvSpPr/>
          <p:nvPr/>
        </p:nvSpPr>
        <p:spPr>
          <a:xfrm>
            <a:off x="5966465" y="1508586"/>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pic>
        <p:nvPicPr>
          <p:cNvPr id="21" name="Marcador de contenido 6">
            <a:extLst>
              <a:ext uri="{FF2B5EF4-FFF2-40B4-BE49-F238E27FC236}">
                <a16:creationId xmlns="" xmlns:a16="http://schemas.microsoft.com/office/drawing/2014/main" id="{A9910113-53BE-42D5-A91B-DF54E4CDB425}"/>
              </a:ext>
            </a:extLst>
          </p:cNvPr>
          <p:cNvPicPr>
            <a:picLocks noGrp="1"/>
          </p:cNvPicPr>
          <p:nvPr/>
        </p:nvPicPr>
        <p:blipFill rotWithShape="1">
          <a:blip r:embed="rId5" cstate="print"/>
          <a:srcRect l="3546" t="82701" r="91578" b="10842"/>
          <a:stretch/>
        </p:blipFill>
        <p:spPr>
          <a:xfrm>
            <a:off x="957415" y="4368013"/>
            <a:ext cx="91440" cy="91440"/>
          </a:xfrm>
          <a:prstGeom prst="rect">
            <a:avLst/>
          </a:prstGeom>
        </p:spPr>
      </p:pic>
      <p:pic>
        <p:nvPicPr>
          <p:cNvPr id="22" name="Marcador de contenido 6">
            <a:extLst>
              <a:ext uri="{FF2B5EF4-FFF2-40B4-BE49-F238E27FC236}">
                <a16:creationId xmlns="" xmlns:a16="http://schemas.microsoft.com/office/drawing/2014/main" id="{43AA1CD8-577D-4BC7-9B5F-E81E8D5A756B}"/>
              </a:ext>
            </a:extLst>
          </p:cNvPr>
          <p:cNvPicPr>
            <a:picLocks noGrp="1"/>
          </p:cNvPicPr>
          <p:nvPr/>
        </p:nvPicPr>
        <p:blipFill rotWithShape="1">
          <a:blip r:embed="rId5" cstate="print"/>
          <a:srcRect l="3546" t="90657" r="91578" b="2312"/>
          <a:stretch/>
        </p:blipFill>
        <p:spPr>
          <a:xfrm>
            <a:off x="957415" y="4538466"/>
            <a:ext cx="91440" cy="91440"/>
          </a:xfrm>
          <a:prstGeom prst="rect">
            <a:avLst/>
          </a:prstGeom>
        </p:spPr>
      </p:pic>
      <p:graphicFrame>
        <p:nvGraphicFramePr>
          <p:cNvPr id="6" name="Tabla 5"/>
          <p:cNvGraphicFramePr>
            <a:graphicFrameLocks noGrp="1"/>
          </p:cNvGraphicFramePr>
          <p:nvPr/>
        </p:nvGraphicFramePr>
        <p:xfrm>
          <a:off x="7545713" y="1327990"/>
          <a:ext cx="3767328" cy="1442429"/>
        </p:xfrm>
        <a:graphic>
          <a:graphicData uri="http://schemas.openxmlformats.org/drawingml/2006/table">
            <a:tbl>
              <a:tblPr/>
              <a:tblGrid>
                <a:gridCol w="402336">
                  <a:extLst>
                    <a:ext uri="{9D8B030D-6E8A-4147-A177-3AD203B41FA5}">
                      <a16:colId xmlns="" xmlns:a16="http://schemas.microsoft.com/office/drawing/2014/main" val="20000"/>
                    </a:ext>
                  </a:extLst>
                </a:gridCol>
                <a:gridCol w="1408176">
                  <a:extLst>
                    <a:ext uri="{9D8B030D-6E8A-4147-A177-3AD203B41FA5}">
                      <a16:colId xmlns="" xmlns:a16="http://schemas.microsoft.com/office/drawing/2014/main" val="20001"/>
                    </a:ext>
                  </a:extLst>
                </a:gridCol>
                <a:gridCol w="402336">
                  <a:extLst>
                    <a:ext uri="{9D8B030D-6E8A-4147-A177-3AD203B41FA5}">
                      <a16:colId xmlns="" xmlns:a16="http://schemas.microsoft.com/office/drawing/2014/main" val="20002"/>
                    </a:ext>
                  </a:extLst>
                </a:gridCol>
                <a:gridCol w="1554480">
                  <a:extLst>
                    <a:ext uri="{9D8B030D-6E8A-4147-A177-3AD203B41FA5}">
                      <a16:colId xmlns="" xmlns:a16="http://schemas.microsoft.com/office/drawing/2014/main" val="20003"/>
                    </a:ext>
                  </a:extLst>
                </a:gridCol>
              </a:tblGrid>
              <a:tr h="80878">
                <a:tc gridSpan="4">
                  <a:txBody>
                    <a:bodyPr/>
                    <a:lstStyle/>
                    <a:p>
                      <a:pPr algn="ctr" rtl="0" fontAlgn="ctr"/>
                      <a:r>
                        <a:rPr lang="es-EC" sz="800" b="1" i="0" u="none" strike="noStrike" dirty="0">
                          <a:solidFill>
                            <a:srgbClr val="595959"/>
                          </a:solidFill>
                          <a:effectLst/>
                          <a:latin typeface="Century Gothic" panose="020B0502020202020204" pitchFamily="34" charset="0"/>
                        </a:rPr>
                        <a:t>Actividad económica sección CIIU</a:t>
                      </a:r>
                    </a:p>
                  </a:txBody>
                  <a:tcPr marL="9525" marR="9525" marT="9525" marB="0" anchor="ctr">
                    <a:lnL>
                      <a:noFill/>
                    </a:lnL>
                    <a:lnR>
                      <a:noFill/>
                    </a:lnR>
                    <a:lnT>
                      <a:noFill/>
                    </a:lnT>
                    <a:lnB>
                      <a:noFill/>
                    </a:lnB>
                    <a:solidFill>
                      <a:schemeClr val="bg2"/>
                    </a:solidFill>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10000"/>
                  </a:ext>
                </a:extLst>
              </a:tr>
              <a:tr h="47575">
                <a:tc>
                  <a:txBody>
                    <a:bodyPr/>
                    <a:lstStyle/>
                    <a:p>
                      <a:pPr algn="ctr" rtl="0" fontAlgn="ctr"/>
                      <a:r>
                        <a:rPr lang="es-EC" sz="800" b="0" i="0" u="none" strike="noStrike" dirty="0">
                          <a:solidFill>
                            <a:srgbClr val="888888"/>
                          </a:solidFill>
                          <a:effectLst/>
                          <a:latin typeface="Century Gothic" panose="020B0502020202020204" pitchFamily="34" charset="0"/>
                        </a:rPr>
                        <a:t>B</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Minería</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F</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Construcción</a:t>
                      </a:r>
                    </a:p>
                  </a:txBody>
                  <a:tcPr marL="9525" marR="9525" marT="9525" marB="0" anchor="ctr">
                    <a:lnL>
                      <a:noFill/>
                    </a:lnL>
                    <a:lnR>
                      <a:noFill/>
                    </a:lnR>
                    <a:lnT>
                      <a:noFill/>
                    </a:lnT>
                    <a:lnB>
                      <a:noFill/>
                    </a:lnB>
                  </a:tcPr>
                </a:tc>
                <a:extLst>
                  <a:ext uri="{0D108BD9-81ED-4DB2-BD59-A6C34878D82A}">
                    <a16:rowId xmlns="" xmlns:a16="http://schemas.microsoft.com/office/drawing/2014/main" val="10001"/>
                  </a:ext>
                </a:extLst>
              </a:tr>
              <a:tr h="85636">
                <a:tc>
                  <a:txBody>
                    <a:bodyPr/>
                    <a:lstStyle/>
                    <a:p>
                      <a:pPr algn="ctr" rtl="0" fontAlgn="ctr"/>
                      <a:r>
                        <a:rPr lang="es-EC" sz="800" b="0" i="0" u="none" strike="noStrike" dirty="0">
                          <a:solidFill>
                            <a:srgbClr val="888888"/>
                          </a:solidFill>
                          <a:effectLst/>
                          <a:latin typeface="Century Gothic" panose="020B0502020202020204" pitchFamily="34" charset="0"/>
                        </a:rPr>
                        <a:t>C</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Manufactura</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M</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Actividades profesionales</a:t>
                      </a:r>
                    </a:p>
                  </a:txBody>
                  <a:tcPr marL="9525" marR="9525" marT="9525" marB="0" anchor="ctr">
                    <a:lnL>
                      <a:noFill/>
                    </a:lnL>
                    <a:lnR>
                      <a:noFill/>
                    </a:lnR>
                    <a:lnT>
                      <a:noFill/>
                    </a:lnT>
                    <a:lnB>
                      <a:noFill/>
                    </a:lnB>
                  </a:tcPr>
                </a:tc>
                <a:extLst>
                  <a:ext uri="{0D108BD9-81ED-4DB2-BD59-A6C34878D82A}">
                    <a16:rowId xmlns="" xmlns:a16="http://schemas.microsoft.com/office/drawing/2014/main" val="10002"/>
                  </a:ext>
                </a:extLst>
              </a:tr>
              <a:tr h="85636">
                <a:tc>
                  <a:txBody>
                    <a:bodyPr/>
                    <a:lstStyle/>
                    <a:p>
                      <a:pPr algn="ctr" rtl="0" fontAlgn="ctr"/>
                      <a:r>
                        <a:rPr lang="es-EC" sz="800" b="0" i="0" u="none" strike="noStrike" dirty="0">
                          <a:solidFill>
                            <a:srgbClr val="888888"/>
                          </a:solidFill>
                          <a:effectLst/>
                          <a:latin typeface="Century Gothic" panose="020B0502020202020204" pitchFamily="34" charset="0"/>
                        </a:rPr>
                        <a:t>G</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Comercio</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K</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Financieras y de seguros</a:t>
                      </a:r>
                    </a:p>
                  </a:txBody>
                  <a:tcPr marL="9525" marR="9525" marT="9525" marB="0" anchor="ctr">
                    <a:lnL>
                      <a:noFill/>
                    </a:lnL>
                    <a:lnR>
                      <a:noFill/>
                    </a:lnR>
                    <a:lnT>
                      <a:noFill/>
                    </a:lnT>
                    <a:lnB>
                      <a:noFill/>
                    </a:lnB>
                  </a:tcPr>
                </a:tc>
                <a:extLst>
                  <a:ext uri="{0D108BD9-81ED-4DB2-BD59-A6C34878D82A}">
                    <a16:rowId xmlns="" xmlns:a16="http://schemas.microsoft.com/office/drawing/2014/main" val="10003"/>
                  </a:ext>
                </a:extLst>
              </a:tr>
              <a:tr h="47575">
                <a:tc>
                  <a:txBody>
                    <a:bodyPr/>
                    <a:lstStyle/>
                    <a:p>
                      <a:pPr algn="ctr" rtl="0" fontAlgn="ctr"/>
                      <a:r>
                        <a:rPr lang="es-EC" sz="800" b="0" i="0" u="none" strike="noStrike" dirty="0">
                          <a:solidFill>
                            <a:srgbClr val="888888"/>
                          </a:solidFill>
                          <a:effectLst/>
                          <a:latin typeface="Century Gothic" panose="020B0502020202020204" pitchFamily="34" charset="0"/>
                        </a:rPr>
                        <a:t>D</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Electricidad</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L</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Inmobiliarias</a:t>
                      </a:r>
                    </a:p>
                  </a:txBody>
                  <a:tcPr marL="9525" marR="9525" marT="9525" marB="0" anchor="ctr">
                    <a:lnL>
                      <a:noFill/>
                    </a:lnL>
                    <a:lnR>
                      <a:noFill/>
                    </a:lnR>
                    <a:lnT>
                      <a:noFill/>
                    </a:lnT>
                    <a:lnB>
                      <a:noFill/>
                    </a:lnB>
                  </a:tcPr>
                </a:tc>
                <a:extLst>
                  <a:ext uri="{0D108BD9-81ED-4DB2-BD59-A6C34878D82A}">
                    <a16:rowId xmlns="" xmlns:a16="http://schemas.microsoft.com/office/drawing/2014/main" val="10004"/>
                  </a:ext>
                </a:extLst>
              </a:tr>
              <a:tr h="85636">
                <a:tc>
                  <a:txBody>
                    <a:bodyPr/>
                    <a:lstStyle/>
                    <a:p>
                      <a:pPr algn="ctr" rtl="0" fontAlgn="ctr"/>
                      <a:r>
                        <a:rPr lang="es-EC" sz="800" b="0" i="0" u="none" strike="noStrike" dirty="0">
                          <a:solidFill>
                            <a:srgbClr val="888888"/>
                          </a:solidFill>
                          <a:effectLst/>
                          <a:latin typeface="Century Gothic" panose="020B0502020202020204" pitchFamily="34" charset="0"/>
                        </a:rPr>
                        <a:t>J</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Comunicación</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I</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Alojamiento y comidas</a:t>
                      </a:r>
                    </a:p>
                  </a:txBody>
                  <a:tcPr marL="9525" marR="9525" marT="9525" marB="0" anchor="ctr">
                    <a:lnL>
                      <a:noFill/>
                    </a:lnL>
                    <a:lnR>
                      <a:noFill/>
                    </a:lnR>
                    <a:lnT>
                      <a:noFill/>
                    </a:lnT>
                    <a:lnB>
                      <a:noFill/>
                    </a:lnB>
                  </a:tcPr>
                </a:tc>
                <a:extLst>
                  <a:ext uri="{0D108BD9-81ED-4DB2-BD59-A6C34878D82A}">
                    <a16:rowId xmlns="" xmlns:a16="http://schemas.microsoft.com/office/drawing/2014/main" val="10005"/>
                  </a:ext>
                </a:extLst>
              </a:tr>
              <a:tr h="47575">
                <a:tc>
                  <a:txBody>
                    <a:bodyPr/>
                    <a:lstStyle/>
                    <a:p>
                      <a:pPr algn="ctr" rtl="0" fontAlgn="ctr"/>
                      <a:r>
                        <a:rPr lang="es-EC" sz="800" b="0" i="0" u="none" strike="noStrike">
                          <a:solidFill>
                            <a:srgbClr val="888888"/>
                          </a:solidFill>
                          <a:effectLst/>
                          <a:latin typeface="Century Gothic" panose="020B0502020202020204" pitchFamily="34" charset="0"/>
                        </a:rPr>
                        <a:t>H</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Transporte</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E</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Agua</a:t>
                      </a:r>
                    </a:p>
                  </a:txBody>
                  <a:tcPr marL="9525" marR="9525" marT="9525" marB="0" anchor="ctr">
                    <a:lnL>
                      <a:noFill/>
                    </a:lnL>
                    <a:lnR>
                      <a:noFill/>
                    </a:lnR>
                    <a:lnT>
                      <a:noFill/>
                    </a:lnT>
                    <a:lnB>
                      <a:noFill/>
                    </a:lnB>
                  </a:tcPr>
                </a:tc>
                <a:extLst>
                  <a:ext uri="{0D108BD9-81ED-4DB2-BD59-A6C34878D82A}">
                    <a16:rowId xmlns="" xmlns:a16="http://schemas.microsoft.com/office/drawing/2014/main" val="10006"/>
                  </a:ext>
                </a:extLst>
              </a:tr>
              <a:tr h="128454">
                <a:tc>
                  <a:txBody>
                    <a:bodyPr/>
                    <a:lstStyle/>
                    <a:p>
                      <a:pPr algn="ctr" rtl="0" fontAlgn="ctr"/>
                      <a:r>
                        <a:rPr lang="es-EC" sz="800" b="0" i="0" u="none" strike="noStrike">
                          <a:solidFill>
                            <a:srgbClr val="888888"/>
                          </a:solidFill>
                          <a:effectLst/>
                          <a:latin typeface="Century Gothic" panose="020B0502020202020204" pitchFamily="34" charset="0"/>
                        </a:rPr>
                        <a:t>P</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Enseñanza</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S</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Otras actividades de servicios</a:t>
                      </a:r>
                    </a:p>
                  </a:txBody>
                  <a:tcPr marL="9525" marR="9525" marT="9525" marB="0" anchor="ctr">
                    <a:lnL>
                      <a:noFill/>
                    </a:lnL>
                    <a:lnR>
                      <a:noFill/>
                    </a:lnR>
                    <a:lnT>
                      <a:noFill/>
                    </a:lnT>
                    <a:lnB>
                      <a:noFill/>
                    </a:lnB>
                  </a:tcPr>
                </a:tc>
                <a:extLst>
                  <a:ext uri="{0D108BD9-81ED-4DB2-BD59-A6C34878D82A}">
                    <a16:rowId xmlns="" xmlns:a16="http://schemas.microsoft.com/office/drawing/2014/main" val="10007"/>
                  </a:ext>
                </a:extLst>
              </a:tr>
              <a:tr h="128454">
                <a:tc>
                  <a:txBody>
                    <a:bodyPr/>
                    <a:lstStyle/>
                    <a:p>
                      <a:pPr algn="ctr" rtl="0" fontAlgn="ctr"/>
                      <a:r>
                        <a:rPr lang="es-EC" sz="800" b="0" i="0" u="none" strike="noStrike" dirty="0">
                          <a:solidFill>
                            <a:srgbClr val="888888"/>
                          </a:solidFill>
                          <a:effectLst/>
                          <a:latin typeface="Century Gothic" panose="020B0502020202020204" pitchFamily="34" charset="0"/>
                        </a:rPr>
                        <a:t>N</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Servicios administrativos</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R</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Recreación</a:t>
                      </a:r>
                    </a:p>
                  </a:txBody>
                  <a:tcPr marL="9525" marR="9525" marT="9525" marB="0" anchor="ctr">
                    <a:lnL>
                      <a:noFill/>
                    </a:lnL>
                    <a:lnR>
                      <a:noFill/>
                    </a:lnR>
                    <a:lnT>
                      <a:noFill/>
                    </a:lnT>
                    <a:lnB>
                      <a:noFill/>
                    </a:lnB>
                  </a:tcPr>
                </a:tc>
                <a:extLst>
                  <a:ext uri="{0D108BD9-81ED-4DB2-BD59-A6C34878D82A}">
                    <a16:rowId xmlns="" xmlns:a16="http://schemas.microsoft.com/office/drawing/2014/main" val="10008"/>
                  </a:ext>
                </a:extLst>
              </a:tr>
              <a:tr h="259424">
                <a:tc>
                  <a:txBody>
                    <a:bodyPr/>
                    <a:lstStyle/>
                    <a:p>
                      <a:pPr algn="ctr" rtl="0" fontAlgn="ctr"/>
                      <a:r>
                        <a:rPr lang="es-EC" sz="800" b="0" i="0" u="none" strike="noStrike" dirty="0">
                          <a:solidFill>
                            <a:srgbClr val="888888"/>
                          </a:solidFill>
                          <a:effectLst/>
                          <a:latin typeface="Century Gothic" panose="020B0502020202020204" pitchFamily="34" charset="0"/>
                        </a:rPr>
                        <a:t>Q</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rtl="0" fontAlgn="ctr"/>
                      <a:r>
                        <a:rPr lang="es-EC" sz="800" b="0" i="0" u="none" strike="noStrike" dirty="0">
                          <a:solidFill>
                            <a:srgbClr val="888888"/>
                          </a:solidFill>
                          <a:effectLst/>
                          <a:latin typeface="Century Gothic" panose="020B0502020202020204" pitchFamily="34" charset="0"/>
                        </a:rPr>
                        <a:t>Actividades de salud humana </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ctr" rtl="0" fontAlgn="ctr"/>
                      <a:r>
                        <a:rPr lang="es-EC" sz="800" b="0" i="0" u="none" strike="noStrike" dirty="0">
                          <a:solidFill>
                            <a:srgbClr val="888888"/>
                          </a:solidFill>
                          <a:effectLst/>
                          <a:latin typeface="Century Gothic" panose="020B0502020202020204" pitchFamily="34" charset="0"/>
                        </a:rPr>
                        <a:t>*</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rtl="0" fontAlgn="ctr"/>
                      <a:r>
                        <a:rPr lang="es-ES" sz="800" b="0" i="0" u="none" strike="noStrike" dirty="0">
                          <a:solidFill>
                            <a:srgbClr val="888888"/>
                          </a:solidFill>
                          <a:effectLst/>
                          <a:latin typeface="Century Gothic" panose="020B0502020202020204" pitchFamily="34" charset="0"/>
                        </a:rPr>
                        <a:t>Se excluyen: K64; K66; Q88; S94 </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extLst>
                  <a:ext uri="{0D108BD9-81ED-4DB2-BD59-A6C34878D82A}">
                    <a16:rowId xmlns="" xmlns:a16="http://schemas.microsoft.com/office/drawing/2014/main" val="10009"/>
                  </a:ext>
                </a:extLst>
              </a:tr>
            </a:tbl>
          </a:graphicData>
        </a:graphic>
      </p:graphicFrame>
      <p:sp>
        <p:nvSpPr>
          <p:cNvPr id="16" name="Marcador de contenido 2"/>
          <p:cNvSpPr txBox="1">
            <a:spLocks/>
          </p:cNvSpPr>
          <p:nvPr/>
        </p:nvSpPr>
        <p:spPr>
          <a:xfrm>
            <a:off x="1270658" y="632547"/>
            <a:ext cx="653796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nSpc>
                <a:spcPct val="100000"/>
              </a:lnSpc>
              <a:spcBef>
                <a:spcPts val="0"/>
              </a:spcBef>
            </a:pPr>
            <a:r>
              <a:rPr lang="es-EC" sz="1400" b="0">
                <a:solidFill>
                  <a:srgbClr val="7F7F7F">
                    <a:alpha val="100000"/>
                  </a:srgbClr>
                </a:solidFill>
                <a:cs typeface="Century Gothic (Cuerpo)"/>
                <a:sym typeface="Century Gothic (Cuerpo)"/>
              </a:rPr>
              <a:t>Valores en millones de dólares</a:t>
            </a:r>
            <a:endParaRPr lang="es-EC" sz="1400" b="0" dirty="0">
              <a:solidFill>
                <a:srgbClr val="7F7F7F">
                  <a:alpha val="100000"/>
                </a:srgbClr>
              </a:solidFill>
              <a:cs typeface="Century Gothic (Cuerpo)"/>
              <a:sym typeface="Century Gothic (Cuerpo)"/>
            </a:endParaRPr>
          </a:p>
        </p:txBody>
      </p:sp>
    </p:spTree>
    <p:extLst>
      <p:ext uri="{BB962C8B-B14F-4D97-AF65-F5344CB8AC3E}">
        <p14:creationId xmlns:p14="http://schemas.microsoft.com/office/powerpoint/2010/main" val="21778555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Marcador de contenido 5">
            <a:extLst>
              <a:ext uri="{FF2B5EF4-FFF2-40B4-BE49-F238E27FC236}">
                <a16:creationId xmlns="" xmlns:a16="http://schemas.microsoft.com/office/drawing/2014/main" id="{79F0B034-3AF2-4ABA-897D-627383CAD13B}"/>
              </a:ext>
            </a:extLst>
          </p:cNvPr>
          <p:cNvPicPr>
            <a:picLocks/>
          </p:cNvPicPr>
          <p:nvPr/>
        </p:nvPicPr>
        <p:blipFill rotWithShape="1">
          <a:blip r:embed="rId2" cstate="print"/>
          <a:srcRect b="19671"/>
          <a:stretch/>
        </p:blipFill>
        <p:spPr>
          <a:xfrm>
            <a:off x="640080" y="1236621"/>
            <a:ext cx="11219688" cy="2967497"/>
          </a:xfrm>
          <a:prstGeom prst="rect">
            <a:avLst/>
          </a:prstGeom>
        </p:spPr>
      </p:pic>
      <p:graphicFrame>
        <p:nvGraphicFramePr>
          <p:cNvPr id="21" name="Tabla 20">
            <a:extLst>
              <a:ext uri="{FF2B5EF4-FFF2-40B4-BE49-F238E27FC236}">
                <a16:creationId xmlns="" xmlns:a16="http://schemas.microsoft.com/office/drawing/2014/main" id="{51FE64EC-0893-4350-A5B2-29937D0574A5}"/>
              </a:ext>
            </a:extLst>
          </p:cNvPr>
          <p:cNvGraphicFramePr>
            <a:graphicFrameLocks noGrp="1"/>
          </p:cNvGraphicFramePr>
          <p:nvPr>
            <p:extLst>
              <p:ext uri="{D42A27DB-BD31-4B8C-83A1-F6EECF244321}">
                <p14:modId xmlns:p14="http://schemas.microsoft.com/office/powerpoint/2010/main" val="2232825476"/>
              </p:ext>
            </p:extLst>
          </p:nvPr>
        </p:nvGraphicFramePr>
        <p:xfrm>
          <a:off x="868680" y="4105656"/>
          <a:ext cx="10400412" cy="731520"/>
        </p:xfrm>
        <a:graphic>
          <a:graphicData uri="http://schemas.openxmlformats.org/drawingml/2006/table">
            <a:tbl>
              <a:tblPr/>
              <a:tblGrid>
                <a:gridCol w="584200">
                  <a:extLst>
                    <a:ext uri="{9D8B030D-6E8A-4147-A177-3AD203B41FA5}">
                      <a16:colId xmlns="" xmlns:a16="http://schemas.microsoft.com/office/drawing/2014/main" val="20000"/>
                    </a:ext>
                  </a:extLst>
                </a:gridCol>
                <a:gridCol w="629682">
                  <a:extLst>
                    <a:ext uri="{9D8B030D-6E8A-4147-A177-3AD203B41FA5}">
                      <a16:colId xmlns="" xmlns:a16="http://schemas.microsoft.com/office/drawing/2014/main" val="20001"/>
                    </a:ext>
                  </a:extLst>
                </a:gridCol>
                <a:gridCol w="595423">
                  <a:extLst>
                    <a:ext uri="{9D8B030D-6E8A-4147-A177-3AD203B41FA5}">
                      <a16:colId xmlns="" xmlns:a16="http://schemas.microsoft.com/office/drawing/2014/main" val="20002"/>
                    </a:ext>
                  </a:extLst>
                </a:gridCol>
                <a:gridCol w="542260">
                  <a:extLst>
                    <a:ext uri="{9D8B030D-6E8A-4147-A177-3AD203B41FA5}">
                      <a16:colId xmlns="" xmlns:a16="http://schemas.microsoft.com/office/drawing/2014/main" val="20003"/>
                    </a:ext>
                  </a:extLst>
                </a:gridCol>
                <a:gridCol w="563526">
                  <a:extLst>
                    <a:ext uri="{9D8B030D-6E8A-4147-A177-3AD203B41FA5}">
                      <a16:colId xmlns="" xmlns:a16="http://schemas.microsoft.com/office/drawing/2014/main" val="20004"/>
                    </a:ext>
                  </a:extLst>
                </a:gridCol>
                <a:gridCol w="590109">
                  <a:extLst>
                    <a:ext uri="{9D8B030D-6E8A-4147-A177-3AD203B41FA5}">
                      <a16:colId xmlns="" xmlns:a16="http://schemas.microsoft.com/office/drawing/2014/main" val="20005"/>
                    </a:ext>
                  </a:extLst>
                </a:gridCol>
                <a:gridCol w="584200">
                  <a:extLst>
                    <a:ext uri="{9D8B030D-6E8A-4147-A177-3AD203B41FA5}">
                      <a16:colId xmlns="" xmlns:a16="http://schemas.microsoft.com/office/drawing/2014/main" val="20006"/>
                    </a:ext>
                  </a:extLst>
                </a:gridCol>
                <a:gridCol w="537533">
                  <a:extLst>
                    <a:ext uri="{9D8B030D-6E8A-4147-A177-3AD203B41FA5}">
                      <a16:colId xmlns="" xmlns:a16="http://schemas.microsoft.com/office/drawing/2014/main" val="20007"/>
                    </a:ext>
                  </a:extLst>
                </a:gridCol>
                <a:gridCol w="584790">
                  <a:extLst>
                    <a:ext uri="{9D8B030D-6E8A-4147-A177-3AD203B41FA5}">
                      <a16:colId xmlns="" xmlns:a16="http://schemas.microsoft.com/office/drawing/2014/main" val="20008"/>
                    </a:ext>
                  </a:extLst>
                </a:gridCol>
                <a:gridCol w="595424">
                  <a:extLst>
                    <a:ext uri="{9D8B030D-6E8A-4147-A177-3AD203B41FA5}">
                      <a16:colId xmlns="" xmlns:a16="http://schemas.microsoft.com/office/drawing/2014/main" val="20009"/>
                    </a:ext>
                  </a:extLst>
                </a:gridCol>
                <a:gridCol w="552893">
                  <a:extLst>
                    <a:ext uri="{9D8B030D-6E8A-4147-A177-3AD203B41FA5}">
                      <a16:colId xmlns="" xmlns:a16="http://schemas.microsoft.com/office/drawing/2014/main" val="20010"/>
                    </a:ext>
                  </a:extLst>
                </a:gridCol>
                <a:gridCol w="595423">
                  <a:extLst>
                    <a:ext uri="{9D8B030D-6E8A-4147-A177-3AD203B41FA5}">
                      <a16:colId xmlns="" xmlns:a16="http://schemas.microsoft.com/office/drawing/2014/main" val="20011"/>
                    </a:ext>
                  </a:extLst>
                </a:gridCol>
                <a:gridCol w="552893">
                  <a:extLst>
                    <a:ext uri="{9D8B030D-6E8A-4147-A177-3AD203B41FA5}">
                      <a16:colId xmlns="" xmlns:a16="http://schemas.microsoft.com/office/drawing/2014/main" val="20012"/>
                    </a:ext>
                  </a:extLst>
                </a:gridCol>
                <a:gridCol w="563526">
                  <a:extLst>
                    <a:ext uri="{9D8B030D-6E8A-4147-A177-3AD203B41FA5}">
                      <a16:colId xmlns="" xmlns:a16="http://schemas.microsoft.com/office/drawing/2014/main" val="20013"/>
                    </a:ext>
                  </a:extLst>
                </a:gridCol>
                <a:gridCol w="584790">
                  <a:extLst>
                    <a:ext uri="{9D8B030D-6E8A-4147-A177-3AD203B41FA5}">
                      <a16:colId xmlns="" xmlns:a16="http://schemas.microsoft.com/office/drawing/2014/main" val="20014"/>
                    </a:ext>
                  </a:extLst>
                </a:gridCol>
                <a:gridCol w="574158">
                  <a:extLst>
                    <a:ext uri="{9D8B030D-6E8A-4147-A177-3AD203B41FA5}">
                      <a16:colId xmlns="" xmlns:a16="http://schemas.microsoft.com/office/drawing/2014/main" val="20015"/>
                    </a:ext>
                  </a:extLst>
                </a:gridCol>
                <a:gridCol w="584791">
                  <a:extLst>
                    <a:ext uri="{9D8B030D-6E8A-4147-A177-3AD203B41FA5}">
                      <a16:colId xmlns="" xmlns:a16="http://schemas.microsoft.com/office/drawing/2014/main" val="20016"/>
                    </a:ext>
                  </a:extLst>
                </a:gridCol>
                <a:gridCol w="584791">
                  <a:extLst>
                    <a:ext uri="{9D8B030D-6E8A-4147-A177-3AD203B41FA5}">
                      <a16:colId xmlns="" xmlns:a16="http://schemas.microsoft.com/office/drawing/2014/main" val="20017"/>
                    </a:ext>
                  </a:extLst>
                </a:gridCol>
              </a:tblGrid>
              <a:tr h="182880">
                <a:tc>
                  <a:txBody>
                    <a:bodyPr/>
                    <a:lstStyle/>
                    <a:p>
                      <a:pPr algn="l" fontAlgn="b"/>
                      <a:endParaRPr lang="es-EC" sz="900" b="0" i="0" u="none" strike="noStrike" dirty="0">
                        <a:solidFill>
                          <a:schemeClr val="bg2">
                            <a:lumMod val="25000"/>
                          </a:schemeClr>
                        </a:solidFill>
                        <a:effectLst/>
                        <a:latin typeface="+mn-lt"/>
                      </a:endParaRPr>
                    </a:p>
                  </a:txBody>
                  <a:tcPr marL="7302" marR="7302" marT="7302" marB="0" anchor="b">
                    <a:lnL>
                      <a:noFill/>
                    </a:lnL>
                    <a:lnR w="12700" cap="flat" cmpd="sng" algn="ctr">
                      <a:solidFill>
                        <a:schemeClr val="bg2">
                          <a:lumMod val="90000"/>
                        </a:schemeClr>
                      </a:solidFill>
                      <a:prstDash val="solid"/>
                      <a:round/>
                      <a:headEnd type="none" w="med" len="med"/>
                      <a:tailEnd type="none" w="med" len="med"/>
                    </a:lnR>
                    <a:lnT>
                      <a:noFill/>
                    </a:lnT>
                    <a:lnB w="12700" cap="flat" cmpd="sng" algn="ctr">
                      <a:solidFill>
                        <a:schemeClr val="bg2">
                          <a:lumMod val="90000"/>
                        </a:schemeClr>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j-lt"/>
                        </a:rPr>
                        <a:t>C*</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j-lt"/>
                        </a:rPr>
                        <a:t>B</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S" sz="900" b="1" i="0" u="none" strike="noStrike" dirty="0">
                          <a:solidFill>
                            <a:schemeClr val="bg2">
                              <a:lumMod val="25000"/>
                            </a:schemeClr>
                          </a:solidFill>
                          <a:effectLst/>
                          <a:latin typeface="+mj-lt"/>
                        </a:rPr>
                        <a:t>D</a:t>
                      </a:r>
                      <a:endParaRPr lang="es-EC" sz="900" b="1" i="0" u="none" strike="noStrike" dirty="0">
                        <a:solidFill>
                          <a:schemeClr val="bg2">
                            <a:lumMod val="25000"/>
                          </a:schemeClr>
                        </a:solidFill>
                        <a:effectLst/>
                        <a:latin typeface="+mj-lt"/>
                      </a:endParaRP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j-lt"/>
                        </a:rPr>
                        <a:t>G</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j-lt"/>
                        </a:rPr>
                        <a:t>J</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j-lt"/>
                        </a:rPr>
                        <a:t>P</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j-lt"/>
                        </a:rPr>
                        <a:t>Q</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j-lt"/>
                        </a:rPr>
                        <a:t>E</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j-lt"/>
                        </a:rPr>
                        <a:t>H</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j-lt"/>
                        </a:rPr>
                        <a:t>N</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j-lt"/>
                        </a:rPr>
                        <a:t>R</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j-lt"/>
                        </a:rPr>
                        <a:t>M</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j-lt"/>
                        </a:rPr>
                        <a:t>F</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j-lt"/>
                        </a:rPr>
                        <a:t>I</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j-lt"/>
                        </a:rPr>
                        <a:t>S</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j-lt"/>
                        </a:rPr>
                        <a:t>K</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j-lt"/>
                        </a:rPr>
                        <a:t>L</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182880">
                <a:tc>
                  <a:txBody>
                    <a:bodyPr/>
                    <a:lstStyle/>
                    <a:p>
                      <a:pPr algn="ctr" rtl="0" fontAlgn="ctr"/>
                      <a:r>
                        <a:rPr lang="es-EC" sz="900" b="0" i="0" u="none" strike="noStrike" dirty="0">
                          <a:solidFill>
                            <a:schemeClr val="bg2">
                              <a:lumMod val="25000"/>
                            </a:schemeClr>
                          </a:solidFill>
                          <a:effectLst/>
                          <a:latin typeface="+mn-lt"/>
                        </a:rPr>
                        <a:t>2020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391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664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891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j-lt"/>
                        </a:rPr>
                        <a:t>235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j-lt"/>
                        </a:rPr>
                        <a:t>275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j-lt"/>
                        </a:rPr>
                        <a:t>88</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-38</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92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107</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j-lt"/>
                        </a:rPr>
                        <a:t>86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3</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-124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12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j-lt"/>
                        </a:rPr>
                        <a:t>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82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r h="182880">
                <a:tc>
                  <a:txBody>
                    <a:bodyPr/>
                    <a:lstStyle/>
                    <a:p>
                      <a:pPr algn="ctr" rtl="0" fontAlgn="ctr"/>
                      <a:r>
                        <a:rPr lang="es-EC" sz="900" b="0" i="0" u="none" strike="noStrike" dirty="0">
                          <a:solidFill>
                            <a:schemeClr val="bg2">
                              <a:lumMod val="25000"/>
                            </a:schemeClr>
                          </a:solidFill>
                          <a:effectLst/>
                          <a:latin typeface="+mn-lt"/>
                        </a:rPr>
                        <a:t>2021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20.655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1.457</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1.384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409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231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120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62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52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50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50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46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32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31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27</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22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8</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2"/>
                  </a:ext>
                </a:extLst>
              </a:tr>
              <a:tr h="182880">
                <a:tc>
                  <a:txBody>
                    <a:bodyPr/>
                    <a:lstStyle/>
                    <a:p>
                      <a:pPr algn="ctr" rtl="0" fontAlgn="ctr"/>
                      <a:r>
                        <a:rPr lang="es-EC" sz="900" b="0" i="0" u="none" strike="noStrike" dirty="0">
                          <a:solidFill>
                            <a:schemeClr val="bg2">
                              <a:lumMod val="25000"/>
                            </a:schemeClr>
                          </a:solidFill>
                          <a:effectLst/>
                          <a:latin typeface="+mn-lt"/>
                        </a:rPr>
                        <a:t>Var.</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5.185,7 %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119,4 %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55,4 %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74,2 %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-16,2 %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36,3 %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262,4 %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-43,3 %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-53,2 %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-42,1 %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4.692,1 %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1.015,8 %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124,9 %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203,4 %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78,6 %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0,3 %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-89,9 %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bl>
          </a:graphicData>
        </a:graphic>
      </p:graphicFrame>
      <p:sp>
        <p:nvSpPr>
          <p:cNvPr id="2" name="Marcador de contenido 1"/>
          <p:cNvSpPr>
            <a:spLocks noGrp="1"/>
          </p:cNvSpPr>
          <p:nvPr>
            <p:ph/>
          </p:nvPr>
        </p:nvSpPr>
        <p:spPr>
          <a:xfrm>
            <a:off x="658368" y="189046"/>
            <a:ext cx="9646920" cy="603504"/>
          </a:xfrm>
        </p:spPr>
        <p:txBody>
          <a:bodyPr>
            <a:normAutofit/>
          </a:bodyPr>
          <a:lstStyle/>
          <a:p>
            <a:pPr marL="0" marR="0" algn="l">
              <a:lnSpc>
                <a:spcPct val="100000"/>
              </a:lnSpc>
              <a:spcBef>
                <a:spcPts val="0"/>
              </a:spcBef>
              <a:spcAft>
                <a:spcPts val="0"/>
              </a:spcAft>
              <a:buNone/>
            </a:pPr>
            <a:r>
              <a:rPr lang="es-EC" sz="2300" b="1" i="0" u="none" cap="none" dirty="0">
                <a:solidFill>
                  <a:srgbClr val="0069AF">
                    <a:alpha val="100000"/>
                  </a:srgbClr>
                </a:solidFill>
                <a:cs typeface="Century Gothic (Títulos)"/>
                <a:sym typeface="Century Gothic (Títulos)"/>
              </a:rPr>
              <a:t>2.2 Formación bruta de capital fijo empresarial-CIIU</a:t>
            </a:r>
          </a:p>
        </p:txBody>
      </p:sp>
      <p:sp>
        <p:nvSpPr>
          <p:cNvPr id="3" name="Marcador de contenido 2"/>
          <p:cNvSpPr>
            <a:spLocks noGrp="1"/>
          </p:cNvSpPr>
          <p:nvPr>
            <p:ph/>
          </p:nvPr>
        </p:nvSpPr>
        <p:spPr>
          <a:xfrm>
            <a:off x="1278905" y="604298"/>
            <a:ext cx="6537960" cy="365760"/>
          </a:xfrm>
        </p:spPr>
        <p:txBody>
          <a:bodyPr>
            <a:normAutofit/>
          </a:bodyPr>
          <a:lstStyle/>
          <a:p>
            <a:pPr marL="0" marR="0" algn="l">
              <a:lnSpc>
                <a:spcPct val="100000"/>
              </a:lnSpc>
              <a:spcBef>
                <a:spcPts val="0"/>
              </a:spcBef>
              <a:spcAft>
                <a:spcPts val="0"/>
              </a:spcAft>
              <a:buNone/>
            </a:pPr>
            <a:r>
              <a:rPr lang="es-EC" sz="1400" b="0" i="0" u="none" cap="none" dirty="0">
                <a:solidFill>
                  <a:srgbClr val="7F7F7F">
                    <a:alpha val="100000"/>
                  </a:srgbClr>
                </a:solidFill>
                <a:cs typeface="Century Gothic (Cuerpo)"/>
                <a:sym typeface="Century Gothic (Cuerpo)"/>
              </a:rPr>
              <a:t>Valores en millones de dólares</a:t>
            </a:r>
          </a:p>
        </p:txBody>
      </p:sp>
      <p:sp>
        <p:nvSpPr>
          <p:cNvPr id="5" name="Marcador de contenido 4"/>
          <p:cNvSpPr>
            <a:spLocks noGrp="1"/>
          </p:cNvSpPr>
          <p:nvPr>
            <p:ph/>
          </p:nvPr>
        </p:nvSpPr>
        <p:spPr>
          <a:xfrm>
            <a:off x="726416" y="5791167"/>
            <a:ext cx="10618524" cy="1048646"/>
          </a:xfrm>
        </p:spPr>
        <p:txBody>
          <a:bodyPr>
            <a:normAutofit/>
          </a:bodyPr>
          <a:lstStyle/>
          <a:p>
            <a:pPr algn="just">
              <a:lnSpc>
                <a:spcPct val="100000"/>
              </a:lnSpc>
              <a:spcBef>
                <a:spcPts val="0"/>
              </a:spcBef>
            </a:pPr>
            <a:r>
              <a:rPr lang="es-ES" sz="900" dirty="0">
                <a:solidFill>
                  <a:srgbClr val="595959"/>
                </a:solidFill>
                <a:cs typeface="Century Gothic (Títulos)"/>
                <a:sym typeface="Century Gothic (Títulos)"/>
              </a:rPr>
              <a:t>(*) </a:t>
            </a:r>
            <a:r>
              <a:rPr lang="es-ES" sz="900" b="0" dirty="0">
                <a:solidFill>
                  <a:srgbClr val="595959"/>
                </a:solidFill>
                <a:cs typeface="Century Gothic (Títulos)"/>
                <a:sym typeface="Century Gothic (Títulos)"/>
              </a:rPr>
              <a:t>En el año 2021, se identificó un valor atípico en una (1) empresa dedicada a actividades de extracción y refinación de petróleo, debido a la activación de inversiones capitalizadas en el activo fijo edificios (plataformas y pozos, refinerías, estaciones de servicios, otros), que altera la serie histórica de la Formación bruta de capital fijo (FBKF).</a:t>
            </a:r>
            <a:endParaRPr lang="es-EC" sz="900" u="none" cap="none" dirty="0">
              <a:solidFill>
                <a:srgbClr val="595959"/>
              </a:solidFill>
              <a:cs typeface="Century Gothic (Cuerpo)"/>
              <a:sym typeface="Century Gothic (Cuerpo)"/>
            </a:endParaRPr>
          </a:p>
          <a:p>
            <a:pPr marL="0" marR="0" algn="just">
              <a:lnSpc>
                <a:spcPct val="100000"/>
              </a:lnSpc>
              <a:spcBef>
                <a:spcPts val="0"/>
              </a:spcBef>
              <a:spcAft>
                <a:spcPts val="0"/>
              </a:spcAft>
              <a:buNone/>
            </a:pPr>
            <a:r>
              <a:rPr lang="es-EC" sz="900" u="none" cap="none" dirty="0">
                <a:solidFill>
                  <a:srgbClr val="595959"/>
                </a:solidFill>
                <a:cs typeface="Century Gothic (Cuerpo)"/>
                <a:sym typeface="Century Gothic (Cuerpo)"/>
              </a:rPr>
              <a:t>Nota:</a:t>
            </a:r>
            <a:r>
              <a:rPr lang="es-EC" sz="900" b="0" u="none" cap="none" dirty="0">
                <a:solidFill>
                  <a:srgbClr val="595959"/>
                </a:solidFill>
                <a:cs typeface="Century Gothic (Cuerpo)"/>
                <a:sym typeface="Century Gothic (Cuerpo)"/>
              </a:rPr>
              <a:t> La sección “Otras actividades de servicios S” (como categoría residual) comprende las actividades de asociaciones, la reparación de ordenadores y de efectos personales y enseres domésticos y diversas actividades de servicios personales no clasificadas en otra parte.
</a:t>
            </a:r>
            <a:r>
              <a:rPr lang="es-EC" sz="900" u="none" cap="none" dirty="0">
                <a:solidFill>
                  <a:srgbClr val="595959"/>
                </a:solidFill>
                <a:cs typeface="Century Gothic (Cuerpo)"/>
                <a:sym typeface="Century Gothic (Cuerpo)"/>
              </a:rPr>
              <a:t>Fuente: </a:t>
            </a:r>
            <a:r>
              <a:rPr lang="es-EC" sz="900" b="0" u="none" cap="none" dirty="0">
                <a:solidFill>
                  <a:srgbClr val="595959"/>
                </a:solidFill>
                <a:cs typeface="Century Gothic (Cuerpo)"/>
                <a:sym typeface="Century Gothic (Cuerpo)"/>
              </a:rPr>
              <a:t>Encuesta Estructural Empresarial  (ENESEM) 2020 – 2021.</a:t>
            </a:r>
          </a:p>
        </p:txBody>
      </p:sp>
      <p:pic>
        <p:nvPicPr>
          <p:cNvPr id="7" name="Marcador de contenido 6"/>
          <p:cNvPicPr>
            <a:picLocks noGrp="1"/>
          </p:cNvPicPr>
          <p:nvPr>
            <p:ph/>
          </p:nvPr>
        </p:nvPicPr>
        <p:blipFill>
          <a:blip r:embed="rId3" cstate="print"/>
          <a:stretch>
            <a:fillRect/>
          </a:stretch>
        </p:blipFill>
        <p:spPr>
          <a:xfrm>
            <a:off x="1523852" y="5194144"/>
            <a:ext cx="22860" cy="502920"/>
          </a:xfrm>
          <a:prstGeom prst="rect">
            <a:avLst/>
          </a:prstGeom>
        </p:spPr>
      </p:pic>
      <p:pic>
        <p:nvPicPr>
          <p:cNvPr id="8" name="Marcador de contenido 7"/>
          <p:cNvPicPr>
            <a:picLocks noGrp="1"/>
          </p:cNvPicPr>
          <p:nvPr>
            <p:ph/>
          </p:nvPr>
        </p:nvPicPr>
        <p:blipFill>
          <a:blip r:embed="rId4" cstate="print"/>
          <a:stretch>
            <a:fillRect/>
          </a:stretch>
        </p:blipFill>
        <p:spPr>
          <a:xfrm>
            <a:off x="885473" y="5157463"/>
            <a:ext cx="548640" cy="548640"/>
          </a:xfrm>
          <a:prstGeom prst="rect">
            <a:avLst/>
          </a:prstGeom>
        </p:spPr>
      </p:pic>
      <p:pic>
        <p:nvPicPr>
          <p:cNvPr id="19" name="Marcador de contenido 6">
            <a:extLst>
              <a:ext uri="{FF2B5EF4-FFF2-40B4-BE49-F238E27FC236}">
                <a16:creationId xmlns="" xmlns:a16="http://schemas.microsoft.com/office/drawing/2014/main" id="{A9910113-53BE-42D5-A91B-DF54E4CDB425}"/>
              </a:ext>
            </a:extLst>
          </p:cNvPr>
          <p:cNvPicPr>
            <a:picLocks noGrp="1"/>
          </p:cNvPicPr>
          <p:nvPr/>
        </p:nvPicPr>
        <p:blipFill rotWithShape="1">
          <a:blip r:embed="rId5" cstate="print"/>
          <a:srcRect l="3546" t="82701" r="91578" b="10842"/>
          <a:stretch/>
        </p:blipFill>
        <p:spPr>
          <a:xfrm>
            <a:off x="914884" y="4346747"/>
            <a:ext cx="91440" cy="91440"/>
          </a:xfrm>
          <a:prstGeom prst="rect">
            <a:avLst/>
          </a:prstGeom>
        </p:spPr>
      </p:pic>
      <p:pic>
        <p:nvPicPr>
          <p:cNvPr id="20" name="Marcador de contenido 6">
            <a:extLst>
              <a:ext uri="{FF2B5EF4-FFF2-40B4-BE49-F238E27FC236}">
                <a16:creationId xmlns="" xmlns:a16="http://schemas.microsoft.com/office/drawing/2014/main" id="{43AA1CD8-577D-4BC7-9B5F-E81E8D5A756B}"/>
              </a:ext>
            </a:extLst>
          </p:cNvPr>
          <p:cNvPicPr>
            <a:picLocks noGrp="1"/>
          </p:cNvPicPr>
          <p:nvPr/>
        </p:nvPicPr>
        <p:blipFill rotWithShape="1">
          <a:blip r:embed="rId5" cstate="print"/>
          <a:srcRect l="3546" t="90657" r="91578" b="2312"/>
          <a:stretch/>
        </p:blipFill>
        <p:spPr>
          <a:xfrm>
            <a:off x="914884" y="4517200"/>
            <a:ext cx="91440" cy="91440"/>
          </a:xfrm>
          <a:prstGeom prst="rect">
            <a:avLst/>
          </a:prstGeom>
        </p:spPr>
      </p:pic>
      <p:graphicFrame>
        <p:nvGraphicFramePr>
          <p:cNvPr id="16" name="Tabla 15">
            <a:extLst>
              <a:ext uri="{FF2B5EF4-FFF2-40B4-BE49-F238E27FC236}">
                <a16:creationId xmlns="" xmlns:a16="http://schemas.microsoft.com/office/drawing/2014/main" id="{15E701C5-0B3F-46AC-80FF-892A46D7D52E}"/>
              </a:ext>
            </a:extLst>
          </p:cNvPr>
          <p:cNvGraphicFramePr>
            <a:graphicFrameLocks noGrp="1"/>
          </p:cNvGraphicFramePr>
          <p:nvPr/>
        </p:nvGraphicFramePr>
        <p:xfrm>
          <a:off x="5042473" y="1187797"/>
          <a:ext cx="1362456" cy="393192"/>
        </p:xfrm>
        <a:graphic>
          <a:graphicData uri="http://schemas.openxmlformats.org/drawingml/2006/table">
            <a:tbl>
              <a:tblPr/>
              <a:tblGrid>
                <a:gridCol w="454152">
                  <a:extLst>
                    <a:ext uri="{9D8B030D-6E8A-4147-A177-3AD203B41FA5}">
                      <a16:colId xmlns="" xmlns:a16="http://schemas.microsoft.com/office/drawing/2014/main" val="3412149584"/>
                    </a:ext>
                  </a:extLst>
                </a:gridCol>
                <a:gridCol w="454152">
                  <a:extLst>
                    <a:ext uri="{9D8B030D-6E8A-4147-A177-3AD203B41FA5}">
                      <a16:colId xmlns="" xmlns:a16="http://schemas.microsoft.com/office/drawing/2014/main" val="3956096534"/>
                    </a:ext>
                  </a:extLst>
                </a:gridCol>
                <a:gridCol w="454152">
                  <a:extLst>
                    <a:ext uri="{9D8B030D-6E8A-4147-A177-3AD203B41FA5}">
                      <a16:colId xmlns="" xmlns:a16="http://schemas.microsoft.com/office/drawing/2014/main" val="502367033"/>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363314399"/>
                  </a:ext>
                </a:extLst>
              </a:tr>
              <a:tr h="131064">
                <a:tc>
                  <a:txBody>
                    <a:bodyPr/>
                    <a:lstStyle/>
                    <a:p>
                      <a:pPr algn="ctr" rtl="0" fontAlgn="ctr"/>
                      <a:r>
                        <a:rPr lang="es-EC" sz="800" b="1" i="0" u="none" strike="noStrike" dirty="0">
                          <a:solidFill>
                            <a:srgbClr val="FFFFFF"/>
                          </a:solidFill>
                          <a:effectLst/>
                          <a:latin typeface="+mn-lt"/>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2780210178"/>
                  </a:ext>
                </a:extLst>
              </a:tr>
              <a:tr h="131064">
                <a:tc>
                  <a:txBody>
                    <a:bodyPr/>
                    <a:lstStyle/>
                    <a:p>
                      <a:pPr algn="ctr" rtl="0" fontAlgn="ctr"/>
                      <a:r>
                        <a:rPr lang="es-EC" sz="800" b="0" i="0" u="none" strike="noStrike" dirty="0">
                          <a:solidFill>
                            <a:schemeClr val="bg2">
                              <a:lumMod val="25000"/>
                            </a:schemeClr>
                          </a:solidFill>
                          <a:effectLst/>
                          <a:latin typeface="+mn-lt"/>
                        </a:rPr>
                        <a:t>2.780</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24.645</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786,6%</a:t>
                      </a: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1076956313"/>
                  </a:ext>
                </a:extLst>
              </a:tr>
            </a:tbl>
          </a:graphicData>
        </a:graphic>
      </p:graphicFrame>
      <p:sp>
        <p:nvSpPr>
          <p:cNvPr id="22" name="1 Triángulo isósceles">
            <a:extLst>
              <a:ext uri="{FF2B5EF4-FFF2-40B4-BE49-F238E27FC236}">
                <a16:creationId xmlns="" xmlns:a16="http://schemas.microsoft.com/office/drawing/2014/main" id="{AC94601A-79CD-434F-9674-2B80BB59704B}"/>
              </a:ext>
            </a:extLst>
          </p:cNvPr>
          <p:cNvSpPr/>
          <p:nvPr/>
        </p:nvSpPr>
        <p:spPr>
          <a:xfrm>
            <a:off x="5956111" y="1501974"/>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dirty="0">
              <a:latin typeface="+mj-lt"/>
            </a:endParaRPr>
          </a:p>
        </p:txBody>
      </p:sp>
      <p:graphicFrame>
        <p:nvGraphicFramePr>
          <p:cNvPr id="6" name="Tabla 5"/>
          <p:cNvGraphicFramePr>
            <a:graphicFrameLocks noGrp="1"/>
          </p:cNvGraphicFramePr>
          <p:nvPr/>
        </p:nvGraphicFramePr>
        <p:xfrm>
          <a:off x="7505611" y="1322860"/>
          <a:ext cx="3763092" cy="1436370"/>
        </p:xfrm>
        <a:graphic>
          <a:graphicData uri="http://schemas.openxmlformats.org/drawingml/2006/table">
            <a:tbl>
              <a:tblPr/>
              <a:tblGrid>
                <a:gridCol w="402336">
                  <a:extLst>
                    <a:ext uri="{9D8B030D-6E8A-4147-A177-3AD203B41FA5}">
                      <a16:colId xmlns="" xmlns:a16="http://schemas.microsoft.com/office/drawing/2014/main" val="20000"/>
                    </a:ext>
                  </a:extLst>
                </a:gridCol>
                <a:gridCol w="1408176">
                  <a:extLst>
                    <a:ext uri="{9D8B030D-6E8A-4147-A177-3AD203B41FA5}">
                      <a16:colId xmlns="" xmlns:a16="http://schemas.microsoft.com/office/drawing/2014/main" val="20001"/>
                    </a:ext>
                  </a:extLst>
                </a:gridCol>
                <a:gridCol w="402336">
                  <a:extLst>
                    <a:ext uri="{9D8B030D-6E8A-4147-A177-3AD203B41FA5}">
                      <a16:colId xmlns="" xmlns:a16="http://schemas.microsoft.com/office/drawing/2014/main" val="20002"/>
                    </a:ext>
                  </a:extLst>
                </a:gridCol>
                <a:gridCol w="1550244">
                  <a:extLst>
                    <a:ext uri="{9D8B030D-6E8A-4147-A177-3AD203B41FA5}">
                      <a16:colId xmlns="" xmlns:a16="http://schemas.microsoft.com/office/drawing/2014/main" val="20003"/>
                    </a:ext>
                  </a:extLst>
                </a:gridCol>
              </a:tblGrid>
              <a:tr h="122044">
                <a:tc gridSpan="4">
                  <a:txBody>
                    <a:bodyPr/>
                    <a:lstStyle/>
                    <a:p>
                      <a:pPr algn="ctr" rtl="0" fontAlgn="ctr"/>
                      <a:r>
                        <a:rPr lang="es-EC" sz="800" b="1" i="0" u="none" strike="noStrike" dirty="0">
                          <a:solidFill>
                            <a:srgbClr val="595959"/>
                          </a:solidFill>
                          <a:effectLst/>
                          <a:latin typeface="Century Gothic" panose="020B0502020202020204" pitchFamily="34" charset="0"/>
                        </a:rPr>
                        <a:t>Actividad económica sección CIIU</a:t>
                      </a:r>
                    </a:p>
                  </a:txBody>
                  <a:tcPr marL="9525" marR="9525" marT="9525" marB="0" anchor="ctr">
                    <a:lnL>
                      <a:noFill/>
                    </a:lnL>
                    <a:lnR>
                      <a:noFill/>
                    </a:lnR>
                    <a:lnT>
                      <a:noFill/>
                    </a:lnT>
                    <a:lnB>
                      <a:noFill/>
                    </a:lnB>
                    <a:solidFill>
                      <a:schemeClr val="bg2"/>
                    </a:solidFill>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10000"/>
                  </a:ext>
                </a:extLst>
              </a:tr>
              <a:tr h="128016">
                <a:tc>
                  <a:txBody>
                    <a:bodyPr/>
                    <a:lstStyle/>
                    <a:p>
                      <a:pPr algn="ctr" rtl="0" fontAlgn="ctr"/>
                      <a:r>
                        <a:rPr lang="es-EC" sz="800" b="0" i="0" u="none" strike="noStrike" dirty="0">
                          <a:solidFill>
                            <a:srgbClr val="888888"/>
                          </a:solidFill>
                          <a:effectLst/>
                          <a:latin typeface="Century Gothic" panose="020B0502020202020204" pitchFamily="34" charset="0"/>
                        </a:rPr>
                        <a:t>C</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Manufactura</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N</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Servicios administrativos</a:t>
                      </a:r>
                    </a:p>
                  </a:txBody>
                  <a:tcPr marL="9525" marR="9525" marT="9525" marB="0" anchor="ctr">
                    <a:lnL>
                      <a:noFill/>
                    </a:lnL>
                    <a:lnR>
                      <a:noFill/>
                    </a:lnR>
                    <a:lnT>
                      <a:noFill/>
                    </a:lnT>
                    <a:lnB>
                      <a:noFill/>
                    </a:lnB>
                  </a:tcPr>
                </a:tc>
                <a:extLst>
                  <a:ext uri="{0D108BD9-81ED-4DB2-BD59-A6C34878D82A}">
                    <a16:rowId xmlns="" xmlns:a16="http://schemas.microsoft.com/office/drawing/2014/main" val="10001"/>
                  </a:ext>
                </a:extLst>
              </a:tr>
              <a:tr h="122044">
                <a:tc>
                  <a:txBody>
                    <a:bodyPr/>
                    <a:lstStyle/>
                    <a:p>
                      <a:pPr algn="ctr" rtl="0" fontAlgn="ctr"/>
                      <a:r>
                        <a:rPr lang="es-EC" sz="800" b="0" i="0" u="none" strike="noStrike">
                          <a:solidFill>
                            <a:srgbClr val="888888"/>
                          </a:solidFill>
                          <a:effectLst/>
                          <a:latin typeface="Century Gothic" panose="020B0502020202020204" pitchFamily="34" charset="0"/>
                        </a:rPr>
                        <a:t>B</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Minería</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R</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Recreación</a:t>
                      </a:r>
                    </a:p>
                  </a:txBody>
                  <a:tcPr marL="9525" marR="9525" marT="9525" marB="0" anchor="ctr">
                    <a:lnL>
                      <a:noFill/>
                    </a:lnL>
                    <a:lnR>
                      <a:noFill/>
                    </a:lnR>
                    <a:lnT>
                      <a:noFill/>
                    </a:lnT>
                    <a:lnB>
                      <a:noFill/>
                    </a:lnB>
                  </a:tcPr>
                </a:tc>
                <a:extLst>
                  <a:ext uri="{0D108BD9-81ED-4DB2-BD59-A6C34878D82A}">
                    <a16:rowId xmlns="" xmlns:a16="http://schemas.microsoft.com/office/drawing/2014/main" val="10002"/>
                  </a:ext>
                </a:extLst>
              </a:tr>
              <a:tr h="122044">
                <a:tc>
                  <a:txBody>
                    <a:bodyPr/>
                    <a:lstStyle/>
                    <a:p>
                      <a:pPr algn="ctr" rtl="0" fontAlgn="ctr"/>
                      <a:r>
                        <a:rPr lang="es-EC" sz="800" b="0" i="0" u="none" strike="noStrike">
                          <a:solidFill>
                            <a:srgbClr val="888888"/>
                          </a:solidFill>
                          <a:effectLst/>
                          <a:latin typeface="Century Gothic" panose="020B0502020202020204" pitchFamily="34" charset="0"/>
                        </a:rPr>
                        <a:t>D</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Electricidad</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M</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Actividades profesionales</a:t>
                      </a:r>
                    </a:p>
                  </a:txBody>
                  <a:tcPr marL="9525" marR="9525" marT="9525" marB="0" anchor="ctr">
                    <a:lnL>
                      <a:noFill/>
                    </a:lnL>
                    <a:lnR>
                      <a:noFill/>
                    </a:lnR>
                    <a:lnT>
                      <a:noFill/>
                    </a:lnT>
                    <a:lnB>
                      <a:noFill/>
                    </a:lnB>
                  </a:tcPr>
                </a:tc>
                <a:extLst>
                  <a:ext uri="{0D108BD9-81ED-4DB2-BD59-A6C34878D82A}">
                    <a16:rowId xmlns="" xmlns:a16="http://schemas.microsoft.com/office/drawing/2014/main" val="10003"/>
                  </a:ext>
                </a:extLst>
              </a:tr>
              <a:tr h="122044">
                <a:tc>
                  <a:txBody>
                    <a:bodyPr/>
                    <a:lstStyle/>
                    <a:p>
                      <a:pPr algn="ctr" rtl="0" fontAlgn="ctr"/>
                      <a:r>
                        <a:rPr lang="es-EC" sz="800" b="0" i="0" u="none" strike="noStrike">
                          <a:solidFill>
                            <a:srgbClr val="888888"/>
                          </a:solidFill>
                          <a:effectLst/>
                          <a:latin typeface="Century Gothic" panose="020B0502020202020204" pitchFamily="34" charset="0"/>
                        </a:rPr>
                        <a:t>G</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Comercio</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F</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Construcción</a:t>
                      </a:r>
                    </a:p>
                  </a:txBody>
                  <a:tcPr marL="9525" marR="9525" marT="9525" marB="0" anchor="ctr">
                    <a:lnL>
                      <a:noFill/>
                    </a:lnL>
                    <a:lnR>
                      <a:noFill/>
                    </a:lnR>
                    <a:lnT>
                      <a:noFill/>
                    </a:lnT>
                    <a:lnB>
                      <a:noFill/>
                    </a:lnB>
                  </a:tcPr>
                </a:tc>
                <a:extLst>
                  <a:ext uri="{0D108BD9-81ED-4DB2-BD59-A6C34878D82A}">
                    <a16:rowId xmlns="" xmlns:a16="http://schemas.microsoft.com/office/drawing/2014/main" val="10004"/>
                  </a:ext>
                </a:extLst>
              </a:tr>
              <a:tr h="122044">
                <a:tc>
                  <a:txBody>
                    <a:bodyPr/>
                    <a:lstStyle/>
                    <a:p>
                      <a:pPr algn="ctr" rtl="0" fontAlgn="ctr"/>
                      <a:r>
                        <a:rPr lang="es-EC" sz="800" b="0" i="0" u="none" strike="noStrike">
                          <a:solidFill>
                            <a:srgbClr val="888888"/>
                          </a:solidFill>
                          <a:effectLst/>
                          <a:latin typeface="Century Gothic" panose="020B0502020202020204" pitchFamily="34" charset="0"/>
                        </a:rPr>
                        <a:t>J</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Comunicación</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I</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Alojamiento y comidas</a:t>
                      </a:r>
                    </a:p>
                  </a:txBody>
                  <a:tcPr marL="9525" marR="9525" marT="9525" marB="0" anchor="ctr">
                    <a:lnL>
                      <a:noFill/>
                    </a:lnL>
                    <a:lnR>
                      <a:noFill/>
                    </a:lnR>
                    <a:lnT>
                      <a:noFill/>
                    </a:lnT>
                    <a:lnB>
                      <a:noFill/>
                    </a:lnB>
                  </a:tcPr>
                </a:tc>
                <a:extLst>
                  <a:ext uri="{0D108BD9-81ED-4DB2-BD59-A6C34878D82A}">
                    <a16:rowId xmlns="" xmlns:a16="http://schemas.microsoft.com/office/drawing/2014/main" val="10005"/>
                  </a:ext>
                </a:extLst>
              </a:tr>
              <a:tr h="128016">
                <a:tc>
                  <a:txBody>
                    <a:bodyPr/>
                    <a:lstStyle/>
                    <a:p>
                      <a:pPr algn="ctr" rtl="0" fontAlgn="ctr"/>
                      <a:r>
                        <a:rPr lang="es-EC" sz="800" b="0" i="0" u="none" strike="noStrike" dirty="0">
                          <a:solidFill>
                            <a:srgbClr val="888888"/>
                          </a:solidFill>
                          <a:effectLst/>
                          <a:latin typeface="Century Gothic" panose="020B0502020202020204" pitchFamily="34" charset="0"/>
                        </a:rPr>
                        <a:t>P</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Enseñanza</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S</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Otras actividades de servicios</a:t>
                      </a:r>
                    </a:p>
                  </a:txBody>
                  <a:tcPr marL="9525" marR="9525" marT="9525" marB="0" anchor="ctr">
                    <a:lnL>
                      <a:noFill/>
                    </a:lnL>
                    <a:lnR>
                      <a:noFill/>
                    </a:lnR>
                    <a:lnT>
                      <a:noFill/>
                    </a:lnT>
                    <a:lnB>
                      <a:noFill/>
                    </a:lnB>
                  </a:tcPr>
                </a:tc>
                <a:extLst>
                  <a:ext uri="{0D108BD9-81ED-4DB2-BD59-A6C34878D82A}">
                    <a16:rowId xmlns="" xmlns:a16="http://schemas.microsoft.com/office/drawing/2014/main" val="10006"/>
                  </a:ext>
                </a:extLst>
              </a:tr>
              <a:tr h="235245">
                <a:tc>
                  <a:txBody>
                    <a:bodyPr/>
                    <a:lstStyle/>
                    <a:p>
                      <a:pPr algn="ctr" rtl="0" fontAlgn="ctr"/>
                      <a:r>
                        <a:rPr lang="es-EC" sz="800" b="0" i="0" u="none" strike="noStrike">
                          <a:solidFill>
                            <a:srgbClr val="888888"/>
                          </a:solidFill>
                          <a:effectLst/>
                          <a:latin typeface="Century Gothic" panose="020B0502020202020204" pitchFamily="34" charset="0"/>
                        </a:rPr>
                        <a:t>Q</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Actividades de salud humana </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K</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Financieras y de seguros</a:t>
                      </a:r>
                    </a:p>
                  </a:txBody>
                  <a:tcPr marL="9525" marR="9525" marT="9525" marB="0" anchor="ctr">
                    <a:lnL>
                      <a:noFill/>
                    </a:lnL>
                    <a:lnR>
                      <a:noFill/>
                    </a:lnR>
                    <a:lnT>
                      <a:noFill/>
                    </a:lnT>
                    <a:lnB>
                      <a:noFill/>
                    </a:lnB>
                  </a:tcPr>
                </a:tc>
                <a:extLst>
                  <a:ext uri="{0D108BD9-81ED-4DB2-BD59-A6C34878D82A}">
                    <a16:rowId xmlns="" xmlns:a16="http://schemas.microsoft.com/office/drawing/2014/main" val="10007"/>
                  </a:ext>
                </a:extLst>
              </a:tr>
              <a:tr h="122044">
                <a:tc>
                  <a:txBody>
                    <a:bodyPr/>
                    <a:lstStyle/>
                    <a:p>
                      <a:pPr algn="ctr" rtl="0" fontAlgn="ctr"/>
                      <a:r>
                        <a:rPr lang="es-EC" sz="800" b="0" i="0" u="none" strike="noStrike">
                          <a:solidFill>
                            <a:srgbClr val="888888"/>
                          </a:solidFill>
                          <a:effectLst/>
                          <a:latin typeface="Century Gothic" panose="020B0502020202020204" pitchFamily="34" charset="0"/>
                        </a:rPr>
                        <a:t>E</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Agua</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L</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Inmobiliarias</a:t>
                      </a:r>
                    </a:p>
                  </a:txBody>
                  <a:tcPr marL="9525" marR="9525" marT="9525" marB="0" anchor="ctr">
                    <a:lnL>
                      <a:noFill/>
                    </a:lnL>
                    <a:lnR>
                      <a:noFill/>
                    </a:lnR>
                    <a:lnT>
                      <a:noFill/>
                    </a:lnT>
                    <a:lnB>
                      <a:noFill/>
                    </a:lnB>
                  </a:tcPr>
                </a:tc>
                <a:extLst>
                  <a:ext uri="{0D108BD9-81ED-4DB2-BD59-A6C34878D82A}">
                    <a16:rowId xmlns="" xmlns:a16="http://schemas.microsoft.com/office/drawing/2014/main" val="10008"/>
                  </a:ext>
                </a:extLst>
              </a:tr>
              <a:tr h="125122">
                <a:tc>
                  <a:txBody>
                    <a:bodyPr/>
                    <a:lstStyle/>
                    <a:p>
                      <a:pPr algn="ctr" rtl="0" fontAlgn="ctr"/>
                      <a:r>
                        <a:rPr lang="es-EC" sz="800" b="0" i="0" u="none" strike="noStrike">
                          <a:solidFill>
                            <a:srgbClr val="888888"/>
                          </a:solidFill>
                          <a:effectLst/>
                          <a:latin typeface="Century Gothic" panose="020B0502020202020204" pitchFamily="34" charset="0"/>
                        </a:rPr>
                        <a:t>H</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rtl="0" fontAlgn="ctr"/>
                      <a:r>
                        <a:rPr lang="es-EC" sz="800" b="0" i="0" u="none" strike="noStrike" dirty="0">
                          <a:solidFill>
                            <a:srgbClr val="888888"/>
                          </a:solidFill>
                          <a:effectLst/>
                          <a:latin typeface="Century Gothic" panose="020B0502020202020204" pitchFamily="34" charset="0"/>
                        </a:rPr>
                        <a:t>Transporte</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ctr" rtl="0" fontAlgn="ctr"/>
                      <a:r>
                        <a:rPr lang="es-EC" sz="800" b="0" i="0" u="none" strike="noStrike">
                          <a:solidFill>
                            <a:srgbClr val="888888"/>
                          </a:solidFill>
                          <a:effectLst/>
                          <a:latin typeface="Century Gothic" panose="020B0502020202020204" pitchFamily="34" charset="0"/>
                        </a:rPr>
                        <a:t>*</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rtl="0" fontAlgn="ctr"/>
                      <a:r>
                        <a:rPr lang="es-ES" sz="800" b="0" i="0" u="none" strike="noStrike" dirty="0">
                          <a:solidFill>
                            <a:srgbClr val="888888"/>
                          </a:solidFill>
                          <a:effectLst/>
                          <a:latin typeface="Century Gothic" panose="020B0502020202020204" pitchFamily="34" charset="0"/>
                        </a:rPr>
                        <a:t>Se excluyen: K64; K66; Q88; S94 </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extLst>
                  <a:ext uri="{0D108BD9-81ED-4DB2-BD59-A6C34878D82A}">
                    <a16:rowId xmlns="" xmlns:a16="http://schemas.microsoft.com/office/drawing/2014/main" val="10009"/>
                  </a:ext>
                </a:extLst>
              </a:tr>
            </a:tbl>
          </a:graphicData>
        </a:graphic>
      </p:graphicFrame>
      <p:sp>
        <p:nvSpPr>
          <p:cNvPr id="15" name="Estrella de 6 puntas 14"/>
          <p:cNvSpPr/>
          <p:nvPr/>
        </p:nvSpPr>
        <p:spPr>
          <a:xfrm>
            <a:off x="501127" y="877614"/>
            <a:ext cx="277906" cy="365760"/>
          </a:xfrm>
          <a:prstGeom prst="star6">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s-EC">
              <a:latin typeface="+mj-lt"/>
            </a:endParaRPr>
          </a:p>
        </p:txBody>
      </p:sp>
      <p:sp>
        <p:nvSpPr>
          <p:cNvPr id="18" name="Marcador de contenido 3"/>
          <p:cNvSpPr txBox="1">
            <a:spLocks/>
          </p:cNvSpPr>
          <p:nvPr/>
        </p:nvSpPr>
        <p:spPr>
          <a:xfrm>
            <a:off x="1566600" y="5105439"/>
            <a:ext cx="9746441" cy="7040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ES" sz="1330" b="0" dirty="0">
                <a:solidFill>
                  <a:schemeClr val="bg2">
                    <a:lumMod val="25000"/>
                  </a:schemeClr>
                </a:solidFill>
                <a:cs typeface="Century Gothic (Cuerpo)"/>
                <a:sym typeface="Century Gothic (Cuerpo)"/>
              </a:rPr>
              <a:t>En el 2021, los sectores manufactura (C), minería (B) y electricidad (D) concentran $</a:t>
            </a:r>
            <a:r>
              <a:rPr lang="es-ES" sz="1330" b="0" dirty="0" smtClean="0">
                <a:solidFill>
                  <a:schemeClr val="bg2">
                    <a:lumMod val="25000"/>
                  </a:schemeClr>
                </a:solidFill>
                <a:cs typeface="Century Gothic (Cuerpo)"/>
                <a:sym typeface="Century Gothic (Cuerpo)"/>
              </a:rPr>
              <a:t>23.496 </a:t>
            </a:r>
            <a:r>
              <a:rPr lang="es-ES" sz="1330" b="0" dirty="0">
                <a:solidFill>
                  <a:schemeClr val="bg2">
                    <a:lumMod val="25000"/>
                  </a:schemeClr>
                </a:solidFill>
                <a:cs typeface="Century Gothic (Cuerpo)"/>
                <a:sym typeface="Century Gothic (Cuerpo)"/>
              </a:rPr>
              <a:t>millones de la formación bruta de capital, que representa un 95,3% del total nacional.</a:t>
            </a:r>
          </a:p>
        </p:txBody>
      </p:sp>
    </p:spTree>
    <p:extLst>
      <p:ext uri="{BB962C8B-B14F-4D97-AF65-F5344CB8AC3E}">
        <p14:creationId xmlns:p14="http://schemas.microsoft.com/office/powerpoint/2010/main" val="871681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Marcador de contenido 5">
            <a:extLst>
              <a:ext uri="{FF2B5EF4-FFF2-40B4-BE49-F238E27FC236}">
                <a16:creationId xmlns="" xmlns:a16="http://schemas.microsoft.com/office/drawing/2014/main" id="{8CE9A111-0499-43B4-84D8-0B6BA04F74EF}"/>
              </a:ext>
            </a:extLst>
          </p:cNvPr>
          <p:cNvPicPr>
            <a:picLocks/>
          </p:cNvPicPr>
          <p:nvPr/>
        </p:nvPicPr>
        <p:blipFill>
          <a:blip r:embed="rId2" cstate="print"/>
          <a:stretch>
            <a:fillRect/>
          </a:stretch>
        </p:blipFill>
        <p:spPr>
          <a:xfrm>
            <a:off x="673636" y="2423710"/>
            <a:ext cx="11219688" cy="2164604"/>
          </a:xfrm>
          <a:prstGeom prst="rect">
            <a:avLst/>
          </a:prstGeom>
        </p:spPr>
      </p:pic>
      <p:graphicFrame>
        <p:nvGraphicFramePr>
          <p:cNvPr id="23" name="Tabla 22">
            <a:extLst>
              <a:ext uri="{FF2B5EF4-FFF2-40B4-BE49-F238E27FC236}">
                <a16:creationId xmlns="" xmlns:a16="http://schemas.microsoft.com/office/drawing/2014/main" id="{DA80A905-EBB7-4E84-8555-D1A08B38C7FB}"/>
              </a:ext>
            </a:extLst>
          </p:cNvPr>
          <p:cNvGraphicFramePr>
            <a:graphicFrameLocks noGrp="1"/>
          </p:cNvGraphicFramePr>
          <p:nvPr>
            <p:extLst>
              <p:ext uri="{D42A27DB-BD31-4B8C-83A1-F6EECF244321}">
                <p14:modId xmlns:p14="http://schemas.microsoft.com/office/powerpoint/2010/main" val="3356297088"/>
              </p:ext>
            </p:extLst>
          </p:nvPr>
        </p:nvGraphicFramePr>
        <p:xfrm>
          <a:off x="877069" y="4105656"/>
          <a:ext cx="10400412" cy="731520"/>
        </p:xfrm>
        <a:graphic>
          <a:graphicData uri="http://schemas.openxmlformats.org/drawingml/2006/table">
            <a:tbl>
              <a:tblPr/>
              <a:tblGrid>
                <a:gridCol w="584200">
                  <a:extLst>
                    <a:ext uri="{9D8B030D-6E8A-4147-A177-3AD203B41FA5}">
                      <a16:colId xmlns="" xmlns:a16="http://schemas.microsoft.com/office/drawing/2014/main" val="20000"/>
                    </a:ext>
                  </a:extLst>
                </a:gridCol>
                <a:gridCol w="629682">
                  <a:extLst>
                    <a:ext uri="{9D8B030D-6E8A-4147-A177-3AD203B41FA5}">
                      <a16:colId xmlns="" xmlns:a16="http://schemas.microsoft.com/office/drawing/2014/main" val="20001"/>
                    </a:ext>
                  </a:extLst>
                </a:gridCol>
                <a:gridCol w="595423">
                  <a:extLst>
                    <a:ext uri="{9D8B030D-6E8A-4147-A177-3AD203B41FA5}">
                      <a16:colId xmlns="" xmlns:a16="http://schemas.microsoft.com/office/drawing/2014/main" val="20002"/>
                    </a:ext>
                  </a:extLst>
                </a:gridCol>
                <a:gridCol w="542260">
                  <a:extLst>
                    <a:ext uri="{9D8B030D-6E8A-4147-A177-3AD203B41FA5}">
                      <a16:colId xmlns="" xmlns:a16="http://schemas.microsoft.com/office/drawing/2014/main" val="20003"/>
                    </a:ext>
                  </a:extLst>
                </a:gridCol>
                <a:gridCol w="563526">
                  <a:extLst>
                    <a:ext uri="{9D8B030D-6E8A-4147-A177-3AD203B41FA5}">
                      <a16:colId xmlns="" xmlns:a16="http://schemas.microsoft.com/office/drawing/2014/main" val="20004"/>
                    </a:ext>
                  </a:extLst>
                </a:gridCol>
                <a:gridCol w="590109">
                  <a:extLst>
                    <a:ext uri="{9D8B030D-6E8A-4147-A177-3AD203B41FA5}">
                      <a16:colId xmlns="" xmlns:a16="http://schemas.microsoft.com/office/drawing/2014/main" val="20005"/>
                    </a:ext>
                  </a:extLst>
                </a:gridCol>
                <a:gridCol w="584200">
                  <a:extLst>
                    <a:ext uri="{9D8B030D-6E8A-4147-A177-3AD203B41FA5}">
                      <a16:colId xmlns="" xmlns:a16="http://schemas.microsoft.com/office/drawing/2014/main" val="20006"/>
                    </a:ext>
                  </a:extLst>
                </a:gridCol>
                <a:gridCol w="537533">
                  <a:extLst>
                    <a:ext uri="{9D8B030D-6E8A-4147-A177-3AD203B41FA5}">
                      <a16:colId xmlns="" xmlns:a16="http://schemas.microsoft.com/office/drawing/2014/main" val="20007"/>
                    </a:ext>
                  </a:extLst>
                </a:gridCol>
                <a:gridCol w="584790">
                  <a:extLst>
                    <a:ext uri="{9D8B030D-6E8A-4147-A177-3AD203B41FA5}">
                      <a16:colId xmlns="" xmlns:a16="http://schemas.microsoft.com/office/drawing/2014/main" val="20008"/>
                    </a:ext>
                  </a:extLst>
                </a:gridCol>
                <a:gridCol w="595424">
                  <a:extLst>
                    <a:ext uri="{9D8B030D-6E8A-4147-A177-3AD203B41FA5}">
                      <a16:colId xmlns="" xmlns:a16="http://schemas.microsoft.com/office/drawing/2014/main" val="20009"/>
                    </a:ext>
                  </a:extLst>
                </a:gridCol>
                <a:gridCol w="552893">
                  <a:extLst>
                    <a:ext uri="{9D8B030D-6E8A-4147-A177-3AD203B41FA5}">
                      <a16:colId xmlns="" xmlns:a16="http://schemas.microsoft.com/office/drawing/2014/main" val="20010"/>
                    </a:ext>
                  </a:extLst>
                </a:gridCol>
                <a:gridCol w="595423">
                  <a:extLst>
                    <a:ext uri="{9D8B030D-6E8A-4147-A177-3AD203B41FA5}">
                      <a16:colId xmlns="" xmlns:a16="http://schemas.microsoft.com/office/drawing/2014/main" val="20011"/>
                    </a:ext>
                  </a:extLst>
                </a:gridCol>
                <a:gridCol w="552893">
                  <a:extLst>
                    <a:ext uri="{9D8B030D-6E8A-4147-A177-3AD203B41FA5}">
                      <a16:colId xmlns="" xmlns:a16="http://schemas.microsoft.com/office/drawing/2014/main" val="20012"/>
                    </a:ext>
                  </a:extLst>
                </a:gridCol>
                <a:gridCol w="563526">
                  <a:extLst>
                    <a:ext uri="{9D8B030D-6E8A-4147-A177-3AD203B41FA5}">
                      <a16:colId xmlns="" xmlns:a16="http://schemas.microsoft.com/office/drawing/2014/main" val="20013"/>
                    </a:ext>
                  </a:extLst>
                </a:gridCol>
                <a:gridCol w="584790">
                  <a:extLst>
                    <a:ext uri="{9D8B030D-6E8A-4147-A177-3AD203B41FA5}">
                      <a16:colId xmlns="" xmlns:a16="http://schemas.microsoft.com/office/drawing/2014/main" val="20014"/>
                    </a:ext>
                  </a:extLst>
                </a:gridCol>
                <a:gridCol w="574158">
                  <a:extLst>
                    <a:ext uri="{9D8B030D-6E8A-4147-A177-3AD203B41FA5}">
                      <a16:colId xmlns="" xmlns:a16="http://schemas.microsoft.com/office/drawing/2014/main" val="20015"/>
                    </a:ext>
                  </a:extLst>
                </a:gridCol>
                <a:gridCol w="584791">
                  <a:extLst>
                    <a:ext uri="{9D8B030D-6E8A-4147-A177-3AD203B41FA5}">
                      <a16:colId xmlns="" xmlns:a16="http://schemas.microsoft.com/office/drawing/2014/main" val="20016"/>
                    </a:ext>
                  </a:extLst>
                </a:gridCol>
                <a:gridCol w="584791">
                  <a:extLst>
                    <a:ext uri="{9D8B030D-6E8A-4147-A177-3AD203B41FA5}">
                      <a16:colId xmlns="" xmlns:a16="http://schemas.microsoft.com/office/drawing/2014/main" val="20017"/>
                    </a:ext>
                  </a:extLst>
                </a:gridCol>
              </a:tblGrid>
              <a:tr h="182880">
                <a:tc>
                  <a:txBody>
                    <a:bodyPr/>
                    <a:lstStyle/>
                    <a:p>
                      <a:pPr algn="l" fontAlgn="b"/>
                      <a:endParaRPr lang="es-EC" sz="900" b="0" i="0" u="none" strike="noStrike" dirty="0">
                        <a:solidFill>
                          <a:schemeClr val="bg2">
                            <a:lumMod val="25000"/>
                          </a:schemeClr>
                        </a:solidFill>
                        <a:effectLst/>
                        <a:latin typeface="+mn-lt"/>
                      </a:endParaRPr>
                    </a:p>
                  </a:txBody>
                  <a:tcPr marL="7302" marR="7302" marT="7302" marB="0" anchor="b">
                    <a:lnL>
                      <a:noFill/>
                    </a:lnL>
                    <a:lnR w="12700" cap="flat" cmpd="sng" algn="ctr">
                      <a:solidFill>
                        <a:schemeClr val="bg2">
                          <a:lumMod val="90000"/>
                        </a:schemeClr>
                      </a:solidFill>
                      <a:prstDash val="solid"/>
                      <a:round/>
                      <a:headEnd type="none" w="med" len="med"/>
                      <a:tailEnd type="none" w="med" len="med"/>
                    </a:lnR>
                    <a:lnT>
                      <a:noFill/>
                    </a:lnT>
                    <a:lnB w="12700" cap="flat" cmpd="sng" algn="ctr">
                      <a:solidFill>
                        <a:schemeClr val="bg2">
                          <a:lumMod val="90000"/>
                        </a:schemeClr>
                      </a:solidFill>
                      <a:prstDash val="solid"/>
                      <a:round/>
                      <a:headEnd type="none" w="med" len="med"/>
                      <a:tailEnd type="none" w="med" len="med"/>
                    </a:lnB>
                  </a:tcPr>
                </a:tc>
                <a:tc>
                  <a:txBody>
                    <a:bodyPr/>
                    <a:lstStyle/>
                    <a:p>
                      <a:pPr algn="ctr" rtl="0" fontAlgn="ctr"/>
                      <a:r>
                        <a:rPr lang="es-ES" sz="900" b="1" i="0" u="none" strike="noStrike" dirty="0">
                          <a:solidFill>
                            <a:schemeClr val="bg2">
                              <a:lumMod val="25000"/>
                            </a:schemeClr>
                          </a:solidFill>
                          <a:effectLst/>
                          <a:latin typeface="+mn-lt"/>
                        </a:rPr>
                        <a:t>B</a:t>
                      </a:r>
                      <a:endParaRPr lang="es-EC" sz="900" b="1" i="0" u="none" strike="noStrike" dirty="0">
                        <a:solidFill>
                          <a:schemeClr val="bg2">
                            <a:lumMod val="25000"/>
                          </a:schemeClr>
                        </a:solidFill>
                        <a:effectLst/>
                        <a:latin typeface="+mn-lt"/>
                      </a:endParaRP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D</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S" sz="900" b="1" i="0" u="none" strike="noStrike" dirty="0">
                          <a:solidFill>
                            <a:schemeClr val="bg2">
                              <a:lumMod val="25000"/>
                            </a:schemeClr>
                          </a:solidFill>
                          <a:effectLst/>
                          <a:latin typeface="+mn-lt"/>
                        </a:rPr>
                        <a:t>C</a:t>
                      </a:r>
                      <a:endParaRPr lang="es-EC" sz="900" b="1" i="0" u="none" strike="noStrike" dirty="0">
                        <a:solidFill>
                          <a:schemeClr val="bg2">
                            <a:lumMod val="25000"/>
                          </a:schemeClr>
                        </a:solidFill>
                        <a:effectLst/>
                        <a:latin typeface="+mn-lt"/>
                      </a:endParaRP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G</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J</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rtl="0" fontAlgn="ctr"/>
                      <a:r>
                        <a:rPr lang="es-EC" sz="900" b="1" i="0" u="none" strike="noStrike">
                          <a:solidFill>
                            <a:schemeClr val="bg2">
                              <a:lumMod val="25000"/>
                            </a:schemeClr>
                          </a:solidFill>
                          <a:effectLst/>
                          <a:latin typeface="+mn-lt"/>
                        </a:rPr>
                        <a:t>P</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Q</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E</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rtl="0" fontAlgn="ctr"/>
                      <a:r>
                        <a:rPr lang="es-EC" sz="900" b="1" i="0" u="none" strike="noStrike" dirty="0">
                          <a:solidFill>
                            <a:schemeClr val="bg2">
                              <a:lumMod val="25000"/>
                            </a:schemeClr>
                          </a:solidFill>
                          <a:effectLst/>
                          <a:latin typeface="+mn-lt"/>
                        </a:rPr>
                        <a:t>H</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rtl="0" fontAlgn="ctr"/>
                      <a:r>
                        <a:rPr lang="es-EC" sz="900" b="1" i="0" u="none" strike="noStrike" dirty="0">
                          <a:solidFill>
                            <a:schemeClr val="bg2">
                              <a:lumMod val="25000"/>
                            </a:schemeClr>
                          </a:solidFill>
                          <a:effectLst/>
                          <a:latin typeface="+mn-lt"/>
                        </a:rPr>
                        <a:t>N</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rtl="0" fontAlgn="ctr"/>
                      <a:r>
                        <a:rPr lang="es-EC" sz="900" b="1" i="0" u="none" strike="noStrike" dirty="0">
                          <a:solidFill>
                            <a:schemeClr val="bg2">
                              <a:lumMod val="25000"/>
                            </a:schemeClr>
                          </a:solidFill>
                          <a:effectLst/>
                          <a:latin typeface="+mn-lt"/>
                        </a:rPr>
                        <a:t>R</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F</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I</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S</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K</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L</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extLst>
                  <a:ext uri="{0D108BD9-81ED-4DB2-BD59-A6C34878D82A}">
                    <a16:rowId xmlns="" xmlns:a16="http://schemas.microsoft.com/office/drawing/2014/main" val="10000"/>
                  </a:ext>
                </a:extLst>
              </a:tr>
              <a:tr h="182880">
                <a:tc>
                  <a:txBody>
                    <a:bodyPr/>
                    <a:lstStyle/>
                    <a:p>
                      <a:pPr algn="ctr" rtl="0" fontAlgn="ctr"/>
                      <a:r>
                        <a:rPr lang="es-EC" sz="900" b="0" i="0" u="none" strike="noStrike" dirty="0">
                          <a:solidFill>
                            <a:schemeClr val="bg2">
                              <a:lumMod val="25000"/>
                            </a:schemeClr>
                          </a:solidFill>
                          <a:effectLst/>
                          <a:latin typeface="+mn-lt"/>
                        </a:rPr>
                        <a:t>2020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664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891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391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235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275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rtl="0" fontAlgn="ctr"/>
                      <a:r>
                        <a:rPr lang="es-EC" sz="900" b="0" i="0" u="none" strike="noStrike">
                          <a:solidFill>
                            <a:schemeClr val="bg2">
                              <a:lumMod val="25000"/>
                            </a:schemeClr>
                          </a:solidFill>
                          <a:effectLst/>
                          <a:latin typeface="+mn-lt"/>
                        </a:rPr>
                        <a:t>88</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-38</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92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rtl="0" fontAlgn="ctr"/>
                      <a:r>
                        <a:rPr lang="es-EC" sz="900" b="0" i="0" u="none" strike="noStrike" dirty="0">
                          <a:solidFill>
                            <a:schemeClr val="bg2">
                              <a:lumMod val="25000"/>
                            </a:schemeClr>
                          </a:solidFill>
                          <a:effectLst/>
                          <a:latin typeface="+mn-lt"/>
                        </a:rPr>
                        <a:t>107</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rtl="0" fontAlgn="ctr"/>
                      <a:r>
                        <a:rPr lang="es-EC" sz="900" b="0" i="0" u="none" strike="noStrike" dirty="0">
                          <a:solidFill>
                            <a:schemeClr val="bg2">
                              <a:lumMod val="25000"/>
                            </a:schemeClr>
                          </a:solidFill>
                          <a:effectLst/>
                          <a:latin typeface="+mn-lt"/>
                        </a:rPr>
                        <a:t>86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rtl="0" fontAlgn="ctr"/>
                      <a:r>
                        <a:rPr lang="es-EC" sz="900" b="0" i="0" u="none" strike="noStrike" dirty="0">
                          <a:solidFill>
                            <a:schemeClr val="bg2">
                              <a:lumMod val="25000"/>
                            </a:schemeClr>
                          </a:solidFill>
                          <a:effectLst/>
                          <a:latin typeface="+mn-lt"/>
                        </a:rPr>
                        <a:t>-1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-124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82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extLst>
                  <a:ext uri="{0D108BD9-81ED-4DB2-BD59-A6C34878D82A}">
                    <a16:rowId xmlns="" xmlns:a16="http://schemas.microsoft.com/office/drawing/2014/main" val="10001"/>
                  </a:ext>
                </a:extLst>
              </a:tr>
              <a:tr h="182880">
                <a:tc>
                  <a:txBody>
                    <a:bodyPr/>
                    <a:lstStyle/>
                    <a:p>
                      <a:pPr algn="ctr" rtl="0" fontAlgn="ctr"/>
                      <a:r>
                        <a:rPr lang="es-EC" sz="900" b="0" i="0" u="none" strike="noStrike" dirty="0">
                          <a:solidFill>
                            <a:schemeClr val="bg2">
                              <a:lumMod val="25000"/>
                            </a:schemeClr>
                          </a:solidFill>
                          <a:effectLst/>
                          <a:latin typeface="+mn-lt"/>
                        </a:rPr>
                        <a:t>2021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1.457</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1.384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619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409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231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rtl="0" fontAlgn="ctr"/>
                      <a:r>
                        <a:rPr lang="es-EC" sz="900" b="0" i="0" u="none" strike="noStrike">
                          <a:solidFill>
                            <a:schemeClr val="bg2">
                              <a:lumMod val="25000"/>
                            </a:schemeClr>
                          </a:solidFill>
                          <a:effectLst/>
                          <a:latin typeface="+mn-lt"/>
                        </a:rPr>
                        <a:t>120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52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rtl="0" fontAlgn="ctr"/>
                      <a:r>
                        <a:rPr lang="es-EC" sz="900" b="0" i="0" u="none" strike="noStrike" dirty="0">
                          <a:solidFill>
                            <a:schemeClr val="bg2">
                              <a:lumMod val="25000"/>
                            </a:schemeClr>
                          </a:solidFill>
                          <a:effectLst/>
                          <a:latin typeface="+mn-lt"/>
                        </a:rPr>
                        <a:t>50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rtl="0" fontAlgn="ctr"/>
                      <a:r>
                        <a:rPr lang="es-EC" sz="900" b="0" i="0" u="none" strike="noStrike" dirty="0">
                          <a:solidFill>
                            <a:schemeClr val="bg2">
                              <a:lumMod val="25000"/>
                            </a:schemeClr>
                          </a:solidFill>
                          <a:effectLst/>
                          <a:latin typeface="+mn-lt"/>
                        </a:rPr>
                        <a:t>50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rtl="0" fontAlgn="ctr"/>
                      <a:r>
                        <a:rPr lang="es-EC" sz="900" b="0" i="0" u="none" strike="noStrike" dirty="0">
                          <a:solidFill>
                            <a:schemeClr val="bg2">
                              <a:lumMod val="25000"/>
                            </a:schemeClr>
                          </a:solidFill>
                          <a:effectLst/>
                          <a:latin typeface="+mn-lt"/>
                        </a:rPr>
                        <a:t>46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27</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8</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extLst>
                  <a:ext uri="{0D108BD9-81ED-4DB2-BD59-A6C34878D82A}">
                    <a16:rowId xmlns="" xmlns:a16="http://schemas.microsoft.com/office/drawing/2014/main" val="10002"/>
                  </a:ext>
                </a:extLst>
              </a:tr>
              <a:tr h="182880">
                <a:tc>
                  <a:txBody>
                    <a:bodyPr/>
                    <a:lstStyle/>
                    <a:p>
                      <a:pPr algn="ctr" rtl="0" fontAlgn="ctr"/>
                      <a:r>
                        <a:rPr lang="es-EC" sz="900" b="0" i="0" u="none" strike="noStrike" dirty="0">
                          <a:solidFill>
                            <a:schemeClr val="bg2">
                              <a:lumMod val="25000"/>
                            </a:schemeClr>
                          </a:solidFill>
                          <a:effectLst/>
                          <a:latin typeface="+mn-lt"/>
                        </a:rPr>
                        <a:t>Var.</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119,4 %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55,4 %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58,4 %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74,2 %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-16,2 %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rtl="0" fontAlgn="ctr"/>
                      <a:r>
                        <a:rPr lang="es-EC" sz="900" b="0" i="0" u="none" strike="noStrike" dirty="0">
                          <a:solidFill>
                            <a:schemeClr val="bg2">
                              <a:lumMod val="25000"/>
                            </a:schemeClr>
                          </a:solidFill>
                          <a:effectLst/>
                          <a:latin typeface="+mn-lt"/>
                        </a:rPr>
                        <a:t>36,3 %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262,4 %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-43,3 %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rtl="0" fontAlgn="ctr"/>
                      <a:r>
                        <a:rPr lang="es-EC" sz="900" b="0" i="0" u="none" strike="noStrike" dirty="0">
                          <a:solidFill>
                            <a:schemeClr val="bg2">
                              <a:lumMod val="25000"/>
                            </a:schemeClr>
                          </a:solidFill>
                          <a:effectLst/>
                          <a:latin typeface="+mn-lt"/>
                        </a:rPr>
                        <a:t>-53,2 %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rtl="0" fontAlgn="ctr"/>
                      <a:r>
                        <a:rPr lang="es-EC" sz="900" b="0" i="0" u="none" strike="noStrike" dirty="0">
                          <a:solidFill>
                            <a:schemeClr val="bg2">
                              <a:lumMod val="25000"/>
                            </a:schemeClr>
                          </a:solidFill>
                          <a:effectLst/>
                          <a:latin typeface="+mn-lt"/>
                        </a:rPr>
                        <a:t>-42,1 %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rtl="0" fontAlgn="ctr"/>
                      <a:r>
                        <a:rPr lang="es-EC" sz="900" b="0" i="0" u="none" strike="noStrike" dirty="0">
                          <a:solidFill>
                            <a:schemeClr val="bg2">
                              <a:lumMod val="25000"/>
                            </a:schemeClr>
                          </a:solidFill>
                          <a:effectLst/>
                          <a:latin typeface="+mn-lt"/>
                        </a:rPr>
                        <a:t>4.692,1 %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1.015,8 %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124,9 %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203,4 %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78,6 %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0,3 %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-89,9 %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extLst>
                  <a:ext uri="{0D108BD9-81ED-4DB2-BD59-A6C34878D82A}">
                    <a16:rowId xmlns="" xmlns:a16="http://schemas.microsoft.com/office/drawing/2014/main" val="10003"/>
                  </a:ext>
                </a:extLst>
              </a:tr>
            </a:tbl>
          </a:graphicData>
        </a:graphic>
      </p:graphicFrame>
      <p:sp>
        <p:nvSpPr>
          <p:cNvPr id="2" name="Marcador de contenido 1"/>
          <p:cNvSpPr>
            <a:spLocks noGrp="1"/>
          </p:cNvSpPr>
          <p:nvPr>
            <p:ph/>
          </p:nvPr>
        </p:nvSpPr>
        <p:spPr>
          <a:xfrm>
            <a:off x="658368" y="210312"/>
            <a:ext cx="9646920" cy="603504"/>
          </a:xfrm>
        </p:spPr>
        <p:txBody>
          <a:bodyPr>
            <a:normAutofit/>
          </a:bodyPr>
          <a:lstStyle/>
          <a:p>
            <a:pPr marL="0" marR="0" algn="l">
              <a:lnSpc>
                <a:spcPct val="100000"/>
              </a:lnSpc>
              <a:spcBef>
                <a:spcPts val="0"/>
              </a:spcBef>
              <a:spcAft>
                <a:spcPts val="0"/>
              </a:spcAft>
              <a:buNone/>
            </a:pPr>
            <a:r>
              <a:rPr lang="es-EC" sz="2300" b="1" i="0" u="none" cap="none" dirty="0">
                <a:solidFill>
                  <a:srgbClr val="0069AF">
                    <a:alpha val="100000"/>
                  </a:srgbClr>
                </a:solidFill>
                <a:cs typeface="Century Gothic (Títulos)"/>
                <a:sym typeface="Century Gothic (Títulos)"/>
              </a:rPr>
              <a:t>2.2 Formación bruta de capital fijo empresarial-CIIU</a:t>
            </a:r>
          </a:p>
        </p:txBody>
      </p:sp>
      <p:sp>
        <p:nvSpPr>
          <p:cNvPr id="3" name="Marcador de contenido 2"/>
          <p:cNvSpPr>
            <a:spLocks noGrp="1"/>
          </p:cNvSpPr>
          <p:nvPr>
            <p:ph/>
          </p:nvPr>
        </p:nvSpPr>
        <p:spPr>
          <a:xfrm>
            <a:off x="1224969" y="596688"/>
            <a:ext cx="6537960" cy="365760"/>
          </a:xfrm>
        </p:spPr>
        <p:txBody>
          <a:bodyPr>
            <a:normAutofit/>
          </a:bodyPr>
          <a:lstStyle/>
          <a:p>
            <a:pPr marL="0" marR="0" algn="l">
              <a:lnSpc>
                <a:spcPct val="100000"/>
              </a:lnSpc>
              <a:spcBef>
                <a:spcPts val="0"/>
              </a:spcBef>
              <a:spcAft>
                <a:spcPts val="0"/>
              </a:spcAft>
              <a:buNone/>
            </a:pPr>
            <a:r>
              <a:rPr lang="es-EC" sz="1400" b="0" i="0" u="none" cap="none" dirty="0">
                <a:solidFill>
                  <a:srgbClr val="7F7F7F">
                    <a:alpha val="100000"/>
                  </a:srgbClr>
                </a:solidFill>
                <a:cs typeface="Century Gothic (Cuerpo)"/>
                <a:sym typeface="Century Gothic (Cuerpo)"/>
              </a:rPr>
              <a:t>Valores en millones de dólares</a:t>
            </a:r>
          </a:p>
        </p:txBody>
      </p:sp>
      <p:pic>
        <p:nvPicPr>
          <p:cNvPr id="19" name="Marcador de contenido 6">
            <a:extLst>
              <a:ext uri="{FF2B5EF4-FFF2-40B4-BE49-F238E27FC236}">
                <a16:creationId xmlns="" xmlns:a16="http://schemas.microsoft.com/office/drawing/2014/main" id="{A9910113-53BE-42D5-A91B-DF54E4CDB425}"/>
              </a:ext>
            </a:extLst>
          </p:cNvPr>
          <p:cNvPicPr>
            <a:picLocks noGrp="1"/>
          </p:cNvPicPr>
          <p:nvPr/>
        </p:nvPicPr>
        <p:blipFill rotWithShape="1">
          <a:blip r:embed="rId3" cstate="print"/>
          <a:srcRect l="3546" t="82701" r="91578" b="10842"/>
          <a:stretch/>
        </p:blipFill>
        <p:spPr>
          <a:xfrm>
            <a:off x="914884" y="4346747"/>
            <a:ext cx="91440" cy="91440"/>
          </a:xfrm>
          <a:prstGeom prst="rect">
            <a:avLst/>
          </a:prstGeom>
        </p:spPr>
      </p:pic>
      <p:pic>
        <p:nvPicPr>
          <p:cNvPr id="20" name="Marcador de contenido 6">
            <a:extLst>
              <a:ext uri="{FF2B5EF4-FFF2-40B4-BE49-F238E27FC236}">
                <a16:creationId xmlns="" xmlns:a16="http://schemas.microsoft.com/office/drawing/2014/main" id="{43AA1CD8-577D-4BC7-9B5F-E81E8D5A756B}"/>
              </a:ext>
            </a:extLst>
          </p:cNvPr>
          <p:cNvPicPr>
            <a:picLocks noGrp="1"/>
          </p:cNvPicPr>
          <p:nvPr/>
        </p:nvPicPr>
        <p:blipFill rotWithShape="1">
          <a:blip r:embed="rId3" cstate="print"/>
          <a:srcRect l="3546" t="90657" r="91578" b="2312"/>
          <a:stretch/>
        </p:blipFill>
        <p:spPr>
          <a:xfrm>
            <a:off x="914884" y="4517200"/>
            <a:ext cx="91440" cy="91440"/>
          </a:xfrm>
          <a:prstGeom prst="rect">
            <a:avLst/>
          </a:prstGeom>
        </p:spPr>
      </p:pic>
      <p:graphicFrame>
        <p:nvGraphicFramePr>
          <p:cNvPr id="16" name="Tabla 15">
            <a:extLst>
              <a:ext uri="{FF2B5EF4-FFF2-40B4-BE49-F238E27FC236}">
                <a16:creationId xmlns="" xmlns:a16="http://schemas.microsoft.com/office/drawing/2014/main" id="{15E701C5-0B3F-46AC-80FF-892A46D7D52E}"/>
              </a:ext>
            </a:extLst>
          </p:cNvPr>
          <p:cNvGraphicFramePr>
            <a:graphicFrameLocks noGrp="1"/>
          </p:cNvGraphicFramePr>
          <p:nvPr>
            <p:extLst>
              <p:ext uri="{D42A27DB-BD31-4B8C-83A1-F6EECF244321}">
                <p14:modId xmlns:p14="http://schemas.microsoft.com/office/powerpoint/2010/main" val="4163790418"/>
              </p:ext>
            </p:extLst>
          </p:nvPr>
        </p:nvGraphicFramePr>
        <p:xfrm>
          <a:off x="5042473" y="1187797"/>
          <a:ext cx="1362456" cy="393192"/>
        </p:xfrm>
        <a:graphic>
          <a:graphicData uri="http://schemas.openxmlformats.org/drawingml/2006/table">
            <a:tbl>
              <a:tblPr/>
              <a:tblGrid>
                <a:gridCol w="454152">
                  <a:extLst>
                    <a:ext uri="{9D8B030D-6E8A-4147-A177-3AD203B41FA5}">
                      <a16:colId xmlns="" xmlns:a16="http://schemas.microsoft.com/office/drawing/2014/main" val="3412149584"/>
                    </a:ext>
                  </a:extLst>
                </a:gridCol>
                <a:gridCol w="454152">
                  <a:extLst>
                    <a:ext uri="{9D8B030D-6E8A-4147-A177-3AD203B41FA5}">
                      <a16:colId xmlns="" xmlns:a16="http://schemas.microsoft.com/office/drawing/2014/main" val="3956096534"/>
                    </a:ext>
                  </a:extLst>
                </a:gridCol>
                <a:gridCol w="454152">
                  <a:extLst>
                    <a:ext uri="{9D8B030D-6E8A-4147-A177-3AD203B41FA5}">
                      <a16:colId xmlns="" xmlns:a16="http://schemas.microsoft.com/office/drawing/2014/main" val="502367033"/>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363314399"/>
                  </a:ext>
                </a:extLst>
              </a:tr>
              <a:tr h="131064">
                <a:tc>
                  <a:txBody>
                    <a:bodyPr/>
                    <a:lstStyle/>
                    <a:p>
                      <a:pPr algn="ctr" rtl="0" fontAlgn="ctr"/>
                      <a:r>
                        <a:rPr lang="es-EC" sz="800" b="1" i="0" u="none" strike="noStrike">
                          <a:solidFill>
                            <a:srgbClr val="FFFFFF"/>
                          </a:solidFill>
                          <a:effectLst/>
                          <a:latin typeface="+mn-lt"/>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2780210178"/>
                  </a:ext>
                </a:extLst>
              </a:tr>
              <a:tr h="131064">
                <a:tc>
                  <a:txBody>
                    <a:bodyPr/>
                    <a:lstStyle/>
                    <a:p>
                      <a:pPr algn="ctr" rtl="0" fontAlgn="ctr"/>
                      <a:r>
                        <a:rPr lang="es-EC" sz="800" b="0" i="0" u="none" strike="noStrike" dirty="0">
                          <a:solidFill>
                            <a:schemeClr val="bg2">
                              <a:lumMod val="25000"/>
                            </a:schemeClr>
                          </a:solidFill>
                          <a:effectLst/>
                          <a:latin typeface="+mn-lt"/>
                        </a:rPr>
                        <a:t>2.780</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4.608</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65,8%</a:t>
                      </a: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1076956313"/>
                  </a:ext>
                </a:extLst>
              </a:tr>
            </a:tbl>
          </a:graphicData>
        </a:graphic>
      </p:graphicFrame>
      <p:sp>
        <p:nvSpPr>
          <p:cNvPr id="22" name="1 Triángulo isósceles">
            <a:extLst>
              <a:ext uri="{FF2B5EF4-FFF2-40B4-BE49-F238E27FC236}">
                <a16:creationId xmlns="" xmlns:a16="http://schemas.microsoft.com/office/drawing/2014/main" id="{AC94601A-79CD-434F-9674-2B80BB59704B}"/>
              </a:ext>
            </a:extLst>
          </p:cNvPr>
          <p:cNvSpPr/>
          <p:nvPr/>
        </p:nvSpPr>
        <p:spPr>
          <a:xfrm>
            <a:off x="5984635" y="1495793"/>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graphicFrame>
        <p:nvGraphicFramePr>
          <p:cNvPr id="6" name="Tabla 5"/>
          <p:cNvGraphicFramePr>
            <a:graphicFrameLocks noGrp="1"/>
          </p:cNvGraphicFramePr>
          <p:nvPr>
            <p:extLst>
              <p:ext uri="{D42A27DB-BD31-4B8C-83A1-F6EECF244321}">
                <p14:modId xmlns:p14="http://schemas.microsoft.com/office/powerpoint/2010/main" val="1191684753"/>
              </p:ext>
            </p:extLst>
          </p:nvPr>
        </p:nvGraphicFramePr>
        <p:xfrm>
          <a:off x="7455866" y="1338212"/>
          <a:ext cx="3835908" cy="1436370"/>
        </p:xfrm>
        <a:graphic>
          <a:graphicData uri="http://schemas.openxmlformats.org/drawingml/2006/table">
            <a:tbl>
              <a:tblPr/>
              <a:tblGrid>
                <a:gridCol w="402336">
                  <a:extLst>
                    <a:ext uri="{9D8B030D-6E8A-4147-A177-3AD203B41FA5}">
                      <a16:colId xmlns="" xmlns:a16="http://schemas.microsoft.com/office/drawing/2014/main" val="20000"/>
                    </a:ext>
                  </a:extLst>
                </a:gridCol>
                <a:gridCol w="1405098">
                  <a:extLst>
                    <a:ext uri="{9D8B030D-6E8A-4147-A177-3AD203B41FA5}">
                      <a16:colId xmlns="" xmlns:a16="http://schemas.microsoft.com/office/drawing/2014/main" val="20001"/>
                    </a:ext>
                  </a:extLst>
                </a:gridCol>
                <a:gridCol w="473994">
                  <a:extLst>
                    <a:ext uri="{9D8B030D-6E8A-4147-A177-3AD203B41FA5}">
                      <a16:colId xmlns="" xmlns:a16="http://schemas.microsoft.com/office/drawing/2014/main" val="20002"/>
                    </a:ext>
                  </a:extLst>
                </a:gridCol>
                <a:gridCol w="1554480">
                  <a:extLst>
                    <a:ext uri="{9D8B030D-6E8A-4147-A177-3AD203B41FA5}">
                      <a16:colId xmlns="" xmlns:a16="http://schemas.microsoft.com/office/drawing/2014/main" val="20003"/>
                    </a:ext>
                  </a:extLst>
                </a:gridCol>
              </a:tblGrid>
              <a:tr h="119315">
                <a:tc gridSpan="4">
                  <a:txBody>
                    <a:bodyPr/>
                    <a:lstStyle/>
                    <a:p>
                      <a:pPr algn="ctr" rtl="0" fontAlgn="ctr"/>
                      <a:r>
                        <a:rPr lang="es-EC" sz="800" b="1" i="0" u="none" strike="noStrike" dirty="0">
                          <a:solidFill>
                            <a:srgbClr val="595959"/>
                          </a:solidFill>
                          <a:effectLst/>
                          <a:latin typeface="Century Gothic" panose="020B0502020202020204" pitchFamily="34" charset="0"/>
                        </a:rPr>
                        <a:t>Actividad económica sección CIIU</a:t>
                      </a:r>
                    </a:p>
                  </a:txBody>
                  <a:tcPr marL="9525" marR="9525" marT="9525" marB="0" anchor="ctr">
                    <a:lnL>
                      <a:noFill/>
                    </a:lnL>
                    <a:lnR>
                      <a:noFill/>
                    </a:lnR>
                    <a:lnT>
                      <a:noFill/>
                    </a:lnT>
                    <a:lnB>
                      <a:noFill/>
                    </a:lnB>
                    <a:solidFill>
                      <a:schemeClr val="bg2"/>
                    </a:solidFill>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10000"/>
                  </a:ext>
                </a:extLst>
              </a:tr>
              <a:tr h="119315">
                <a:tc>
                  <a:txBody>
                    <a:bodyPr/>
                    <a:lstStyle/>
                    <a:p>
                      <a:pPr algn="ctr" rtl="0" fontAlgn="ctr"/>
                      <a:r>
                        <a:rPr lang="es-EC" sz="800" b="0" i="0" u="none" strike="noStrike" dirty="0">
                          <a:solidFill>
                            <a:srgbClr val="888888"/>
                          </a:solidFill>
                          <a:effectLst/>
                          <a:latin typeface="Century Gothic" panose="020B0502020202020204" pitchFamily="34" charset="0"/>
                        </a:rPr>
                        <a:t>B</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Minería</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N</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Servicios administrativos</a:t>
                      </a:r>
                    </a:p>
                  </a:txBody>
                  <a:tcPr marL="9525" marR="9525" marT="9525" marB="0" anchor="ctr">
                    <a:lnL>
                      <a:noFill/>
                    </a:lnL>
                    <a:lnR>
                      <a:noFill/>
                    </a:lnR>
                    <a:lnT>
                      <a:noFill/>
                    </a:lnT>
                    <a:lnB>
                      <a:noFill/>
                    </a:lnB>
                  </a:tcPr>
                </a:tc>
                <a:extLst>
                  <a:ext uri="{0D108BD9-81ED-4DB2-BD59-A6C34878D82A}">
                    <a16:rowId xmlns="" xmlns:a16="http://schemas.microsoft.com/office/drawing/2014/main" val="10001"/>
                  </a:ext>
                </a:extLst>
              </a:tr>
              <a:tr h="119315">
                <a:tc>
                  <a:txBody>
                    <a:bodyPr/>
                    <a:lstStyle/>
                    <a:p>
                      <a:pPr algn="ctr" rtl="0" fontAlgn="ctr"/>
                      <a:r>
                        <a:rPr lang="es-EC" sz="800" b="0" i="0" u="none" strike="noStrike" dirty="0">
                          <a:solidFill>
                            <a:srgbClr val="888888"/>
                          </a:solidFill>
                          <a:effectLst/>
                          <a:latin typeface="Century Gothic" panose="020B0502020202020204" pitchFamily="34" charset="0"/>
                        </a:rPr>
                        <a:t>D</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Electricidad</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R</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Recreación</a:t>
                      </a:r>
                    </a:p>
                  </a:txBody>
                  <a:tcPr marL="9525" marR="9525" marT="9525" marB="0" anchor="ctr">
                    <a:lnL>
                      <a:noFill/>
                    </a:lnL>
                    <a:lnR>
                      <a:noFill/>
                    </a:lnR>
                    <a:lnT>
                      <a:noFill/>
                    </a:lnT>
                    <a:lnB>
                      <a:noFill/>
                    </a:lnB>
                  </a:tcPr>
                </a:tc>
                <a:extLst>
                  <a:ext uri="{0D108BD9-81ED-4DB2-BD59-A6C34878D82A}">
                    <a16:rowId xmlns="" xmlns:a16="http://schemas.microsoft.com/office/drawing/2014/main" val="10002"/>
                  </a:ext>
                </a:extLst>
              </a:tr>
              <a:tr h="119315">
                <a:tc>
                  <a:txBody>
                    <a:bodyPr/>
                    <a:lstStyle/>
                    <a:p>
                      <a:pPr algn="ctr" rtl="0" fontAlgn="ctr"/>
                      <a:r>
                        <a:rPr lang="es-ES" sz="800" b="0" i="0" u="none" strike="noStrike" dirty="0">
                          <a:solidFill>
                            <a:srgbClr val="888888"/>
                          </a:solidFill>
                          <a:effectLst/>
                          <a:latin typeface="Century Gothic" panose="020B0502020202020204" pitchFamily="34" charset="0"/>
                        </a:rPr>
                        <a:t>C</a:t>
                      </a:r>
                      <a:endParaRPr lang="es-EC" sz="800" b="0" i="0" u="none" strike="noStrike" dirty="0">
                        <a:solidFill>
                          <a:srgbClr val="888888"/>
                        </a:solidFill>
                        <a:effectLst/>
                        <a:latin typeface="Century Gothic" panose="020B0502020202020204" pitchFamily="34" charset="0"/>
                      </a:endParaRP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Manufactura</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M</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Actividades profesionales</a:t>
                      </a:r>
                    </a:p>
                  </a:txBody>
                  <a:tcPr marL="9525" marR="9525" marT="9525" marB="0" anchor="ctr">
                    <a:lnL>
                      <a:noFill/>
                    </a:lnL>
                    <a:lnR>
                      <a:noFill/>
                    </a:lnR>
                    <a:lnT>
                      <a:noFill/>
                    </a:lnT>
                    <a:lnB>
                      <a:noFill/>
                    </a:lnB>
                  </a:tcPr>
                </a:tc>
                <a:extLst>
                  <a:ext uri="{0D108BD9-81ED-4DB2-BD59-A6C34878D82A}">
                    <a16:rowId xmlns="" xmlns:a16="http://schemas.microsoft.com/office/drawing/2014/main" val="10003"/>
                  </a:ext>
                </a:extLst>
              </a:tr>
              <a:tr h="119315">
                <a:tc>
                  <a:txBody>
                    <a:bodyPr/>
                    <a:lstStyle/>
                    <a:p>
                      <a:pPr algn="ctr" rtl="0" fontAlgn="ctr"/>
                      <a:r>
                        <a:rPr lang="es-EC" sz="800" b="0" i="0" u="none" strike="noStrike">
                          <a:solidFill>
                            <a:srgbClr val="888888"/>
                          </a:solidFill>
                          <a:effectLst/>
                          <a:latin typeface="Century Gothic" panose="020B0502020202020204" pitchFamily="34" charset="0"/>
                        </a:rPr>
                        <a:t>G</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Comercio</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F</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Construcción</a:t>
                      </a:r>
                    </a:p>
                  </a:txBody>
                  <a:tcPr marL="9525" marR="9525" marT="9525" marB="0" anchor="ctr">
                    <a:lnL>
                      <a:noFill/>
                    </a:lnL>
                    <a:lnR>
                      <a:noFill/>
                    </a:lnR>
                    <a:lnT>
                      <a:noFill/>
                    </a:lnT>
                    <a:lnB>
                      <a:noFill/>
                    </a:lnB>
                  </a:tcPr>
                </a:tc>
                <a:extLst>
                  <a:ext uri="{0D108BD9-81ED-4DB2-BD59-A6C34878D82A}">
                    <a16:rowId xmlns="" xmlns:a16="http://schemas.microsoft.com/office/drawing/2014/main" val="10004"/>
                  </a:ext>
                </a:extLst>
              </a:tr>
              <a:tr h="119315">
                <a:tc>
                  <a:txBody>
                    <a:bodyPr/>
                    <a:lstStyle/>
                    <a:p>
                      <a:pPr algn="ctr" rtl="0" fontAlgn="ctr"/>
                      <a:r>
                        <a:rPr lang="es-EC" sz="800" b="0" i="0" u="none" strike="noStrike">
                          <a:solidFill>
                            <a:srgbClr val="888888"/>
                          </a:solidFill>
                          <a:effectLst/>
                          <a:latin typeface="Century Gothic" panose="020B0502020202020204" pitchFamily="34" charset="0"/>
                        </a:rPr>
                        <a:t>J</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Comunicación</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I</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Alojamiento y comidas</a:t>
                      </a:r>
                    </a:p>
                  </a:txBody>
                  <a:tcPr marL="9525" marR="9525" marT="9525" marB="0" anchor="ctr">
                    <a:lnL>
                      <a:noFill/>
                    </a:lnL>
                    <a:lnR>
                      <a:noFill/>
                    </a:lnR>
                    <a:lnT>
                      <a:noFill/>
                    </a:lnT>
                    <a:lnB>
                      <a:noFill/>
                    </a:lnB>
                  </a:tcPr>
                </a:tc>
                <a:extLst>
                  <a:ext uri="{0D108BD9-81ED-4DB2-BD59-A6C34878D82A}">
                    <a16:rowId xmlns="" xmlns:a16="http://schemas.microsoft.com/office/drawing/2014/main" val="10005"/>
                  </a:ext>
                </a:extLst>
              </a:tr>
              <a:tr h="119315">
                <a:tc>
                  <a:txBody>
                    <a:bodyPr/>
                    <a:lstStyle/>
                    <a:p>
                      <a:pPr algn="ctr" rtl="0" fontAlgn="ctr"/>
                      <a:r>
                        <a:rPr lang="es-EC" sz="800" b="0" i="0" u="none" strike="noStrike" dirty="0">
                          <a:solidFill>
                            <a:srgbClr val="888888"/>
                          </a:solidFill>
                          <a:effectLst/>
                          <a:latin typeface="Century Gothic" panose="020B0502020202020204" pitchFamily="34" charset="0"/>
                        </a:rPr>
                        <a:t>P</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Enseñanza</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S</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Otras actividades de servicios</a:t>
                      </a:r>
                    </a:p>
                  </a:txBody>
                  <a:tcPr marL="9525" marR="9525" marT="9525" marB="0" anchor="ctr">
                    <a:lnL>
                      <a:noFill/>
                    </a:lnL>
                    <a:lnR>
                      <a:noFill/>
                    </a:lnR>
                    <a:lnT>
                      <a:noFill/>
                    </a:lnT>
                    <a:lnB>
                      <a:noFill/>
                    </a:lnB>
                  </a:tcPr>
                </a:tc>
                <a:extLst>
                  <a:ext uri="{0D108BD9-81ED-4DB2-BD59-A6C34878D82A}">
                    <a16:rowId xmlns="" xmlns:a16="http://schemas.microsoft.com/office/drawing/2014/main" val="10006"/>
                  </a:ext>
                </a:extLst>
              </a:tr>
              <a:tr h="229984">
                <a:tc>
                  <a:txBody>
                    <a:bodyPr/>
                    <a:lstStyle/>
                    <a:p>
                      <a:pPr algn="ctr" rtl="0" fontAlgn="ctr"/>
                      <a:r>
                        <a:rPr lang="es-EC" sz="800" b="0" i="0" u="none" strike="noStrike">
                          <a:solidFill>
                            <a:srgbClr val="888888"/>
                          </a:solidFill>
                          <a:effectLst/>
                          <a:latin typeface="Century Gothic" panose="020B0502020202020204" pitchFamily="34" charset="0"/>
                        </a:rPr>
                        <a:t>Q</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Actividades de salud</a:t>
                      </a:r>
                      <a:r>
                        <a:rPr lang="es-EC" sz="800" b="0" i="0" u="none" strike="noStrike" baseline="0" dirty="0">
                          <a:solidFill>
                            <a:srgbClr val="888888"/>
                          </a:solidFill>
                          <a:effectLst/>
                          <a:latin typeface="Century Gothic" panose="020B0502020202020204" pitchFamily="34" charset="0"/>
                        </a:rPr>
                        <a:t> </a:t>
                      </a:r>
                      <a:r>
                        <a:rPr lang="es-EC" sz="800" b="0" i="0" u="none" strike="noStrike" dirty="0">
                          <a:solidFill>
                            <a:srgbClr val="888888"/>
                          </a:solidFill>
                          <a:effectLst/>
                          <a:latin typeface="Century Gothic" panose="020B0502020202020204" pitchFamily="34" charset="0"/>
                        </a:rPr>
                        <a:t>humana </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K</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Financieras y de seguros</a:t>
                      </a:r>
                    </a:p>
                  </a:txBody>
                  <a:tcPr marL="9525" marR="9525" marT="9525" marB="0" anchor="ctr">
                    <a:lnL>
                      <a:noFill/>
                    </a:lnL>
                    <a:lnR>
                      <a:noFill/>
                    </a:lnR>
                    <a:lnT>
                      <a:noFill/>
                    </a:lnT>
                    <a:lnB>
                      <a:noFill/>
                    </a:lnB>
                  </a:tcPr>
                </a:tc>
                <a:extLst>
                  <a:ext uri="{0D108BD9-81ED-4DB2-BD59-A6C34878D82A}">
                    <a16:rowId xmlns="" xmlns:a16="http://schemas.microsoft.com/office/drawing/2014/main" val="10007"/>
                  </a:ext>
                </a:extLst>
              </a:tr>
              <a:tr h="119315">
                <a:tc>
                  <a:txBody>
                    <a:bodyPr/>
                    <a:lstStyle/>
                    <a:p>
                      <a:pPr algn="ctr" rtl="0" fontAlgn="ctr"/>
                      <a:r>
                        <a:rPr lang="es-EC" sz="800" b="0" i="0" u="none" strike="noStrike">
                          <a:solidFill>
                            <a:srgbClr val="888888"/>
                          </a:solidFill>
                          <a:effectLst/>
                          <a:latin typeface="Century Gothic" panose="020B0502020202020204" pitchFamily="34" charset="0"/>
                        </a:rPr>
                        <a:t>E</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Agua</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L</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Inmobiliarias</a:t>
                      </a:r>
                    </a:p>
                  </a:txBody>
                  <a:tcPr marL="9525" marR="9525" marT="9525" marB="0" anchor="ctr">
                    <a:lnL>
                      <a:noFill/>
                    </a:lnL>
                    <a:lnR>
                      <a:noFill/>
                    </a:lnR>
                    <a:lnT>
                      <a:noFill/>
                    </a:lnT>
                    <a:lnB>
                      <a:noFill/>
                    </a:lnB>
                  </a:tcPr>
                </a:tc>
                <a:extLst>
                  <a:ext uri="{0D108BD9-81ED-4DB2-BD59-A6C34878D82A}">
                    <a16:rowId xmlns="" xmlns:a16="http://schemas.microsoft.com/office/drawing/2014/main" val="10008"/>
                  </a:ext>
                </a:extLst>
              </a:tr>
              <a:tr h="128016">
                <a:tc>
                  <a:txBody>
                    <a:bodyPr/>
                    <a:lstStyle/>
                    <a:p>
                      <a:pPr algn="ctr" rtl="0" fontAlgn="ctr"/>
                      <a:r>
                        <a:rPr lang="es-EC" sz="800" b="0" i="0" u="none" strike="noStrike">
                          <a:solidFill>
                            <a:srgbClr val="888888"/>
                          </a:solidFill>
                          <a:effectLst/>
                          <a:latin typeface="Century Gothic" panose="020B0502020202020204" pitchFamily="34" charset="0"/>
                        </a:rPr>
                        <a:t>H</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rtl="0" fontAlgn="ctr"/>
                      <a:r>
                        <a:rPr lang="es-EC" sz="800" b="0" i="0" u="none" strike="noStrike" dirty="0">
                          <a:solidFill>
                            <a:srgbClr val="888888"/>
                          </a:solidFill>
                          <a:effectLst/>
                          <a:latin typeface="Century Gothic" panose="020B0502020202020204" pitchFamily="34" charset="0"/>
                        </a:rPr>
                        <a:t>Transporte</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ctr" rtl="0" fontAlgn="ctr"/>
                      <a:r>
                        <a:rPr lang="es-EC" sz="800" b="0" i="0" u="none" strike="noStrike" dirty="0">
                          <a:solidFill>
                            <a:srgbClr val="888888"/>
                          </a:solidFill>
                          <a:effectLst/>
                          <a:latin typeface="Century Gothic" panose="020B0502020202020204" pitchFamily="34" charset="0"/>
                        </a:rPr>
                        <a:t>*</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rtl="0" fontAlgn="ctr"/>
                      <a:r>
                        <a:rPr lang="es-ES" sz="800" b="0" i="0" u="none" strike="noStrike" dirty="0">
                          <a:solidFill>
                            <a:srgbClr val="888888"/>
                          </a:solidFill>
                          <a:effectLst/>
                          <a:latin typeface="Century Gothic" panose="020B0502020202020204" pitchFamily="34" charset="0"/>
                        </a:rPr>
                        <a:t>Se excluyen: K64; K66; Q88; S94 </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extLst>
                  <a:ext uri="{0D108BD9-81ED-4DB2-BD59-A6C34878D82A}">
                    <a16:rowId xmlns="" xmlns:a16="http://schemas.microsoft.com/office/drawing/2014/main" val="10009"/>
                  </a:ext>
                </a:extLst>
              </a:tr>
            </a:tbl>
          </a:graphicData>
        </a:graphic>
      </p:graphicFrame>
      <p:sp>
        <p:nvSpPr>
          <p:cNvPr id="17" name="Marcador de contenido 4"/>
          <p:cNvSpPr txBox="1">
            <a:spLocks/>
          </p:cNvSpPr>
          <p:nvPr/>
        </p:nvSpPr>
        <p:spPr>
          <a:xfrm>
            <a:off x="720373" y="5857338"/>
            <a:ext cx="10618524" cy="10486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ES" sz="900" dirty="0">
                <a:solidFill>
                  <a:srgbClr val="595959"/>
                </a:solidFill>
                <a:cs typeface="Century Gothic (Títulos)"/>
                <a:sym typeface="Century Gothic (Títulos)"/>
              </a:rPr>
              <a:t>(*) </a:t>
            </a:r>
            <a:r>
              <a:rPr lang="es-ES" sz="900" b="0" dirty="0">
                <a:solidFill>
                  <a:srgbClr val="595959"/>
                </a:solidFill>
                <a:cs typeface="Century Gothic (Títulos)"/>
                <a:sym typeface="Century Gothic (Títulos)"/>
              </a:rPr>
              <a:t>En el año 2021, se identificó un valor atípico en una (1) empresa dedicada a actividades de extracción y refinación de petróleo, debido a la activación de inversiones capitalizadas en el activo fijo edificios (plataformas y pozos, refinerías, estaciones de servicios, otros), que altera la serie histórica de la Formación bruta de capital fijo (FBKF), por lo que este valor se excluye la presentación de resultados.</a:t>
            </a:r>
            <a:endParaRPr lang="es-EC" sz="900" dirty="0">
              <a:solidFill>
                <a:srgbClr val="595959"/>
              </a:solidFill>
              <a:cs typeface="Century Gothic (Cuerpo)"/>
              <a:sym typeface="Century Gothic (Cuerpo)"/>
            </a:endParaRPr>
          </a:p>
          <a:p>
            <a:pPr algn="just">
              <a:lnSpc>
                <a:spcPct val="100000"/>
              </a:lnSpc>
              <a:spcBef>
                <a:spcPts val="0"/>
              </a:spcBef>
            </a:pPr>
            <a:r>
              <a:rPr lang="es-EC" sz="900" dirty="0">
                <a:solidFill>
                  <a:srgbClr val="595959"/>
                </a:solidFill>
                <a:cs typeface="Century Gothic (Cuerpo)"/>
                <a:sym typeface="Century Gothic (Cuerpo)"/>
              </a:rPr>
              <a:t>Nota:</a:t>
            </a:r>
            <a:r>
              <a:rPr lang="es-EC" sz="900" b="0" dirty="0">
                <a:solidFill>
                  <a:srgbClr val="595959"/>
                </a:solidFill>
                <a:cs typeface="Century Gothic (Cuerpo)"/>
                <a:sym typeface="Century Gothic (Cuerpo)"/>
              </a:rPr>
              <a:t> La sección “Otras actividades de servicios S” (como categoría residual) comprende las actividades de asociaciones, la reparación de ordenadores y de efectos personales y enseres domésticos y diversas actividades de servicios personales no clasificadas en otra parte.
</a:t>
            </a:r>
            <a:r>
              <a:rPr lang="es-EC" sz="900" dirty="0">
                <a:solidFill>
                  <a:srgbClr val="595959"/>
                </a:solidFill>
                <a:cs typeface="Century Gothic (Cuerpo)"/>
                <a:sym typeface="Century Gothic (Cuerpo)"/>
              </a:rPr>
              <a:t>Fuente: </a:t>
            </a:r>
            <a:r>
              <a:rPr lang="es-EC" sz="900" b="0" dirty="0">
                <a:solidFill>
                  <a:srgbClr val="595959"/>
                </a:solidFill>
                <a:cs typeface="Century Gothic (Cuerpo)"/>
                <a:sym typeface="Century Gothic (Cuerpo)"/>
              </a:rPr>
              <a:t>Encuesta Estructural Empresarial  (ENESEM) 2020 – 2021.</a:t>
            </a:r>
          </a:p>
        </p:txBody>
      </p:sp>
      <p:pic>
        <p:nvPicPr>
          <p:cNvPr id="18" name="Marcador de contenido 6"/>
          <p:cNvPicPr>
            <a:picLocks/>
          </p:cNvPicPr>
          <p:nvPr/>
        </p:nvPicPr>
        <p:blipFill>
          <a:blip r:embed="rId4" cstate="print"/>
          <a:stretch>
            <a:fillRect/>
          </a:stretch>
        </p:blipFill>
        <p:spPr>
          <a:xfrm>
            <a:off x="1523852" y="5194144"/>
            <a:ext cx="22860" cy="502920"/>
          </a:xfrm>
          <a:prstGeom prst="rect">
            <a:avLst/>
          </a:prstGeom>
        </p:spPr>
      </p:pic>
      <p:pic>
        <p:nvPicPr>
          <p:cNvPr id="21" name="Marcador de contenido 7"/>
          <p:cNvPicPr>
            <a:picLocks/>
          </p:cNvPicPr>
          <p:nvPr/>
        </p:nvPicPr>
        <p:blipFill>
          <a:blip r:embed="rId5" cstate="print"/>
          <a:stretch>
            <a:fillRect/>
          </a:stretch>
        </p:blipFill>
        <p:spPr>
          <a:xfrm>
            <a:off x="885473" y="5157463"/>
            <a:ext cx="548640" cy="548640"/>
          </a:xfrm>
          <a:prstGeom prst="rect">
            <a:avLst/>
          </a:prstGeom>
        </p:spPr>
      </p:pic>
      <p:sp>
        <p:nvSpPr>
          <p:cNvPr id="25" name="Marcador de contenido 3">
            <a:extLst>
              <a:ext uri="{FF2B5EF4-FFF2-40B4-BE49-F238E27FC236}">
                <a16:creationId xmlns="" xmlns:a16="http://schemas.microsoft.com/office/drawing/2014/main" id="{BE52CBA0-222B-43DD-86F7-EE705AB19C4E}"/>
              </a:ext>
            </a:extLst>
          </p:cNvPr>
          <p:cNvSpPr txBox="1">
            <a:spLocks/>
          </p:cNvSpPr>
          <p:nvPr/>
        </p:nvSpPr>
        <p:spPr>
          <a:xfrm>
            <a:off x="1566600" y="5105439"/>
            <a:ext cx="9746441" cy="7040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ES" sz="1330" b="0" dirty="0">
                <a:solidFill>
                  <a:schemeClr val="bg2">
                    <a:lumMod val="25000"/>
                  </a:schemeClr>
                </a:solidFill>
                <a:cs typeface="Century Gothic (Cuerpo)"/>
                <a:sym typeface="Century Gothic (Cuerpo)"/>
              </a:rPr>
              <a:t>En el 2021, los sectores minería (B), electricidad (D) y manufactura (C) concentran $3.460 millones de la formación bruta de capital, que representa un 75,1% del total nacional.</a:t>
            </a:r>
          </a:p>
        </p:txBody>
      </p:sp>
    </p:spTree>
    <p:extLst>
      <p:ext uri="{BB962C8B-B14F-4D97-AF65-F5344CB8AC3E}">
        <p14:creationId xmlns:p14="http://schemas.microsoft.com/office/powerpoint/2010/main" val="2593178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p:nvPr>
        </p:nvSpPr>
        <p:spPr>
          <a:xfrm>
            <a:off x="658368" y="210312"/>
            <a:ext cx="6537960" cy="603504"/>
          </a:xfrm>
        </p:spPr>
        <p:txBody>
          <a:bodyPr>
            <a:normAutofit/>
          </a:bodyPr>
          <a:lstStyle/>
          <a:p>
            <a:pPr marL="0" marR="0" algn="l">
              <a:lnSpc>
                <a:spcPct val="100000"/>
              </a:lnSpc>
              <a:spcBef>
                <a:spcPts val="0"/>
              </a:spcBef>
              <a:spcAft>
                <a:spcPts val="0"/>
              </a:spcAft>
              <a:buNone/>
            </a:pPr>
            <a:r>
              <a:rPr lang="es-EC" sz="2300" b="1" i="0" u="none" cap="none" dirty="0">
                <a:solidFill>
                  <a:srgbClr val="0069AF">
                    <a:alpha val="100000"/>
                  </a:srgbClr>
                </a:solidFill>
                <a:cs typeface="Century Gothic (Títulos)"/>
                <a:sym typeface="Century Gothic (Títulos)"/>
              </a:rPr>
              <a:t>2.3 Personal ocupado empresarial</a:t>
            </a:r>
          </a:p>
        </p:txBody>
      </p:sp>
      <p:sp>
        <p:nvSpPr>
          <p:cNvPr id="3" name="Marcador de contenido 2"/>
          <p:cNvSpPr>
            <a:spLocks noGrp="1"/>
          </p:cNvSpPr>
          <p:nvPr>
            <p:ph/>
          </p:nvPr>
        </p:nvSpPr>
        <p:spPr>
          <a:xfrm>
            <a:off x="1253086" y="614438"/>
            <a:ext cx="6537960" cy="365760"/>
          </a:xfrm>
        </p:spPr>
        <p:txBody>
          <a:bodyPr>
            <a:normAutofit/>
          </a:bodyPr>
          <a:lstStyle/>
          <a:p>
            <a:pPr marL="0" marR="0" algn="l">
              <a:lnSpc>
                <a:spcPct val="100000"/>
              </a:lnSpc>
              <a:spcBef>
                <a:spcPts val="0"/>
              </a:spcBef>
              <a:spcAft>
                <a:spcPts val="0"/>
              </a:spcAft>
              <a:buNone/>
            </a:pPr>
            <a:r>
              <a:rPr lang="es-EC" sz="1400" b="0" i="0" u="none" cap="none" dirty="0">
                <a:solidFill>
                  <a:srgbClr val="7F7F7F">
                    <a:alpha val="100000"/>
                  </a:srgbClr>
                </a:solidFill>
                <a:cs typeface="Century Gothic (Cuerpo)"/>
                <a:sym typeface="Century Gothic (Cuerpo)"/>
              </a:rPr>
              <a:t>Valores en miles de personas</a:t>
            </a:r>
          </a:p>
        </p:txBody>
      </p:sp>
      <p:sp>
        <p:nvSpPr>
          <p:cNvPr id="4" name="Marcador de contenido 3"/>
          <p:cNvSpPr>
            <a:spLocks noGrp="1"/>
          </p:cNvSpPr>
          <p:nvPr>
            <p:ph/>
          </p:nvPr>
        </p:nvSpPr>
        <p:spPr>
          <a:xfrm>
            <a:off x="1655064" y="5047488"/>
            <a:ext cx="3562456" cy="914400"/>
          </a:xfrm>
        </p:spPr>
        <p:txBody>
          <a:bodyPr>
            <a:noAutofit/>
          </a:bodyPr>
          <a:lstStyle/>
          <a:p>
            <a:pPr marL="0" marR="0" algn="just">
              <a:lnSpc>
                <a:spcPct val="100000"/>
              </a:lnSpc>
              <a:spcBef>
                <a:spcPts val="0"/>
              </a:spcBef>
              <a:spcAft>
                <a:spcPts val="0"/>
              </a:spcAft>
              <a:buNone/>
            </a:pPr>
            <a:r>
              <a:rPr lang="es-EC" sz="1330" b="0" i="0" u="none" cap="none" dirty="0">
                <a:solidFill>
                  <a:schemeClr val="bg2">
                    <a:lumMod val="25000"/>
                  </a:schemeClr>
                </a:solidFill>
                <a:cs typeface="Century Gothic (Cuerpo)"/>
                <a:sym typeface="Century Gothic (Cuerpo)"/>
              </a:rPr>
              <a:t>En el 2021, el personal ocupado en las empresas </a:t>
            </a:r>
            <a:r>
              <a:rPr lang="es-EC" sz="1330" b="0" dirty="0">
                <a:solidFill>
                  <a:schemeClr val="bg2">
                    <a:lumMod val="25000"/>
                  </a:schemeClr>
                </a:solidFill>
                <a:cs typeface="Century Gothic (Cuerpo)"/>
                <a:sym typeface="Century Gothic (Cuerpo)"/>
              </a:rPr>
              <a:t>investigadas </a:t>
            </a:r>
            <a:r>
              <a:rPr lang="es-EC" sz="1330" b="0" i="0" u="none" cap="none" dirty="0">
                <a:solidFill>
                  <a:schemeClr val="bg2">
                    <a:lumMod val="25000"/>
                  </a:schemeClr>
                </a:solidFill>
                <a:cs typeface="Century Gothic (Cuerpo)"/>
                <a:sym typeface="Century Gothic (Cuerpo)"/>
              </a:rPr>
              <a:t>incrementó en un </a:t>
            </a:r>
            <a:r>
              <a:rPr lang="es-EC" sz="1330" b="0" dirty="0">
                <a:solidFill>
                  <a:schemeClr val="bg2">
                    <a:lumMod val="25000"/>
                  </a:schemeClr>
                </a:solidFill>
                <a:cs typeface="Century Gothic (Cuerpo)"/>
                <a:sym typeface="Century Gothic (Cuerpo)"/>
              </a:rPr>
              <a:t>1,0</a:t>
            </a:r>
            <a:r>
              <a:rPr lang="es-EC" sz="1330" b="0" i="0" u="none" cap="none" dirty="0">
                <a:solidFill>
                  <a:schemeClr val="bg2">
                    <a:lumMod val="25000"/>
                  </a:schemeClr>
                </a:solidFill>
                <a:cs typeface="Century Gothic (Cuerpo)"/>
                <a:sym typeface="Century Gothic (Cuerpo)"/>
              </a:rPr>
              <a:t>% en relación al año 2020. El sector servicios empleó al 39,5% del total de personas ocupadas.</a:t>
            </a:r>
          </a:p>
        </p:txBody>
      </p:sp>
      <p:sp>
        <p:nvSpPr>
          <p:cNvPr id="5" name="Marcador de contenido 4"/>
          <p:cNvSpPr>
            <a:spLocks noGrp="1"/>
          </p:cNvSpPr>
          <p:nvPr>
            <p:ph/>
          </p:nvPr>
        </p:nvSpPr>
        <p:spPr>
          <a:xfrm>
            <a:off x="7077456" y="5029200"/>
            <a:ext cx="3703320" cy="914400"/>
          </a:xfrm>
        </p:spPr>
        <p:txBody>
          <a:bodyPr>
            <a:noAutofit/>
          </a:bodyPr>
          <a:lstStyle/>
          <a:p>
            <a:pPr algn="just">
              <a:lnSpc>
                <a:spcPct val="100000"/>
              </a:lnSpc>
              <a:spcBef>
                <a:spcPts val="0"/>
              </a:spcBef>
            </a:pPr>
            <a:r>
              <a:rPr lang="es-EC" sz="1330" b="0" i="0" u="none" cap="none" dirty="0">
                <a:solidFill>
                  <a:schemeClr val="bg2">
                    <a:lumMod val="25000"/>
                  </a:schemeClr>
                </a:solidFill>
                <a:cs typeface="Century Gothic (Cuerpo)"/>
                <a:sym typeface="Century Gothic (Cuerpo)"/>
              </a:rPr>
              <a:t>En el 2021, las grandes empresas presentaron un incremento en el personal ocupado, con el 10,8% más en comparación al año 2020.</a:t>
            </a:r>
          </a:p>
        </p:txBody>
      </p:sp>
      <p:sp>
        <p:nvSpPr>
          <p:cNvPr id="6" name="Marcador de contenido 5"/>
          <p:cNvSpPr>
            <a:spLocks noGrp="1"/>
          </p:cNvSpPr>
          <p:nvPr>
            <p:ph/>
          </p:nvPr>
        </p:nvSpPr>
        <p:spPr>
          <a:xfrm>
            <a:off x="704088" y="6519672"/>
            <a:ext cx="4928616" cy="246888"/>
          </a:xfrm>
        </p:spPr>
        <p:txBody>
          <a:bodyPr/>
          <a:lstStyle/>
          <a:p>
            <a:pPr marL="0" marR="0" algn="l">
              <a:lnSpc>
                <a:spcPct val="100000"/>
              </a:lnSpc>
              <a:spcBef>
                <a:spcPts val="0"/>
              </a:spcBef>
              <a:spcAft>
                <a:spcPts val="0"/>
              </a:spcAft>
              <a:buNone/>
            </a:pPr>
            <a:r>
              <a:rPr lang="es-EC" sz="1000" i="0" u="none" cap="none" dirty="0">
                <a:solidFill>
                  <a:srgbClr val="595959">
                    <a:alpha val="100000"/>
                  </a:srgbClr>
                </a:solidFill>
                <a:cs typeface="Century Gothic (Cuerpo)"/>
                <a:sym typeface="Century Gothic (Cuerpo)"/>
              </a:rPr>
              <a:t>Fuente: </a:t>
            </a:r>
            <a:r>
              <a:rPr lang="es-EC" sz="1000" b="0" i="0" u="none" cap="none" dirty="0">
                <a:solidFill>
                  <a:srgbClr val="595959">
                    <a:alpha val="100000"/>
                  </a:srgbClr>
                </a:solidFill>
                <a:cs typeface="Century Gothic (Cuerpo)"/>
                <a:sym typeface="Century Gothic (Cuerpo)"/>
              </a:rPr>
              <a:t>Encuesta Estructural Empresarial (ENESEM) 2020 - 2021</a:t>
            </a:r>
          </a:p>
        </p:txBody>
      </p:sp>
      <p:pic>
        <p:nvPicPr>
          <p:cNvPr id="7" name="Marcador de contenido 6"/>
          <p:cNvPicPr>
            <a:picLocks noGrp="1"/>
          </p:cNvPicPr>
          <p:nvPr>
            <p:ph/>
          </p:nvPr>
        </p:nvPicPr>
        <p:blipFill rotWithShape="1">
          <a:blip r:embed="rId2" cstate="print"/>
          <a:srcRect b="23864"/>
          <a:stretch/>
        </p:blipFill>
        <p:spPr>
          <a:xfrm>
            <a:off x="713232" y="2741676"/>
            <a:ext cx="5157216" cy="1272540"/>
          </a:xfrm>
          <a:prstGeom prst="rect">
            <a:avLst/>
          </a:prstGeom>
        </p:spPr>
      </p:pic>
      <p:pic>
        <p:nvPicPr>
          <p:cNvPr id="8" name="Marcador de contenido 7"/>
          <p:cNvPicPr>
            <a:picLocks noGrp="1"/>
          </p:cNvPicPr>
          <p:nvPr>
            <p:ph/>
          </p:nvPr>
        </p:nvPicPr>
        <p:blipFill rotWithShape="1">
          <a:blip r:embed="rId3" cstate="print"/>
          <a:srcRect b="23864"/>
          <a:stretch/>
        </p:blipFill>
        <p:spPr>
          <a:xfrm>
            <a:off x="6254496" y="1783080"/>
            <a:ext cx="5266944" cy="2231136"/>
          </a:xfrm>
          <a:prstGeom prst="rect">
            <a:avLst/>
          </a:prstGeom>
        </p:spPr>
      </p:pic>
      <p:pic>
        <p:nvPicPr>
          <p:cNvPr id="9" name="Marcador de contenido 8"/>
          <p:cNvPicPr>
            <a:picLocks noGrp="1"/>
          </p:cNvPicPr>
          <p:nvPr>
            <p:ph/>
          </p:nvPr>
        </p:nvPicPr>
        <p:blipFill>
          <a:blip r:embed="rId4" cstate="print"/>
          <a:stretch>
            <a:fillRect/>
          </a:stretch>
        </p:blipFill>
        <p:spPr>
          <a:xfrm>
            <a:off x="1627632" y="5029410"/>
            <a:ext cx="22860" cy="1005840"/>
          </a:xfrm>
          <a:prstGeom prst="rect">
            <a:avLst/>
          </a:prstGeom>
        </p:spPr>
      </p:pic>
      <p:pic>
        <p:nvPicPr>
          <p:cNvPr id="10" name="Marcador de contenido 9"/>
          <p:cNvPicPr>
            <a:picLocks noGrp="1"/>
          </p:cNvPicPr>
          <p:nvPr>
            <p:ph/>
          </p:nvPr>
        </p:nvPicPr>
        <p:blipFill>
          <a:blip r:embed="rId4" cstate="print"/>
          <a:stretch>
            <a:fillRect/>
          </a:stretch>
        </p:blipFill>
        <p:spPr>
          <a:xfrm>
            <a:off x="7077456" y="5047488"/>
            <a:ext cx="22860" cy="886968"/>
          </a:xfrm>
          <a:prstGeom prst="rect">
            <a:avLst/>
          </a:prstGeom>
        </p:spPr>
      </p:pic>
      <p:pic>
        <p:nvPicPr>
          <p:cNvPr id="11" name="Marcador de contenido 10"/>
          <p:cNvPicPr>
            <a:picLocks noGrp="1"/>
          </p:cNvPicPr>
          <p:nvPr>
            <p:ph/>
          </p:nvPr>
        </p:nvPicPr>
        <p:blipFill>
          <a:blip r:embed="rId5" cstate="print"/>
          <a:stretch>
            <a:fillRect/>
          </a:stretch>
        </p:blipFill>
        <p:spPr>
          <a:xfrm>
            <a:off x="923544" y="5175504"/>
            <a:ext cx="594360" cy="594360"/>
          </a:xfrm>
          <a:prstGeom prst="rect">
            <a:avLst/>
          </a:prstGeom>
        </p:spPr>
      </p:pic>
      <p:pic>
        <p:nvPicPr>
          <p:cNvPr id="12" name="Marcador de contenido 11"/>
          <p:cNvPicPr>
            <a:picLocks noGrp="1"/>
          </p:cNvPicPr>
          <p:nvPr>
            <p:ph/>
          </p:nvPr>
        </p:nvPicPr>
        <p:blipFill>
          <a:blip r:embed="rId6" cstate="print"/>
          <a:stretch>
            <a:fillRect/>
          </a:stretch>
        </p:blipFill>
        <p:spPr>
          <a:xfrm>
            <a:off x="6447102" y="5189220"/>
            <a:ext cx="594360" cy="594360"/>
          </a:xfrm>
          <a:prstGeom prst="rect">
            <a:avLst/>
          </a:prstGeom>
        </p:spPr>
      </p:pic>
      <p:sp>
        <p:nvSpPr>
          <p:cNvPr id="17" name="Marcador de contenido 16"/>
          <p:cNvSpPr>
            <a:spLocks noGrp="1"/>
          </p:cNvSpPr>
          <p:nvPr>
            <p:ph/>
          </p:nvPr>
        </p:nvSpPr>
        <p:spPr>
          <a:xfrm>
            <a:off x="1106424" y="1783080"/>
            <a:ext cx="4572000" cy="365760"/>
          </a:xfrm>
        </p:spPr>
        <p:txBody>
          <a:bodyPr/>
          <a:lstStyle/>
          <a:p>
            <a:pPr marL="0" marR="0" algn="ctr">
              <a:lnSpc>
                <a:spcPct val="100000"/>
              </a:lnSpc>
              <a:spcBef>
                <a:spcPts val="0"/>
              </a:spcBef>
              <a:spcAft>
                <a:spcPts val="0"/>
              </a:spcAft>
              <a:buNone/>
            </a:pPr>
            <a:r>
              <a:rPr lang="es-EC" sz="1800" b="1" i="0" u="none" cap="none" dirty="0">
                <a:solidFill>
                  <a:schemeClr val="bg2">
                    <a:lumMod val="25000"/>
                  </a:schemeClr>
                </a:solidFill>
                <a:cs typeface="Century Gothic (Cuerpo)"/>
                <a:sym typeface="Century Gothic (Cuerpo)"/>
              </a:rPr>
              <a:t>Según sector económico</a:t>
            </a:r>
          </a:p>
        </p:txBody>
      </p:sp>
      <p:sp>
        <p:nvSpPr>
          <p:cNvPr id="18" name="Marcador de contenido 17"/>
          <p:cNvSpPr>
            <a:spLocks noGrp="1"/>
          </p:cNvSpPr>
          <p:nvPr>
            <p:ph/>
          </p:nvPr>
        </p:nvSpPr>
        <p:spPr>
          <a:xfrm>
            <a:off x="6711696" y="1783080"/>
            <a:ext cx="4572000" cy="365760"/>
          </a:xfrm>
        </p:spPr>
        <p:txBody>
          <a:bodyPr/>
          <a:lstStyle/>
          <a:p>
            <a:pPr marL="0" marR="0" algn="ctr">
              <a:lnSpc>
                <a:spcPct val="100000"/>
              </a:lnSpc>
              <a:spcBef>
                <a:spcPts val="0"/>
              </a:spcBef>
              <a:spcAft>
                <a:spcPts val="0"/>
              </a:spcAft>
              <a:buNone/>
            </a:pPr>
            <a:r>
              <a:rPr lang="es-EC" sz="1800" b="1" i="0" u="none" cap="none" dirty="0">
                <a:solidFill>
                  <a:schemeClr val="bg2">
                    <a:lumMod val="25000"/>
                  </a:schemeClr>
                </a:solidFill>
                <a:cs typeface="Century Gothic (Cuerpo)"/>
                <a:sym typeface="Century Gothic (Cuerpo)"/>
              </a:rPr>
              <a:t>Según tamaño de empresa</a:t>
            </a:r>
          </a:p>
        </p:txBody>
      </p:sp>
      <p:graphicFrame>
        <p:nvGraphicFramePr>
          <p:cNvPr id="22" name="Tabla 21">
            <a:extLst>
              <a:ext uri="{FF2B5EF4-FFF2-40B4-BE49-F238E27FC236}">
                <a16:creationId xmlns="" xmlns:a16="http://schemas.microsoft.com/office/drawing/2014/main" id="{561812DF-5475-4CEA-959D-0F8D19569AB0}"/>
              </a:ext>
            </a:extLst>
          </p:cNvPr>
          <p:cNvGraphicFramePr>
            <a:graphicFrameLocks noGrp="1"/>
          </p:cNvGraphicFramePr>
          <p:nvPr>
            <p:extLst>
              <p:ext uri="{D42A27DB-BD31-4B8C-83A1-F6EECF244321}">
                <p14:modId xmlns:p14="http://schemas.microsoft.com/office/powerpoint/2010/main" val="1912961668"/>
              </p:ext>
            </p:extLst>
          </p:nvPr>
        </p:nvGraphicFramePr>
        <p:xfrm>
          <a:off x="3858768" y="2203704"/>
          <a:ext cx="1362456" cy="393192"/>
        </p:xfrm>
        <a:graphic>
          <a:graphicData uri="http://schemas.openxmlformats.org/drawingml/2006/table">
            <a:tbl>
              <a:tblPr/>
              <a:tblGrid>
                <a:gridCol w="454152">
                  <a:extLst>
                    <a:ext uri="{9D8B030D-6E8A-4147-A177-3AD203B41FA5}">
                      <a16:colId xmlns="" xmlns:a16="http://schemas.microsoft.com/office/drawing/2014/main" val="2288342093"/>
                    </a:ext>
                  </a:extLst>
                </a:gridCol>
                <a:gridCol w="454152">
                  <a:extLst>
                    <a:ext uri="{9D8B030D-6E8A-4147-A177-3AD203B41FA5}">
                      <a16:colId xmlns="" xmlns:a16="http://schemas.microsoft.com/office/drawing/2014/main" val="394187681"/>
                    </a:ext>
                  </a:extLst>
                </a:gridCol>
                <a:gridCol w="454152">
                  <a:extLst>
                    <a:ext uri="{9D8B030D-6E8A-4147-A177-3AD203B41FA5}">
                      <a16:colId xmlns="" xmlns:a16="http://schemas.microsoft.com/office/drawing/2014/main" val="2158004679"/>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2177251306"/>
                  </a:ext>
                </a:extLst>
              </a:tr>
              <a:tr h="131064">
                <a:tc>
                  <a:txBody>
                    <a:bodyPr/>
                    <a:lstStyle/>
                    <a:p>
                      <a:pPr algn="ctr" rtl="0" fontAlgn="ctr"/>
                      <a:r>
                        <a:rPr lang="es-EC" sz="800" b="1" i="0" u="none" strike="noStrike" dirty="0">
                          <a:solidFill>
                            <a:srgbClr val="FFFFFF"/>
                          </a:solidFill>
                          <a:effectLst/>
                          <a:latin typeface="+mn-lt"/>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228616316"/>
                  </a:ext>
                </a:extLst>
              </a:tr>
              <a:tr h="131064">
                <a:tc>
                  <a:txBody>
                    <a:bodyPr/>
                    <a:lstStyle/>
                    <a:p>
                      <a:pPr algn="ctr" rtl="0" fontAlgn="ctr"/>
                      <a:r>
                        <a:rPr lang="es-EC" sz="800" b="0" i="0" u="none" strike="noStrike" dirty="0">
                          <a:solidFill>
                            <a:schemeClr val="bg2">
                              <a:lumMod val="25000"/>
                            </a:schemeClr>
                          </a:solidFill>
                          <a:effectLst/>
                          <a:latin typeface="+mn-lt"/>
                        </a:rPr>
                        <a:t>944</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953</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1,0%</a:t>
                      </a: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3747127331"/>
                  </a:ext>
                </a:extLst>
              </a:tr>
            </a:tbl>
          </a:graphicData>
        </a:graphic>
      </p:graphicFrame>
      <p:graphicFrame>
        <p:nvGraphicFramePr>
          <p:cNvPr id="23" name="Tabla 22">
            <a:extLst>
              <a:ext uri="{FF2B5EF4-FFF2-40B4-BE49-F238E27FC236}">
                <a16:creationId xmlns="" xmlns:a16="http://schemas.microsoft.com/office/drawing/2014/main" id="{9CCCE05D-1E27-4917-8A5F-D71BD9F3C49F}"/>
              </a:ext>
            </a:extLst>
          </p:cNvPr>
          <p:cNvGraphicFramePr>
            <a:graphicFrameLocks noGrp="1"/>
          </p:cNvGraphicFramePr>
          <p:nvPr>
            <p:extLst>
              <p:ext uri="{D42A27DB-BD31-4B8C-83A1-F6EECF244321}">
                <p14:modId xmlns:p14="http://schemas.microsoft.com/office/powerpoint/2010/main" val="3675543696"/>
              </p:ext>
            </p:extLst>
          </p:nvPr>
        </p:nvGraphicFramePr>
        <p:xfrm>
          <a:off x="9418320" y="2203704"/>
          <a:ext cx="1362456" cy="393192"/>
        </p:xfrm>
        <a:graphic>
          <a:graphicData uri="http://schemas.openxmlformats.org/drawingml/2006/table">
            <a:tbl>
              <a:tblPr/>
              <a:tblGrid>
                <a:gridCol w="454152">
                  <a:extLst>
                    <a:ext uri="{9D8B030D-6E8A-4147-A177-3AD203B41FA5}">
                      <a16:colId xmlns="" xmlns:a16="http://schemas.microsoft.com/office/drawing/2014/main" val="2288342093"/>
                    </a:ext>
                  </a:extLst>
                </a:gridCol>
                <a:gridCol w="454152">
                  <a:extLst>
                    <a:ext uri="{9D8B030D-6E8A-4147-A177-3AD203B41FA5}">
                      <a16:colId xmlns="" xmlns:a16="http://schemas.microsoft.com/office/drawing/2014/main" val="394187681"/>
                    </a:ext>
                  </a:extLst>
                </a:gridCol>
                <a:gridCol w="454152">
                  <a:extLst>
                    <a:ext uri="{9D8B030D-6E8A-4147-A177-3AD203B41FA5}">
                      <a16:colId xmlns="" xmlns:a16="http://schemas.microsoft.com/office/drawing/2014/main" val="2158004679"/>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2177251306"/>
                  </a:ext>
                </a:extLst>
              </a:tr>
              <a:tr h="131064">
                <a:tc>
                  <a:txBody>
                    <a:bodyPr/>
                    <a:lstStyle/>
                    <a:p>
                      <a:pPr algn="ctr" rtl="0" fontAlgn="ctr"/>
                      <a:r>
                        <a:rPr lang="es-EC" sz="800" b="1" i="0" u="none" strike="noStrike" dirty="0">
                          <a:solidFill>
                            <a:srgbClr val="FFFFFF"/>
                          </a:solidFill>
                          <a:effectLst/>
                          <a:latin typeface="+mn-lt"/>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228616316"/>
                  </a:ext>
                </a:extLst>
              </a:tr>
              <a:tr h="131064">
                <a:tc>
                  <a:txBody>
                    <a:bodyPr/>
                    <a:lstStyle/>
                    <a:p>
                      <a:pPr algn="ctr" rtl="0" fontAlgn="ctr"/>
                      <a:r>
                        <a:rPr lang="es-EC" sz="800" b="0" i="0" u="none" strike="noStrike">
                          <a:solidFill>
                            <a:schemeClr val="bg2">
                              <a:lumMod val="25000"/>
                            </a:schemeClr>
                          </a:solidFill>
                          <a:effectLst/>
                          <a:latin typeface="+mn-lt"/>
                        </a:rPr>
                        <a:t>944</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a:solidFill>
                            <a:schemeClr val="bg2">
                              <a:lumMod val="25000"/>
                            </a:schemeClr>
                          </a:solidFill>
                          <a:effectLst/>
                          <a:latin typeface="+mn-lt"/>
                        </a:rPr>
                        <a:t>953</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1,0%</a:t>
                      </a: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3747127331"/>
                  </a:ext>
                </a:extLst>
              </a:tr>
            </a:tbl>
          </a:graphicData>
        </a:graphic>
      </p:graphicFrame>
      <p:sp>
        <p:nvSpPr>
          <p:cNvPr id="24" name="1 Triángulo isósceles">
            <a:extLst>
              <a:ext uri="{FF2B5EF4-FFF2-40B4-BE49-F238E27FC236}">
                <a16:creationId xmlns="" xmlns:a16="http://schemas.microsoft.com/office/drawing/2014/main" id="{52438E78-F4CB-4C2A-9ECC-1C053EE3B869}"/>
              </a:ext>
            </a:extLst>
          </p:cNvPr>
          <p:cNvSpPr/>
          <p:nvPr/>
        </p:nvSpPr>
        <p:spPr>
          <a:xfrm>
            <a:off x="4809744" y="2515133"/>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sp>
        <p:nvSpPr>
          <p:cNvPr id="25" name="1 Triángulo isósceles">
            <a:extLst>
              <a:ext uri="{FF2B5EF4-FFF2-40B4-BE49-F238E27FC236}">
                <a16:creationId xmlns="" xmlns:a16="http://schemas.microsoft.com/office/drawing/2014/main" id="{03EEA3CC-1C91-41D7-9785-B619C2CAE511}"/>
              </a:ext>
            </a:extLst>
          </p:cNvPr>
          <p:cNvSpPr/>
          <p:nvPr/>
        </p:nvSpPr>
        <p:spPr>
          <a:xfrm>
            <a:off x="10332720" y="2524756"/>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graphicFrame>
        <p:nvGraphicFramePr>
          <p:cNvPr id="19" name="Tabla 18">
            <a:extLst>
              <a:ext uri="{FF2B5EF4-FFF2-40B4-BE49-F238E27FC236}">
                <a16:creationId xmlns="" xmlns:a16="http://schemas.microsoft.com/office/drawing/2014/main" id="{A9360A58-B40F-4899-A6E8-A95C3690AE4E}"/>
              </a:ext>
            </a:extLst>
          </p:cNvPr>
          <p:cNvGraphicFramePr>
            <a:graphicFrameLocks noGrp="1"/>
          </p:cNvGraphicFramePr>
          <p:nvPr>
            <p:extLst>
              <p:ext uri="{D42A27DB-BD31-4B8C-83A1-F6EECF244321}">
                <p14:modId xmlns:p14="http://schemas.microsoft.com/office/powerpoint/2010/main" val="1356637606"/>
              </p:ext>
            </p:extLst>
          </p:nvPr>
        </p:nvGraphicFramePr>
        <p:xfrm>
          <a:off x="760476" y="3951732"/>
          <a:ext cx="4462272" cy="548640"/>
        </p:xfrm>
        <a:graphic>
          <a:graphicData uri="http://schemas.openxmlformats.org/drawingml/2006/table">
            <a:tbl>
              <a:tblPr/>
              <a:tblGrid>
                <a:gridCol w="758952">
                  <a:extLst>
                    <a:ext uri="{9D8B030D-6E8A-4147-A177-3AD203B41FA5}">
                      <a16:colId xmlns="" xmlns:a16="http://schemas.microsoft.com/office/drawing/2014/main" val="2992947477"/>
                    </a:ext>
                  </a:extLst>
                </a:gridCol>
                <a:gridCol w="734674">
                  <a:extLst>
                    <a:ext uri="{9D8B030D-6E8A-4147-A177-3AD203B41FA5}">
                      <a16:colId xmlns="" xmlns:a16="http://schemas.microsoft.com/office/drawing/2014/main" val="2874710876"/>
                    </a:ext>
                  </a:extLst>
                </a:gridCol>
                <a:gridCol w="712382">
                  <a:extLst>
                    <a:ext uri="{9D8B030D-6E8A-4147-A177-3AD203B41FA5}">
                      <a16:colId xmlns="" xmlns:a16="http://schemas.microsoft.com/office/drawing/2014/main" val="1656755418"/>
                    </a:ext>
                  </a:extLst>
                </a:gridCol>
                <a:gridCol w="754911">
                  <a:extLst>
                    <a:ext uri="{9D8B030D-6E8A-4147-A177-3AD203B41FA5}">
                      <a16:colId xmlns="" xmlns:a16="http://schemas.microsoft.com/office/drawing/2014/main" val="1165656529"/>
                    </a:ext>
                  </a:extLst>
                </a:gridCol>
                <a:gridCol w="701749">
                  <a:extLst>
                    <a:ext uri="{9D8B030D-6E8A-4147-A177-3AD203B41FA5}">
                      <a16:colId xmlns="" xmlns:a16="http://schemas.microsoft.com/office/drawing/2014/main" val="1662023344"/>
                    </a:ext>
                  </a:extLst>
                </a:gridCol>
                <a:gridCol w="799604">
                  <a:extLst>
                    <a:ext uri="{9D8B030D-6E8A-4147-A177-3AD203B41FA5}">
                      <a16:colId xmlns="" xmlns:a16="http://schemas.microsoft.com/office/drawing/2014/main" val="3864662921"/>
                    </a:ext>
                  </a:extLst>
                </a:gridCol>
              </a:tblGrid>
              <a:tr h="182880">
                <a:tc>
                  <a:txBody>
                    <a:bodyPr/>
                    <a:lstStyle/>
                    <a:p>
                      <a:pPr algn="l" fontAlgn="b"/>
                      <a:endParaRPr lang="es-EC" sz="900" b="0" i="0" u="none" strike="noStrike" dirty="0">
                        <a:solidFill>
                          <a:schemeClr val="bg2">
                            <a:lumMod val="25000"/>
                          </a:schemeClr>
                        </a:solidFill>
                        <a:effectLst/>
                        <a:latin typeface="+mn-lt"/>
                      </a:endParaRPr>
                    </a:p>
                  </a:txBody>
                  <a:tcPr marL="7620" marR="7620" marT="7620" marB="0" anchor="b">
                    <a:lnL w="12700" cap="flat" cmpd="sng" algn="ctr">
                      <a:solidFill>
                        <a:schemeClr val="bg1"/>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Servicios</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Comercio</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Manufactura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Minería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Construcción</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489778396"/>
                  </a:ext>
                </a:extLst>
              </a:tr>
              <a:tr h="182880">
                <a:tc>
                  <a:txBody>
                    <a:bodyPr/>
                    <a:lstStyle/>
                    <a:p>
                      <a:pPr algn="ctr" rtl="0" fontAlgn="ctr"/>
                      <a:r>
                        <a:rPr lang="es-EC" sz="900" b="0" i="0" u="none" strike="noStrike" dirty="0">
                          <a:solidFill>
                            <a:schemeClr val="bg2">
                              <a:lumMod val="25000"/>
                            </a:schemeClr>
                          </a:solidFill>
                          <a:effectLst/>
                          <a:latin typeface="+mn-lt"/>
                        </a:rPr>
                        <a:t>2020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352</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289</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238</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28</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37</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2980590973"/>
                  </a:ext>
                </a:extLst>
              </a:tr>
              <a:tr h="182880">
                <a:tc>
                  <a:txBody>
                    <a:bodyPr/>
                    <a:lstStyle/>
                    <a:p>
                      <a:pPr algn="ctr" rtl="0" fontAlgn="ctr"/>
                      <a:r>
                        <a:rPr lang="es-EC" sz="900" b="0" i="0" u="none" strike="noStrike">
                          <a:solidFill>
                            <a:schemeClr val="bg2">
                              <a:lumMod val="25000"/>
                            </a:schemeClr>
                          </a:solidFill>
                          <a:effectLst/>
                          <a:latin typeface="+mn-lt"/>
                        </a:rPr>
                        <a:t>2021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376</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255</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250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32</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4221102576"/>
                  </a:ext>
                </a:extLst>
              </a:tr>
            </a:tbl>
          </a:graphicData>
        </a:graphic>
      </p:graphicFrame>
      <p:pic>
        <p:nvPicPr>
          <p:cNvPr id="26" name="Marcador de contenido 6">
            <a:extLst>
              <a:ext uri="{FF2B5EF4-FFF2-40B4-BE49-F238E27FC236}">
                <a16:creationId xmlns="" xmlns:a16="http://schemas.microsoft.com/office/drawing/2014/main" id="{34763CC1-69DA-4DFD-8E6B-E97F0D46BAF1}"/>
              </a:ext>
            </a:extLst>
          </p:cNvPr>
          <p:cNvPicPr>
            <a:picLocks noGrp="1"/>
          </p:cNvPicPr>
          <p:nvPr/>
        </p:nvPicPr>
        <p:blipFill rotWithShape="1">
          <a:blip r:embed="rId7" cstate="print"/>
          <a:srcRect l="3546" t="82701" r="91578" b="10842"/>
          <a:stretch/>
        </p:blipFill>
        <p:spPr>
          <a:xfrm>
            <a:off x="834075" y="4169037"/>
            <a:ext cx="152400" cy="121023"/>
          </a:xfrm>
          <a:prstGeom prst="rect">
            <a:avLst/>
          </a:prstGeom>
        </p:spPr>
      </p:pic>
      <p:pic>
        <p:nvPicPr>
          <p:cNvPr id="27" name="Marcador de contenido 6">
            <a:extLst>
              <a:ext uri="{FF2B5EF4-FFF2-40B4-BE49-F238E27FC236}">
                <a16:creationId xmlns="" xmlns:a16="http://schemas.microsoft.com/office/drawing/2014/main" id="{7F179953-3336-45BE-99B7-5BF7E6034466}"/>
              </a:ext>
            </a:extLst>
          </p:cNvPr>
          <p:cNvPicPr>
            <a:picLocks noGrp="1"/>
          </p:cNvPicPr>
          <p:nvPr/>
        </p:nvPicPr>
        <p:blipFill rotWithShape="1">
          <a:blip r:embed="rId7" cstate="print"/>
          <a:srcRect l="3546" t="90657" r="91578" b="2312"/>
          <a:stretch/>
        </p:blipFill>
        <p:spPr>
          <a:xfrm>
            <a:off x="834075" y="4337394"/>
            <a:ext cx="152400" cy="131781"/>
          </a:xfrm>
          <a:prstGeom prst="rect">
            <a:avLst/>
          </a:prstGeom>
        </p:spPr>
      </p:pic>
      <p:graphicFrame>
        <p:nvGraphicFramePr>
          <p:cNvPr id="21" name="Tabla 20">
            <a:extLst>
              <a:ext uri="{FF2B5EF4-FFF2-40B4-BE49-F238E27FC236}">
                <a16:creationId xmlns="" xmlns:a16="http://schemas.microsoft.com/office/drawing/2014/main" id="{C96E3B1B-5588-4E98-9B02-F491E28FE24E}"/>
              </a:ext>
            </a:extLst>
          </p:cNvPr>
          <p:cNvGraphicFramePr>
            <a:graphicFrameLocks noGrp="1"/>
          </p:cNvGraphicFramePr>
          <p:nvPr>
            <p:extLst>
              <p:ext uri="{D42A27DB-BD31-4B8C-83A1-F6EECF244321}">
                <p14:modId xmlns:p14="http://schemas.microsoft.com/office/powerpoint/2010/main" val="1045065836"/>
              </p:ext>
            </p:extLst>
          </p:nvPr>
        </p:nvGraphicFramePr>
        <p:xfrm>
          <a:off x="6357620" y="3948684"/>
          <a:ext cx="4416552" cy="548640"/>
        </p:xfrm>
        <a:graphic>
          <a:graphicData uri="http://schemas.openxmlformats.org/drawingml/2006/table">
            <a:tbl>
              <a:tblPr/>
              <a:tblGrid>
                <a:gridCol w="786384">
                  <a:extLst>
                    <a:ext uri="{9D8B030D-6E8A-4147-A177-3AD203B41FA5}">
                      <a16:colId xmlns="" xmlns:a16="http://schemas.microsoft.com/office/drawing/2014/main" val="489718483"/>
                    </a:ext>
                  </a:extLst>
                </a:gridCol>
                <a:gridCol w="1197864">
                  <a:extLst>
                    <a:ext uri="{9D8B030D-6E8A-4147-A177-3AD203B41FA5}">
                      <a16:colId xmlns="" xmlns:a16="http://schemas.microsoft.com/office/drawing/2014/main" val="3054530421"/>
                    </a:ext>
                  </a:extLst>
                </a:gridCol>
                <a:gridCol w="1216152">
                  <a:extLst>
                    <a:ext uri="{9D8B030D-6E8A-4147-A177-3AD203B41FA5}">
                      <a16:colId xmlns="" xmlns:a16="http://schemas.microsoft.com/office/drawing/2014/main" val="1260649065"/>
                    </a:ext>
                  </a:extLst>
                </a:gridCol>
                <a:gridCol w="1216152">
                  <a:extLst>
                    <a:ext uri="{9D8B030D-6E8A-4147-A177-3AD203B41FA5}">
                      <a16:colId xmlns="" xmlns:a16="http://schemas.microsoft.com/office/drawing/2014/main" val="3631053743"/>
                    </a:ext>
                  </a:extLst>
                </a:gridCol>
              </a:tblGrid>
              <a:tr h="182880">
                <a:tc>
                  <a:txBody>
                    <a:bodyPr/>
                    <a:lstStyle/>
                    <a:p>
                      <a:pPr algn="l" fontAlgn="b"/>
                      <a:endParaRPr lang="es-EC" sz="900" b="0" i="0" u="none" strike="noStrike" dirty="0">
                        <a:solidFill>
                          <a:schemeClr val="bg2">
                            <a:lumMod val="25000"/>
                          </a:schemeClr>
                        </a:solidFill>
                        <a:effectLst/>
                        <a:latin typeface="+mn-lt"/>
                      </a:endParaRPr>
                    </a:p>
                  </a:txBody>
                  <a:tcPr marL="7620" marR="7620" marT="7620" marB="0" anchor="b">
                    <a:lnL w="12700" cap="flat" cmpd="sng" algn="ctr">
                      <a:solidFill>
                        <a:schemeClr val="bg1"/>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Grande Empresa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Mediana Empresa B</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Mediana Empresa 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3219363031"/>
                  </a:ext>
                </a:extLst>
              </a:tr>
              <a:tr h="182880">
                <a:tc>
                  <a:txBody>
                    <a:bodyPr/>
                    <a:lstStyle/>
                    <a:p>
                      <a:pPr algn="ctr" rtl="0" fontAlgn="ctr"/>
                      <a:r>
                        <a:rPr lang="es-EC" sz="900" b="0" i="0" u="none" strike="noStrike" dirty="0">
                          <a:solidFill>
                            <a:schemeClr val="bg2">
                              <a:lumMod val="25000"/>
                            </a:schemeClr>
                          </a:solidFill>
                          <a:effectLst/>
                          <a:latin typeface="+mn-lt"/>
                        </a:rPr>
                        <a:t>2020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612</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157</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175</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238371529"/>
                  </a:ext>
                </a:extLst>
              </a:tr>
              <a:tr h="182880">
                <a:tc>
                  <a:txBody>
                    <a:bodyPr/>
                    <a:lstStyle/>
                    <a:p>
                      <a:pPr algn="ctr" rtl="0" fontAlgn="ctr"/>
                      <a:r>
                        <a:rPr lang="es-EC" sz="900" b="0" i="0" u="none" strike="noStrike">
                          <a:solidFill>
                            <a:schemeClr val="bg2">
                              <a:lumMod val="25000"/>
                            </a:schemeClr>
                          </a:solidFill>
                          <a:effectLst/>
                          <a:latin typeface="+mn-lt"/>
                        </a:rPr>
                        <a:t>2021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678</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145</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130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57972228"/>
                  </a:ext>
                </a:extLst>
              </a:tr>
            </a:tbl>
          </a:graphicData>
        </a:graphic>
      </p:graphicFrame>
      <p:pic>
        <p:nvPicPr>
          <p:cNvPr id="28" name="Marcador de contenido 6">
            <a:extLst>
              <a:ext uri="{FF2B5EF4-FFF2-40B4-BE49-F238E27FC236}">
                <a16:creationId xmlns="" xmlns:a16="http://schemas.microsoft.com/office/drawing/2014/main" id="{17EB8C4C-FA32-4729-82A0-B006995A9601}"/>
              </a:ext>
            </a:extLst>
          </p:cNvPr>
          <p:cNvPicPr>
            <a:picLocks noGrp="1"/>
          </p:cNvPicPr>
          <p:nvPr/>
        </p:nvPicPr>
        <p:blipFill rotWithShape="1">
          <a:blip r:embed="rId7" cstate="print"/>
          <a:srcRect l="3546" t="82701" r="91578" b="10842"/>
          <a:stretch/>
        </p:blipFill>
        <p:spPr>
          <a:xfrm>
            <a:off x="6388608" y="4168588"/>
            <a:ext cx="152400" cy="121023"/>
          </a:xfrm>
          <a:prstGeom prst="rect">
            <a:avLst/>
          </a:prstGeom>
        </p:spPr>
      </p:pic>
      <p:pic>
        <p:nvPicPr>
          <p:cNvPr id="29" name="Marcador de contenido 6">
            <a:extLst>
              <a:ext uri="{FF2B5EF4-FFF2-40B4-BE49-F238E27FC236}">
                <a16:creationId xmlns="" xmlns:a16="http://schemas.microsoft.com/office/drawing/2014/main" id="{F328379F-A4C0-4190-BEA8-41B834442FDF}"/>
              </a:ext>
            </a:extLst>
          </p:cNvPr>
          <p:cNvPicPr>
            <a:picLocks noGrp="1"/>
          </p:cNvPicPr>
          <p:nvPr/>
        </p:nvPicPr>
        <p:blipFill rotWithShape="1">
          <a:blip r:embed="rId7" cstate="print"/>
          <a:srcRect l="3546" t="90657" r="91578" b="2312"/>
          <a:stretch/>
        </p:blipFill>
        <p:spPr>
          <a:xfrm>
            <a:off x="6388608" y="4336945"/>
            <a:ext cx="152400" cy="131781"/>
          </a:xfrm>
          <a:prstGeom prst="rect">
            <a:avLst/>
          </a:prstGeom>
        </p:spPr>
      </p:pic>
      <p:pic>
        <p:nvPicPr>
          <p:cNvPr id="30" name="Marcador de contenido 2">
            <a:extLst>
              <a:ext uri="{FF2B5EF4-FFF2-40B4-BE49-F238E27FC236}">
                <a16:creationId xmlns="" xmlns:a16="http://schemas.microsoft.com/office/drawing/2014/main" id="{A3DB43FC-4505-4297-B82C-7CE141811211}"/>
              </a:ext>
            </a:extLst>
          </p:cNvPr>
          <p:cNvPicPr>
            <a:picLocks/>
          </p:cNvPicPr>
          <p:nvPr/>
        </p:nvPicPr>
        <p:blipFill>
          <a:blip r:embed="rId8" cstate="print"/>
          <a:stretch>
            <a:fillRect/>
          </a:stretch>
        </p:blipFill>
        <p:spPr>
          <a:xfrm>
            <a:off x="5778426" y="1810512"/>
            <a:ext cx="18288" cy="4231934"/>
          </a:xfrm>
          <a:prstGeom prst="rect">
            <a:avLst/>
          </a:prstGeom>
        </p:spPr>
      </p:pic>
    </p:spTree>
    <p:extLst>
      <p:ext uri="{BB962C8B-B14F-4D97-AF65-F5344CB8AC3E}">
        <p14:creationId xmlns:p14="http://schemas.microsoft.com/office/powerpoint/2010/main" val="22930338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Marcador de contenido 5"/>
          <p:cNvPicPr>
            <a:picLocks/>
          </p:cNvPicPr>
          <p:nvPr/>
        </p:nvPicPr>
        <p:blipFill>
          <a:blip r:embed="rId2" cstate="print"/>
          <a:stretch>
            <a:fillRect/>
          </a:stretch>
        </p:blipFill>
        <p:spPr>
          <a:xfrm>
            <a:off x="6689675" y="1117355"/>
            <a:ext cx="4517136" cy="4105656"/>
          </a:xfrm>
          <a:prstGeom prst="rect">
            <a:avLst/>
          </a:prstGeom>
        </p:spPr>
      </p:pic>
      <p:pic>
        <p:nvPicPr>
          <p:cNvPr id="62" name="Marcador de contenido 6">
            <a:extLst>
              <a:ext uri="{FF2B5EF4-FFF2-40B4-BE49-F238E27FC236}">
                <a16:creationId xmlns="" xmlns:a16="http://schemas.microsoft.com/office/drawing/2014/main" id="{88A7AC3E-A2B8-4C81-B993-C328808E4AF2}"/>
              </a:ext>
            </a:extLst>
          </p:cNvPr>
          <p:cNvPicPr>
            <a:picLocks/>
          </p:cNvPicPr>
          <p:nvPr/>
        </p:nvPicPr>
        <p:blipFill rotWithShape="1">
          <a:blip r:embed="rId3" cstate="print"/>
          <a:srcRect r="20491"/>
          <a:stretch/>
        </p:blipFill>
        <p:spPr>
          <a:xfrm>
            <a:off x="326190" y="1406775"/>
            <a:ext cx="4493022" cy="3611880"/>
          </a:xfrm>
          <a:prstGeom prst="rect">
            <a:avLst/>
          </a:prstGeom>
        </p:spPr>
      </p:pic>
      <p:pic>
        <p:nvPicPr>
          <p:cNvPr id="58" name="Gráfico 57" descr="Hombre con relleno sólido">
            <a:extLst>
              <a:ext uri="{FF2B5EF4-FFF2-40B4-BE49-F238E27FC236}">
                <a16:creationId xmlns="" xmlns:a16="http://schemas.microsoft.com/office/drawing/2014/main" id="{6653E481-02EB-4E3A-8EFC-7A37AAA99185}"/>
              </a:ext>
            </a:extLst>
          </p:cNvPr>
          <p:cNvPicPr>
            <a:picLocks/>
          </p:cNvPicPr>
          <p:nvPr/>
        </p:nvPicPr>
        <p:blipFill>
          <a:blip r:embed="rId4">
            <a:extLst>
              <a:ext uri="{96DAC541-7B7A-43D3-8B79-37D633B846F1}">
                <asvg:svgBlip xmlns="" xmlns:asvg="http://schemas.microsoft.com/office/drawing/2016/SVG/main" r:embed="rId5"/>
              </a:ext>
            </a:extLst>
          </a:blip>
          <a:stretch>
            <a:fillRect/>
          </a:stretch>
        </p:blipFill>
        <p:spPr>
          <a:xfrm>
            <a:off x="3606302" y="5148072"/>
            <a:ext cx="694944" cy="667512"/>
          </a:xfrm>
          <a:prstGeom prst="rect">
            <a:avLst/>
          </a:prstGeom>
        </p:spPr>
      </p:pic>
      <p:pic>
        <p:nvPicPr>
          <p:cNvPr id="20" name="Marcador de contenido 6">
            <a:extLst>
              <a:ext uri="{FF2B5EF4-FFF2-40B4-BE49-F238E27FC236}">
                <a16:creationId xmlns="" xmlns:a16="http://schemas.microsoft.com/office/drawing/2014/main" id="{AEDDABD4-52DC-4813-8D75-7375E5C5D490}"/>
              </a:ext>
            </a:extLst>
          </p:cNvPr>
          <p:cNvPicPr>
            <a:picLocks/>
          </p:cNvPicPr>
          <p:nvPr/>
        </p:nvPicPr>
        <p:blipFill rotWithShape="1">
          <a:blip r:embed="rId6" cstate="print"/>
          <a:srcRect l="92763" t="73187" b="18712"/>
          <a:stretch/>
        </p:blipFill>
        <p:spPr>
          <a:xfrm>
            <a:off x="3188855" y="5063681"/>
            <a:ext cx="194398" cy="292608"/>
          </a:xfrm>
          <a:prstGeom prst="rect">
            <a:avLst/>
          </a:prstGeom>
        </p:spPr>
      </p:pic>
      <p:sp>
        <p:nvSpPr>
          <p:cNvPr id="2" name="Marcador de contenido 1"/>
          <p:cNvSpPr>
            <a:spLocks noGrp="1"/>
          </p:cNvSpPr>
          <p:nvPr>
            <p:ph/>
          </p:nvPr>
        </p:nvSpPr>
        <p:spPr>
          <a:xfrm>
            <a:off x="640080" y="210312"/>
            <a:ext cx="6537960" cy="603504"/>
          </a:xfrm>
        </p:spPr>
        <p:txBody>
          <a:bodyPr>
            <a:normAutofit/>
          </a:bodyPr>
          <a:lstStyle/>
          <a:p>
            <a:pPr marL="0" marR="0" algn="l">
              <a:lnSpc>
                <a:spcPct val="100000"/>
              </a:lnSpc>
              <a:spcBef>
                <a:spcPts val="0"/>
              </a:spcBef>
              <a:spcAft>
                <a:spcPts val="0"/>
              </a:spcAft>
              <a:buNone/>
            </a:pPr>
            <a:r>
              <a:rPr lang="es-EC" sz="2300" b="1" i="0" u="none" cap="none" dirty="0">
                <a:solidFill>
                  <a:srgbClr val="0069AF">
                    <a:alpha val="100000"/>
                  </a:srgbClr>
                </a:solidFill>
                <a:latin typeface="Century Gothic (Títulos)"/>
                <a:cs typeface="Century Gothic (Títulos)"/>
                <a:sym typeface="Century Gothic (Títulos)"/>
              </a:rPr>
              <a:t>2.3 Personal ocupado empresarial</a:t>
            </a:r>
          </a:p>
        </p:txBody>
      </p:sp>
      <p:sp>
        <p:nvSpPr>
          <p:cNvPr id="4" name="Marcador de contenido 3"/>
          <p:cNvSpPr>
            <a:spLocks noGrp="1"/>
          </p:cNvSpPr>
          <p:nvPr>
            <p:ph/>
          </p:nvPr>
        </p:nvSpPr>
        <p:spPr>
          <a:xfrm>
            <a:off x="7150608" y="5138928"/>
            <a:ext cx="4010217" cy="914400"/>
          </a:xfrm>
        </p:spPr>
        <p:txBody>
          <a:bodyPr/>
          <a:lstStyle/>
          <a:p>
            <a:pPr algn="just">
              <a:lnSpc>
                <a:spcPct val="100000"/>
              </a:lnSpc>
              <a:spcBef>
                <a:spcPts val="0"/>
              </a:spcBef>
            </a:pPr>
            <a:r>
              <a:rPr lang="es-ES" sz="1330" b="0" dirty="0">
                <a:solidFill>
                  <a:schemeClr val="bg2">
                    <a:lumMod val="25000"/>
                  </a:schemeClr>
                </a:solidFill>
                <a:cs typeface="Century Gothic (Cuerpo)"/>
                <a:sym typeface="Century Gothic (Cuerpo)"/>
              </a:rPr>
              <a:t>La categoría de Vendedores registró una disminución en el personal ocupado, con el 13,1% menos en relación al 2020.</a:t>
            </a:r>
          </a:p>
        </p:txBody>
      </p:sp>
      <p:sp>
        <p:nvSpPr>
          <p:cNvPr id="5" name="Marcador de contenido 4"/>
          <p:cNvSpPr>
            <a:spLocks noGrp="1"/>
          </p:cNvSpPr>
          <p:nvPr>
            <p:ph/>
          </p:nvPr>
        </p:nvSpPr>
        <p:spPr>
          <a:xfrm>
            <a:off x="704088" y="6519672"/>
            <a:ext cx="4928616" cy="246888"/>
          </a:xfrm>
        </p:spPr>
        <p:txBody>
          <a:bodyPr>
            <a:normAutofit/>
          </a:bodyPr>
          <a:lstStyle/>
          <a:p>
            <a:pPr marL="0" marR="0" algn="l">
              <a:lnSpc>
                <a:spcPct val="100000"/>
              </a:lnSpc>
              <a:spcBef>
                <a:spcPts val="0"/>
              </a:spcBef>
              <a:spcAft>
                <a:spcPts val="0"/>
              </a:spcAft>
              <a:buNone/>
            </a:pPr>
            <a:r>
              <a:rPr lang="es-EC" sz="900" i="0" u="none" cap="none" dirty="0">
                <a:solidFill>
                  <a:srgbClr val="595959">
                    <a:alpha val="100000"/>
                  </a:srgbClr>
                </a:solidFill>
                <a:cs typeface="Century Gothic (Cuerpo)"/>
                <a:sym typeface="Century Gothic (Cuerpo)"/>
              </a:rPr>
              <a:t>Fuente: </a:t>
            </a:r>
            <a:r>
              <a:rPr lang="es-EC" sz="900" b="0" i="0" u="none" cap="none" dirty="0">
                <a:solidFill>
                  <a:srgbClr val="595959">
                    <a:alpha val="100000"/>
                  </a:srgbClr>
                </a:solidFill>
                <a:cs typeface="Century Gothic (Cuerpo)"/>
                <a:sym typeface="Century Gothic (Cuerpo)"/>
              </a:rPr>
              <a:t>Encuesta Estructural Empresarial (ENESEM) 2020 – 2021 </a:t>
            </a:r>
          </a:p>
        </p:txBody>
      </p:sp>
      <p:pic>
        <p:nvPicPr>
          <p:cNvPr id="8" name="Marcador de contenido 7"/>
          <p:cNvPicPr>
            <a:picLocks noGrp="1"/>
          </p:cNvPicPr>
          <p:nvPr>
            <p:ph/>
          </p:nvPr>
        </p:nvPicPr>
        <p:blipFill>
          <a:blip r:embed="rId7" cstate="print"/>
          <a:stretch>
            <a:fillRect/>
          </a:stretch>
        </p:blipFill>
        <p:spPr>
          <a:xfrm>
            <a:off x="7150608" y="5294376"/>
            <a:ext cx="22860" cy="640080"/>
          </a:xfrm>
          <a:prstGeom prst="rect">
            <a:avLst/>
          </a:prstGeom>
        </p:spPr>
      </p:pic>
      <p:pic>
        <p:nvPicPr>
          <p:cNvPr id="9" name="Marcador de contenido 8"/>
          <p:cNvPicPr>
            <a:picLocks noGrp="1"/>
          </p:cNvPicPr>
          <p:nvPr>
            <p:ph/>
          </p:nvPr>
        </p:nvPicPr>
        <p:blipFill>
          <a:blip r:embed="rId8" cstate="print"/>
          <a:stretch>
            <a:fillRect/>
          </a:stretch>
        </p:blipFill>
        <p:spPr>
          <a:xfrm>
            <a:off x="6446520" y="5303520"/>
            <a:ext cx="594360" cy="594360"/>
          </a:xfrm>
          <a:prstGeom prst="rect">
            <a:avLst/>
          </a:prstGeom>
        </p:spPr>
      </p:pic>
      <p:pic>
        <p:nvPicPr>
          <p:cNvPr id="18" name="Marcador de contenido 6">
            <a:extLst>
              <a:ext uri="{FF2B5EF4-FFF2-40B4-BE49-F238E27FC236}">
                <a16:creationId xmlns="" xmlns:a16="http://schemas.microsoft.com/office/drawing/2014/main" id="{3FE5D47A-C6AD-4EA0-ACFD-E7210F9DFBEC}"/>
              </a:ext>
            </a:extLst>
          </p:cNvPr>
          <p:cNvPicPr>
            <a:picLocks/>
          </p:cNvPicPr>
          <p:nvPr/>
        </p:nvPicPr>
        <p:blipFill rotWithShape="1">
          <a:blip r:embed="rId6" cstate="print"/>
          <a:srcRect l="92763" t="73187" b="18712"/>
          <a:stretch/>
        </p:blipFill>
        <p:spPr>
          <a:xfrm>
            <a:off x="3228680" y="5181037"/>
            <a:ext cx="154572" cy="178690"/>
          </a:xfrm>
          <a:prstGeom prst="rect">
            <a:avLst/>
          </a:prstGeom>
        </p:spPr>
      </p:pic>
      <p:grpSp>
        <p:nvGrpSpPr>
          <p:cNvPr id="24" name="Grupo 23">
            <a:extLst>
              <a:ext uri="{FF2B5EF4-FFF2-40B4-BE49-F238E27FC236}">
                <a16:creationId xmlns="" xmlns:a16="http://schemas.microsoft.com/office/drawing/2014/main" id="{2373A0FF-FA68-4250-A9C4-691DF99F2CD3}"/>
              </a:ext>
            </a:extLst>
          </p:cNvPr>
          <p:cNvGrpSpPr/>
          <p:nvPr/>
        </p:nvGrpSpPr>
        <p:grpSpPr>
          <a:xfrm>
            <a:off x="2521744" y="4851451"/>
            <a:ext cx="1334222" cy="292608"/>
            <a:chOff x="2558424" y="5120640"/>
            <a:chExt cx="1334222" cy="292608"/>
          </a:xfrm>
        </p:grpSpPr>
        <p:grpSp>
          <p:nvGrpSpPr>
            <p:cNvPr id="23" name="Grupo 22">
              <a:extLst>
                <a:ext uri="{FF2B5EF4-FFF2-40B4-BE49-F238E27FC236}">
                  <a16:creationId xmlns="" xmlns:a16="http://schemas.microsoft.com/office/drawing/2014/main" id="{5234C358-C615-4E1A-B336-5B76368CD072}"/>
                </a:ext>
              </a:extLst>
            </p:cNvPr>
            <p:cNvGrpSpPr/>
            <p:nvPr/>
          </p:nvGrpSpPr>
          <p:grpSpPr>
            <a:xfrm>
              <a:off x="2679461" y="5120640"/>
              <a:ext cx="1213185" cy="292608"/>
              <a:chOff x="2699374" y="5614416"/>
              <a:chExt cx="1213185" cy="292608"/>
            </a:xfrm>
          </p:grpSpPr>
          <p:pic>
            <p:nvPicPr>
              <p:cNvPr id="17" name="Marcador de contenido 6">
                <a:extLst>
                  <a:ext uri="{FF2B5EF4-FFF2-40B4-BE49-F238E27FC236}">
                    <a16:creationId xmlns="" xmlns:a16="http://schemas.microsoft.com/office/drawing/2014/main" id="{5DA339E0-F1D9-4C0D-89EA-D3285D7BCEAF}"/>
                  </a:ext>
                </a:extLst>
              </p:cNvPr>
              <p:cNvPicPr>
                <a:picLocks/>
              </p:cNvPicPr>
              <p:nvPr/>
            </p:nvPicPr>
            <p:blipFill rotWithShape="1">
              <a:blip r:embed="rId6" cstate="print"/>
              <a:srcRect l="43554" t="91899" r="29589" b="3154"/>
              <a:stretch/>
            </p:blipFill>
            <p:spPr>
              <a:xfrm>
                <a:off x="2699374" y="5671375"/>
                <a:ext cx="1213185" cy="178690"/>
              </a:xfrm>
              <a:prstGeom prst="rect">
                <a:avLst/>
              </a:prstGeom>
            </p:spPr>
          </p:pic>
          <p:pic>
            <p:nvPicPr>
              <p:cNvPr id="22" name="Marcador de contenido 6">
                <a:extLst>
                  <a:ext uri="{FF2B5EF4-FFF2-40B4-BE49-F238E27FC236}">
                    <a16:creationId xmlns="" xmlns:a16="http://schemas.microsoft.com/office/drawing/2014/main" id="{53227346-BF4A-4EAE-8DC0-7E938CFA2893}"/>
                  </a:ext>
                </a:extLst>
              </p:cNvPr>
              <p:cNvPicPr>
                <a:picLocks/>
              </p:cNvPicPr>
              <p:nvPr/>
            </p:nvPicPr>
            <p:blipFill rotWithShape="1">
              <a:blip r:embed="rId6" cstate="print"/>
              <a:srcRect l="92763" t="73187" b="18712"/>
              <a:stretch/>
            </p:blipFill>
            <p:spPr>
              <a:xfrm>
                <a:off x="3219803" y="5614416"/>
                <a:ext cx="194399" cy="292608"/>
              </a:xfrm>
              <a:prstGeom prst="rect">
                <a:avLst/>
              </a:prstGeom>
            </p:spPr>
          </p:pic>
        </p:grpSp>
        <p:sp>
          <p:nvSpPr>
            <p:cNvPr id="15" name="Rectángulo 14">
              <a:extLst>
                <a:ext uri="{FF2B5EF4-FFF2-40B4-BE49-F238E27FC236}">
                  <a16:creationId xmlns="" xmlns:a16="http://schemas.microsoft.com/office/drawing/2014/main" id="{B3E9CD5D-E061-47E7-9BC3-9C27BD1AA8A0}"/>
                </a:ext>
              </a:extLst>
            </p:cNvPr>
            <p:cNvSpPr/>
            <p:nvPr/>
          </p:nvSpPr>
          <p:spPr>
            <a:xfrm>
              <a:off x="2558424" y="5204999"/>
              <a:ext cx="96253" cy="92815"/>
            </a:xfrm>
            <a:prstGeom prst="rect">
              <a:avLst/>
            </a:prstGeom>
            <a:solidFill>
              <a:srgbClr val="3B8BED"/>
            </a:solidFill>
            <a:ln>
              <a:solidFill>
                <a:srgbClr val="3B8B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16" name="Rectángulo 15">
              <a:extLst>
                <a:ext uri="{FF2B5EF4-FFF2-40B4-BE49-F238E27FC236}">
                  <a16:creationId xmlns="" xmlns:a16="http://schemas.microsoft.com/office/drawing/2014/main" id="{B82FFE47-F38B-42CA-A85F-082F623F8618}"/>
                </a:ext>
              </a:extLst>
            </p:cNvPr>
            <p:cNvSpPr/>
            <p:nvPr/>
          </p:nvSpPr>
          <p:spPr>
            <a:xfrm>
              <a:off x="3256050" y="5210222"/>
              <a:ext cx="96253" cy="92815"/>
            </a:xfrm>
            <a:prstGeom prst="rect">
              <a:avLst/>
            </a:prstGeom>
            <a:solidFill>
              <a:srgbClr val="3DC8EB"/>
            </a:solidFill>
            <a:ln>
              <a:solidFill>
                <a:srgbClr val="3DC8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grpSp>
      <p:grpSp>
        <p:nvGrpSpPr>
          <p:cNvPr id="29" name="1 Grupo">
            <a:extLst>
              <a:ext uri="{FF2B5EF4-FFF2-40B4-BE49-F238E27FC236}">
                <a16:creationId xmlns="" xmlns:a16="http://schemas.microsoft.com/office/drawing/2014/main" id="{178D468C-F74F-411F-870C-005BC46E8E43}"/>
              </a:ext>
            </a:extLst>
          </p:cNvPr>
          <p:cNvGrpSpPr/>
          <p:nvPr/>
        </p:nvGrpSpPr>
        <p:grpSpPr>
          <a:xfrm>
            <a:off x="1367301" y="4853582"/>
            <a:ext cx="3547585" cy="929470"/>
            <a:chOff x="1909314" y="5612268"/>
            <a:chExt cx="3547585" cy="929470"/>
          </a:xfrm>
        </p:grpSpPr>
        <p:sp>
          <p:nvSpPr>
            <p:cNvPr id="30" name="15 Rectángulo">
              <a:extLst>
                <a:ext uri="{FF2B5EF4-FFF2-40B4-BE49-F238E27FC236}">
                  <a16:creationId xmlns="" xmlns:a16="http://schemas.microsoft.com/office/drawing/2014/main" id="{42D80597-DF5D-4882-9B3F-8B16D4BAB95E}"/>
                </a:ext>
              </a:extLst>
            </p:cNvPr>
            <p:cNvSpPr/>
            <p:nvPr/>
          </p:nvSpPr>
          <p:spPr>
            <a:xfrm>
              <a:off x="1909314" y="5612268"/>
              <a:ext cx="1328880" cy="307777"/>
            </a:xfrm>
            <a:prstGeom prst="rect">
              <a:avLst/>
            </a:prstGeom>
          </p:spPr>
          <p:txBody>
            <a:bodyPr wrap="square">
              <a:spAutoFit/>
            </a:bodyPr>
            <a:lstStyle/>
            <a:p>
              <a:r>
                <a:rPr lang="es-EC" sz="1400" b="1" dirty="0">
                  <a:solidFill>
                    <a:schemeClr val="bg2">
                      <a:lumMod val="25000"/>
                    </a:schemeClr>
                  </a:solidFill>
                  <a:latin typeface="+mj-lt"/>
                </a:rPr>
                <a:t> 650.264</a:t>
              </a:r>
            </a:p>
          </p:txBody>
        </p:sp>
        <p:sp>
          <p:nvSpPr>
            <p:cNvPr id="31" name="16 Rectángulo">
              <a:extLst>
                <a:ext uri="{FF2B5EF4-FFF2-40B4-BE49-F238E27FC236}">
                  <a16:creationId xmlns="" xmlns:a16="http://schemas.microsoft.com/office/drawing/2014/main" id="{EA647ACB-94FA-4C9C-8D6F-E59D55627681}"/>
                </a:ext>
              </a:extLst>
            </p:cNvPr>
            <p:cNvSpPr/>
            <p:nvPr/>
          </p:nvSpPr>
          <p:spPr>
            <a:xfrm>
              <a:off x="4517218" y="5615427"/>
              <a:ext cx="939681" cy="307777"/>
            </a:xfrm>
            <a:prstGeom prst="rect">
              <a:avLst/>
            </a:prstGeom>
          </p:spPr>
          <p:txBody>
            <a:bodyPr wrap="none">
              <a:spAutoFit/>
            </a:bodyPr>
            <a:lstStyle/>
            <a:p>
              <a:r>
                <a:rPr lang="es-EC" sz="1400" dirty="0">
                  <a:solidFill>
                    <a:schemeClr val="bg2">
                      <a:lumMod val="25000"/>
                    </a:schemeClr>
                  </a:solidFill>
                  <a:latin typeface="+mj-lt"/>
                </a:rPr>
                <a:t> </a:t>
              </a:r>
              <a:r>
                <a:rPr lang="es-EC" sz="1400" b="1" dirty="0">
                  <a:solidFill>
                    <a:schemeClr val="bg2">
                      <a:lumMod val="25000"/>
                    </a:schemeClr>
                  </a:solidFill>
                  <a:latin typeface="+mj-lt"/>
                </a:rPr>
                <a:t>302.714</a:t>
              </a:r>
              <a:r>
                <a:rPr lang="es-EC" sz="1400" dirty="0">
                  <a:solidFill>
                    <a:schemeClr val="bg2">
                      <a:lumMod val="25000"/>
                    </a:schemeClr>
                  </a:solidFill>
                  <a:latin typeface="+mj-lt"/>
                </a:rPr>
                <a:t> </a:t>
              </a:r>
            </a:p>
          </p:txBody>
        </p:sp>
        <p:sp>
          <p:nvSpPr>
            <p:cNvPr id="32" name="19 Rectángulo">
              <a:extLst>
                <a:ext uri="{FF2B5EF4-FFF2-40B4-BE49-F238E27FC236}">
                  <a16:creationId xmlns="" xmlns:a16="http://schemas.microsoft.com/office/drawing/2014/main" id="{53A6607A-2356-400B-A979-48404A222397}"/>
                </a:ext>
              </a:extLst>
            </p:cNvPr>
            <p:cNvSpPr/>
            <p:nvPr/>
          </p:nvSpPr>
          <p:spPr>
            <a:xfrm>
              <a:off x="3156386" y="6172406"/>
              <a:ext cx="1052207" cy="369332"/>
            </a:xfrm>
            <a:prstGeom prst="rect">
              <a:avLst/>
            </a:prstGeom>
          </p:spPr>
          <p:txBody>
            <a:bodyPr wrap="square">
              <a:spAutoFit/>
            </a:bodyPr>
            <a:lstStyle/>
            <a:p>
              <a:r>
                <a:rPr lang="es-EC" b="1" dirty="0">
                  <a:solidFill>
                    <a:schemeClr val="bg2">
                      <a:lumMod val="25000"/>
                    </a:schemeClr>
                  </a:solidFill>
                  <a:effectLst>
                    <a:outerShdw blurRad="38100" dist="38100" dir="2700000" algn="tl">
                      <a:srgbClr val="000000">
                        <a:alpha val="43137"/>
                      </a:srgbClr>
                    </a:outerShdw>
                  </a:effectLst>
                  <a:latin typeface="+mj-lt"/>
                </a:rPr>
                <a:t>952.978</a:t>
              </a:r>
            </a:p>
          </p:txBody>
        </p:sp>
      </p:grpSp>
      <p:pic>
        <p:nvPicPr>
          <p:cNvPr id="39" name="Gráfico 38" descr="Hombre con relleno sólido">
            <a:extLst>
              <a:ext uri="{FF2B5EF4-FFF2-40B4-BE49-F238E27FC236}">
                <a16:creationId xmlns="" xmlns:a16="http://schemas.microsoft.com/office/drawing/2014/main" id="{7BD64208-4152-4C9D-BEC2-09BBE5DEEFEA}"/>
              </a:ext>
            </a:extLst>
          </p:cNvPr>
          <p:cNvPicPr>
            <a:picLocks/>
          </p:cNvPicPr>
          <p:nvPr/>
        </p:nvPicPr>
        <p:blipFill>
          <a:blip r:embed="rId9">
            <a:extLst>
              <a:ext uri="{96DAC541-7B7A-43D3-8B79-37D633B846F1}">
                <asvg:svgBlip xmlns="" xmlns:asvg="http://schemas.microsoft.com/office/drawing/2016/SVG/main" r:embed="rId10"/>
              </a:ext>
            </a:extLst>
          </a:blip>
          <a:stretch>
            <a:fillRect/>
          </a:stretch>
        </p:blipFill>
        <p:spPr>
          <a:xfrm>
            <a:off x="1981459" y="5148072"/>
            <a:ext cx="694944" cy="667512"/>
          </a:xfrm>
          <a:prstGeom prst="rect">
            <a:avLst/>
          </a:prstGeom>
        </p:spPr>
      </p:pic>
      <p:sp>
        <p:nvSpPr>
          <p:cNvPr id="44" name="Marcador de contenido 5">
            <a:extLst>
              <a:ext uri="{FF2B5EF4-FFF2-40B4-BE49-F238E27FC236}">
                <a16:creationId xmlns="" xmlns:a16="http://schemas.microsoft.com/office/drawing/2014/main" id="{B6FA282A-602C-49E1-B717-62A0A782CB90}"/>
              </a:ext>
            </a:extLst>
          </p:cNvPr>
          <p:cNvSpPr txBox="1">
            <a:spLocks/>
          </p:cNvSpPr>
          <p:nvPr/>
        </p:nvSpPr>
        <p:spPr>
          <a:xfrm>
            <a:off x="5353175" y="3621649"/>
            <a:ext cx="1527525"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200">
                <a:solidFill>
                  <a:schemeClr val="bg2">
                    <a:lumMod val="25000"/>
                  </a:schemeClr>
                </a:solidFill>
                <a:latin typeface="+mj-lt"/>
                <a:ea typeface="Century Gothic" charset="0"/>
                <a:cs typeface="Century Gothic" charset="0"/>
              </a:rPr>
              <a:t>Operadores </a:t>
            </a:r>
          </a:p>
        </p:txBody>
      </p:sp>
      <p:sp>
        <p:nvSpPr>
          <p:cNvPr id="45" name="Marcador de contenido 5">
            <a:extLst>
              <a:ext uri="{FF2B5EF4-FFF2-40B4-BE49-F238E27FC236}">
                <a16:creationId xmlns="" xmlns:a16="http://schemas.microsoft.com/office/drawing/2014/main" id="{31276C3E-A525-4DDE-AB38-4ADE6727493C}"/>
              </a:ext>
            </a:extLst>
          </p:cNvPr>
          <p:cNvSpPr txBox="1">
            <a:spLocks/>
          </p:cNvSpPr>
          <p:nvPr/>
        </p:nvSpPr>
        <p:spPr>
          <a:xfrm>
            <a:off x="5285367" y="3262889"/>
            <a:ext cx="1501906"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200">
                <a:solidFill>
                  <a:schemeClr val="bg2">
                    <a:lumMod val="25000"/>
                  </a:schemeClr>
                </a:solidFill>
                <a:latin typeface="+mj-lt"/>
                <a:ea typeface="Century Gothic" charset="0"/>
                <a:cs typeface="Century Gothic" charset="0"/>
              </a:rPr>
              <a:t>Administrativo</a:t>
            </a:r>
          </a:p>
        </p:txBody>
      </p:sp>
      <p:sp>
        <p:nvSpPr>
          <p:cNvPr id="46" name="Marcador de contenido 5">
            <a:extLst>
              <a:ext uri="{FF2B5EF4-FFF2-40B4-BE49-F238E27FC236}">
                <a16:creationId xmlns="" xmlns:a16="http://schemas.microsoft.com/office/drawing/2014/main" id="{6733A792-A6B7-4358-96E2-E4810F2D1A39}"/>
              </a:ext>
            </a:extLst>
          </p:cNvPr>
          <p:cNvSpPr txBox="1">
            <a:spLocks/>
          </p:cNvSpPr>
          <p:nvPr/>
        </p:nvSpPr>
        <p:spPr>
          <a:xfrm>
            <a:off x="5324565" y="4351023"/>
            <a:ext cx="1441771"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200">
                <a:solidFill>
                  <a:schemeClr val="bg2">
                    <a:lumMod val="25000"/>
                  </a:schemeClr>
                </a:solidFill>
                <a:latin typeface="+mj-lt"/>
                <a:ea typeface="Century Gothic" charset="0"/>
                <a:cs typeface="Century Gothic" charset="0"/>
              </a:rPr>
              <a:t>Vendedores </a:t>
            </a:r>
          </a:p>
        </p:txBody>
      </p:sp>
      <p:sp>
        <p:nvSpPr>
          <p:cNvPr id="47" name="Marcador de contenido 5">
            <a:extLst>
              <a:ext uri="{FF2B5EF4-FFF2-40B4-BE49-F238E27FC236}">
                <a16:creationId xmlns="" xmlns:a16="http://schemas.microsoft.com/office/drawing/2014/main" id="{29B0EEBA-C91A-47B1-BFC7-C669E3ABC09E}"/>
              </a:ext>
            </a:extLst>
          </p:cNvPr>
          <p:cNvSpPr txBox="1">
            <a:spLocks/>
          </p:cNvSpPr>
          <p:nvPr/>
        </p:nvSpPr>
        <p:spPr>
          <a:xfrm>
            <a:off x="4796353" y="3996168"/>
            <a:ext cx="2589921"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150" dirty="0">
                <a:solidFill>
                  <a:schemeClr val="bg2">
                    <a:lumMod val="25000"/>
                  </a:schemeClr>
                </a:solidFill>
                <a:latin typeface="+mj-lt"/>
                <a:ea typeface="Century Gothic" charset="0"/>
                <a:cs typeface="Century Gothic" charset="0"/>
              </a:rPr>
              <a:t>Trabajadores no calificados</a:t>
            </a:r>
          </a:p>
        </p:txBody>
      </p:sp>
      <p:sp>
        <p:nvSpPr>
          <p:cNvPr id="48" name="Marcador de contenido 5">
            <a:extLst>
              <a:ext uri="{FF2B5EF4-FFF2-40B4-BE49-F238E27FC236}">
                <a16:creationId xmlns="" xmlns:a16="http://schemas.microsoft.com/office/drawing/2014/main" id="{8EF92332-E331-462C-A8E7-7107621BD1EC}"/>
              </a:ext>
            </a:extLst>
          </p:cNvPr>
          <p:cNvSpPr txBox="1">
            <a:spLocks/>
          </p:cNvSpPr>
          <p:nvPr/>
        </p:nvSpPr>
        <p:spPr>
          <a:xfrm>
            <a:off x="5488440" y="2880776"/>
            <a:ext cx="1294960"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200">
                <a:solidFill>
                  <a:schemeClr val="bg2">
                    <a:lumMod val="25000"/>
                  </a:schemeClr>
                </a:solidFill>
                <a:latin typeface="+mj-lt"/>
                <a:ea typeface="Century Gothic" charset="0"/>
                <a:cs typeface="Century Gothic" charset="0"/>
              </a:rPr>
              <a:t>Técnicos </a:t>
            </a:r>
          </a:p>
        </p:txBody>
      </p:sp>
      <p:sp>
        <p:nvSpPr>
          <p:cNvPr id="49" name="Marcador de contenido 5">
            <a:extLst>
              <a:ext uri="{FF2B5EF4-FFF2-40B4-BE49-F238E27FC236}">
                <a16:creationId xmlns="" xmlns:a16="http://schemas.microsoft.com/office/drawing/2014/main" id="{66E173EE-81E9-4002-8E63-C4228AE061A8}"/>
              </a:ext>
            </a:extLst>
          </p:cNvPr>
          <p:cNvSpPr txBox="1">
            <a:spLocks/>
          </p:cNvSpPr>
          <p:nvPr/>
        </p:nvSpPr>
        <p:spPr>
          <a:xfrm>
            <a:off x="5466716" y="2531592"/>
            <a:ext cx="1028735"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200">
                <a:solidFill>
                  <a:schemeClr val="bg2">
                    <a:lumMod val="25000"/>
                  </a:schemeClr>
                </a:solidFill>
                <a:latin typeface="+mj-lt"/>
                <a:ea typeface="Century Gothic" charset="0"/>
                <a:cs typeface="Century Gothic" charset="0"/>
              </a:rPr>
              <a:t>Artesanos </a:t>
            </a:r>
          </a:p>
        </p:txBody>
      </p:sp>
      <p:sp>
        <p:nvSpPr>
          <p:cNvPr id="50" name="Marcador de contenido 5">
            <a:extLst>
              <a:ext uri="{FF2B5EF4-FFF2-40B4-BE49-F238E27FC236}">
                <a16:creationId xmlns="" xmlns:a16="http://schemas.microsoft.com/office/drawing/2014/main" id="{7C2574A5-750E-486A-91A1-7B9DC227BADA}"/>
              </a:ext>
            </a:extLst>
          </p:cNvPr>
          <p:cNvSpPr txBox="1">
            <a:spLocks/>
          </p:cNvSpPr>
          <p:nvPr/>
        </p:nvSpPr>
        <p:spPr>
          <a:xfrm>
            <a:off x="5348988" y="2192011"/>
            <a:ext cx="1369959"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200" dirty="0">
                <a:solidFill>
                  <a:schemeClr val="bg2">
                    <a:lumMod val="25000"/>
                  </a:schemeClr>
                </a:solidFill>
                <a:latin typeface="+mj-lt"/>
                <a:ea typeface="Century Gothic" charset="0"/>
                <a:cs typeface="Century Gothic" charset="0"/>
              </a:rPr>
              <a:t>Profesionales</a:t>
            </a:r>
            <a:endParaRPr lang="es-EC" sz="1200" dirty="0">
              <a:solidFill>
                <a:schemeClr val="bg2">
                  <a:lumMod val="25000"/>
                </a:schemeClr>
              </a:solidFill>
              <a:latin typeface="+mj-lt"/>
            </a:endParaRPr>
          </a:p>
        </p:txBody>
      </p:sp>
      <p:sp>
        <p:nvSpPr>
          <p:cNvPr id="51" name="Marcador de contenido 5">
            <a:extLst>
              <a:ext uri="{FF2B5EF4-FFF2-40B4-BE49-F238E27FC236}">
                <a16:creationId xmlns="" xmlns:a16="http://schemas.microsoft.com/office/drawing/2014/main" id="{4C001B57-3BBA-481E-B3F3-EF8B2E335076}"/>
              </a:ext>
            </a:extLst>
          </p:cNvPr>
          <p:cNvSpPr txBox="1">
            <a:spLocks/>
          </p:cNvSpPr>
          <p:nvPr/>
        </p:nvSpPr>
        <p:spPr>
          <a:xfrm>
            <a:off x="5386645" y="1422079"/>
            <a:ext cx="1533174"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200" dirty="0">
                <a:solidFill>
                  <a:schemeClr val="bg2">
                    <a:lumMod val="25000"/>
                  </a:schemeClr>
                </a:solidFill>
                <a:latin typeface="+mj-lt"/>
                <a:ea typeface="Century Gothic" charset="0"/>
                <a:cs typeface="Century Gothic" charset="0"/>
              </a:rPr>
              <a:t>Agricultores </a:t>
            </a:r>
            <a:endParaRPr lang="es-EC" sz="1200" dirty="0">
              <a:solidFill>
                <a:schemeClr val="bg2">
                  <a:lumMod val="25000"/>
                </a:schemeClr>
              </a:solidFill>
              <a:latin typeface="+mj-lt"/>
            </a:endParaRPr>
          </a:p>
        </p:txBody>
      </p:sp>
      <p:sp>
        <p:nvSpPr>
          <p:cNvPr id="52" name="Marcador de contenido 5">
            <a:extLst>
              <a:ext uri="{FF2B5EF4-FFF2-40B4-BE49-F238E27FC236}">
                <a16:creationId xmlns="" xmlns:a16="http://schemas.microsoft.com/office/drawing/2014/main" id="{FD46FE59-A1CF-4401-B5E0-0060987E1CCC}"/>
              </a:ext>
            </a:extLst>
          </p:cNvPr>
          <p:cNvSpPr txBox="1">
            <a:spLocks/>
          </p:cNvSpPr>
          <p:nvPr/>
        </p:nvSpPr>
        <p:spPr>
          <a:xfrm>
            <a:off x="4958464" y="1786890"/>
            <a:ext cx="1884167"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200" dirty="0">
                <a:solidFill>
                  <a:schemeClr val="bg2">
                    <a:lumMod val="25000"/>
                  </a:schemeClr>
                </a:solidFill>
                <a:latin typeface="+mj-lt"/>
                <a:ea typeface="Century Gothic" charset="0"/>
                <a:cs typeface="Century Gothic" charset="0"/>
              </a:rPr>
              <a:t>Directores y Gerentes</a:t>
            </a:r>
            <a:endParaRPr lang="es-EC" sz="1200" dirty="0">
              <a:solidFill>
                <a:schemeClr val="bg2">
                  <a:lumMod val="25000"/>
                </a:schemeClr>
              </a:solidFill>
              <a:latin typeface="+mj-lt"/>
            </a:endParaRPr>
          </a:p>
        </p:txBody>
      </p:sp>
      <p:cxnSp>
        <p:nvCxnSpPr>
          <p:cNvPr id="55" name="48 Conector recto de flecha">
            <a:extLst>
              <a:ext uri="{FF2B5EF4-FFF2-40B4-BE49-F238E27FC236}">
                <a16:creationId xmlns="" xmlns:a16="http://schemas.microsoft.com/office/drawing/2014/main" id="{84458B50-1674-49CF-A493-2356C70F8E2B}"/>
              </a:ext>
            </a:extLst>
          </p:cNvPr>
          <p:cNvCxnSpPr>
            <a:cxnSpLocks/>
          </p:cNvCxnSpPr>
          <p:nvPr/>
        </p:nvCxnSpPr>
        <p:spPr>
          <a:xfrm>
            <a:off x="4783985" y="4262318"/>
            <a:ext cx="2194560" cy="0"/>
          </a:xfrm>
          <a:prstGeom prst="straightConnector1">
            <a:avLst/>
          </a:prstGeom>
          <a:ln>
            <a:solidFill>
              <a:srgbClr val="0069AF"/>
            </a:solidFill>
            <a:prstDash val="sysDot"/>
            <a:headEnd type="arrow"/>
            <a:tailEnd type="arrow"/>
          </a:ln>
        </p:spPr>
        <p:style>
          <a:lnRef idx="3">
            <a:schemeClr val="accent1"/>
          </a:lnRef>
          <a:fillRef idx="0">
            <a:schemeClr val="accent1"/>
          </a:fillRef>
          <a:effectRef idx="2">
            <a:schemeClr val="accent1"/>
          </a:effectRef>
          <a:fontRef idx="minor">
            <a:schemeClr val="tx1"/>
          </a:fontRef>
        </p:style>
      </p:cxnSp>
      <p:cxnSp>
        <p:nvCxnSpPr>
          <p:cNvPr id="67" name="48 Conector recto de flecha">
            <a:extLst>
              <a:ext uri="{FF2B5EF4-FFF2-40B4-BE49-F238E27FC236}">
                <a16:creationId xmlns="" xmlns:a16="http://schemas.microsoft.com/office/drawing/2014/main" id="{99D13470-4D89-4727-9E2E-42D6132C8E2C}"/>
              </a:ext>
            </a:extLst>
          </p:cNvPr>
          <p:cNvCxnSpPr>
            <a:cxnSpLocks/>
          </p:cNvCxnSpPr>
          <p:nvPr/>
        </p:nvCxnSpPr>
        <p:spPr>
          <a:xfrm>
            <a:off x="4782312" y="4593022"/>
            <a:ext cx="2194560" cy="0"/>
          </a:xfrm>
          <a:prstGeom prst="straightConnector1">
            <a:avLst/>
          </a:prstGeom>
          <a:ln>
            <a:solidFill>
              <a:srgbClr val="0069AF"/>
            </a:solidFill>
            <a:prstDash val="sysDot"/>
            <a:headEnd type="arrow"/>
            <a:tailEnd type="arrow"/>
          </a:ln>
        </p:spPr>
        <p:style>
          <a:lnRef idx="3">
            <a:schemeClr val="accent1"/>
          </a:lnRef>
          <a:fillRef idx="0">
            <a:schemeClr val="accent1"/>
          </a:fillRef>
          <a:effectRef idx="2">
            <a:schemeClr val="accent1"/>
          </a:effectRef>
          <a:fontRef idx="minor">
            <a:schemeClr val="tx1"/>
          </a:fontRef>
        </p:style>
      </p:cxnSp>
      <p:cxnSp>
        <p:nvCxnSpPr>
          <p:cNvPr id="68" name="48 Conector recto de flecha">
            <a:extLst>
              <a:ext uri="{FF2B5EF4-FFF2-40B4-BE49-F238E27FC236}">
                <a16:creationId xmlns="" xmlns:a16="http://schemas.microsoft.com/office/drawing/2014/main" id="{49B14212-86F7-4685-8C05-F54F19DA2A14}"/>
              </a:ext>
            </a:extLst>
          </p:cNvPr>
          <p:cNvCxnSpPr>
            <a:cxnSpLocks/>
          </p:cNvCxnSpPr>
          <p:nvPr/>
        </p:nvCxnSpPr>
        <p:spPr>
          <a:xfrm>
            <a:off x="4779028" y="3864301"/>
            <a:ext cx="2194560" cy="0"/>
          </a:xfrm>
          <a:prstGeom prst="straightConnector1">
            <a:avLst/>
          </a:prstGeom>
          <a:ln>
            <a:solidFill>
              <a:srgbClr val="0069AF"/>
            </a:solidFill>
            <a:prstDash val="sysDot"/>
            <a:headEnd type="arrow"/>
            <a:tailEnd type="arrow"/>
          </a:ln>
        </p:spPr>
        <p:style>
          <a:lnRef idx="3">
            <a:schemeClr val="accent1"/>
          </a:lnRef>
          <a:fillRef idx="0">
            <a:schemeClr val="accent1"/>
          </a:fillRef>
          <a:effectRef idx="2">
            <a:schemeClr val="accent1"/>
          </a:effectRef>
          <a:fontRef idx="minor">
            <a:schemeClr val="tx1"/>
          </a:fontRef>
        </p:style>
      </p:cxnSp>
      <p:cxnSp>
        <p:nvCxnSpPr>
          <p:cNvPr id="69" name="48 Conector recto de flecha">
            <a:extLst>
              <a:ext uri="{FF2B5EF4-FFF2-40B4-BE49-F238E27FC236}">
                <a16:creationId xmlns="" xmlns:a16="http://schemas.microsoft.com/office/drawing/2014/main" id="{22248A96-10EA-433B-B130-FC13C6502C9B}"/>
              </a:ext>
            </a:extLst>
          </p:cNvPr>
          <p:cNvCxnSpPr>
            <a:cxnSpLocks/>
          </p:cNvCxnSpPr>
          <p:nvPr/>
        </p:nvCxnSpPr>
        <p:spPr>
          <a:xfrm>
            <a:off x="4782312" y="3496016"/>
            <a:ext cx="2194560" cy="0"/>
          </a:xfrm>
          <a:prstGeom prst="straightConnector1">
            <a:avLst/>
          </a:prstGeom>
          <a:ln>
            <a:solidFill>
              <a:srgbClr val="0069AF"/>
            </a:solidFill>
            <a:prstDash val="sysDot"/>
            <a:headEnd type="arrow"/>
            <a:tailEnd type="arrow"/>
          </a:ln>
        </p:spPr>
        <p:style>
          <a:lnRef idx="3">
            <a:schemeClr val="accent1"/>
          </a:lnRef>
          <a:fillRef idx="0">
            <a:schemeClr val="accent1"/>
          </a:fillRef>
          <a:effectRef idx="2">
            <a:schemeClr val="accent1"/>
          </a:effectRef>
          <a:fontRef idx="minor">
            <a:schemeClr val="tx1"/>
          </a:fontRef>
        </p:style>
      </p:cxnSp>
      <p:cxnSp>
        <p:nvCxnSpPr>
          <p:cNvPr id="70" name="48 Conector recto de flecha">
            <a:extLst>
              <a:ext uri="{FF2B5EF4-FFF2-40B4-BE49-F238E27FC236}">
                <a16:creationId xmlns="" xmlns:a16="http://schemas.microsoft.com/office/drawing/2014/main" id="{C3FBBC8D-1385-44FD-83B2-C50ABCF56545}"/>
              </a:ext>
            </a:extLst>
          </p:cNvPr>
          <p:cNvCxnSpPr>
            <a:cxnSpLocks/>
          </p:cNvCxnSpPr>
          <p:nvPr/>
        </p:nvCxnSpPr>
        <p:spPr>
          <a:xfrm>
            <a:off x="4782312" y="3136415"/>
            <a:ext cx="2194560" cy="0"/>
          </a:xfrm>
          <a:prstGeom prst="straightConnector1">
            <a:avLst/>
          </a:prstGeom>
          <a:ln>
            <a:solidFill>
              <a:srgbClr val="0069AF"/>
            </a:solidFill>
            <a:prstDash val="sysDot"/>
            <a:headEnd type="arrow"/>
            <a:tailEnd type="arrow"/>
          </a:ln>
        </p:spPr>
        <p:style>
          <a:lnRef idx="3">
            <a:schemeClr val="accent1"/>
          </a:lnRef>
          <a:fillRef idx="0">
            <a:schemeClr val="accent1"/>
          </a:fillRef>
          <a:effectRef idx="2">
            <a:schemeClr val="accent1"/>
          </a:effectRef>
          <a:fontRef idx="minor">
            <a:schemeClr val="tx1"/>
          </a:fontRef>
        </p:style>
      </p:cxnSp>
      <p:cxnSp>
        <p:nvCxnSpPr>
          <p:cNvPr id="71" name="48 Conector recto de flecha">
            <a:extLst>
              <a:ext uri="{FF2B5EF4-FFF2-40B4-BE49-F238E27FC236}">
                <a16:creationId xmlns="" xmlns:a16="http://schemas.microsoft.com/office/drawing/2014/main" id="{E6CCE8DD-9B2B-4B7F-8D02-DB673E821D7D}"/>
              </a:ext>
            </a:extLst>
          </p:cNvPr>
          <p:cNvCxnSpPr>
            <a:cxnSpLocks/>
          </p:cNvCxnSpPr>
          <p:nvPr/>
        </p:nvCxnSpPr>
        <p:spPr>
          <a:xfrm>
            <a:off x="4782312" y="2781797"/>
            <a:ext cx="2194560" cy="0"/>
          </a:xfrm>
          <a:prstGeom prst="straightConnector1">
            <a:avLst/>
          </a:prstGeom>
          <a:ln>
            <a:solidFill>
              <a:srgbClr val="0069AF"/>
            </a:solidFill>
            <a:prstDash val="sysDot"/>
            <a:headEnd type="arrow"/>
            <a:tailEnd type="arrow"/>
          </a:ln>
        </p:spPr>
        <p:style>
          <a:lnRef idx="3">
            <a:schemeClr val="accent1"/>
          </a:lnRef>
          <a:fillRef idx="0">
            <a:schemeClr val="accent1"/>
          </a:fillRef>
          <a:effectRef idx="2">
            <a:schemeClr val="accent1"/>
          </a:effectRef>
          <a:fontRef idx="minor">
            <a:schemeClr val="tx1"/>
          </a:fontRef>
        </p:style>
      </p:cxnSp>
      <p:cxnSp>
        <p:nvCxnSpPr>
          <p:cNvPr id="72" name="48 Conector recto de flecha">
            <a:extLst>
              <a:ext uri="{FF2B5EF4-FFF2-40B4-BE49-F238E27FC236}">
                <a16:creationId xmlns="" xmlns:a16="http://schemas.microsoft.com/office/drawing/2014/main" id="{DEA0EABA-C577-404E-9EAE-BAFCD5CC558F}"/>
              </a:ext>
            </a:extLst>
          </p:cNvPr>
          <p:cNvCxnSpPr>
            <a:cxnSpLocks/>
          </p:cNvCxnSpPr>
          <p:nvPr/>
        </p:nvCxnSpPr>
        <p:spPr>
          <a:xfrm>
            <a:off x="4782312" y="2450463"/>
            <a:ext cx="2194560" cy="0"/>
          </a:xfrm>
          <a:prstGeom prst="straightConnector1">
            <a:avLst/>
          </a:prstGeom>
          <a:ln>
            <a:solidFill>
              <a:srgbClr val="0069AF"/>
            </a:solidFill>
            <a:prstDash val="sysDot"/>
            <a:headEnd type="arrow"/>
            <a:tailEnd type="arrow"/>
          </a:ln>
        </p:spPr>
        <p:style>
          <a:lnRef idx="3">
            <a:schemeClr val="accent1"/>
          </a:lnRef>
          <a:fillRef idx="0">
            <a:schemeClr val="accent1"/>
          </a:fillRef>
          <a:effectRef idx="2">
            <a:schemeClr val="accent1"/>
          </a:effectRef>
          <a:fontRef idx="minor">
            <a:schemeClr val="tx1"/>
          </a:fontRef>
        </p:style>
      </p:cxnSp>
      <p:cxnSp>
        <p:nvCxnSpPr>
          <p:cNvPr id="73" name="48 Conector recto de flecha">
            <a:extLst>
              <a:ext uri="{FF2B5EF4-FFF2-40B4-BE49-F238E27FC236}">
                <a16:creationId xmlns="" xmlns:a16="http://schemas.microsoft.com/office/drawing/2014/main" id="{92C53A41-E3EC-4028-BF4D-06C74324AA22}"/>
              </a:ext>
            </a:extLst>
          </p:cNvPr>
          <p:cNvCxnSpPr>
            <a:cxnSpLocks/>
          </p:cNvCxnSpPr>
          <p:nvPr/>
        </p:nvCxnSpPr>
        <p:spPr>
          <a:xfrm>
            <a:off x="4782312" y="1703397"/>
            <a:ext cx="2194560" cy="0"/>
          </a:xfrm>
          <a:prstGeom prst="straightConnector1">
            <a:avLst/>
          </a:prstGeom>
          <a:ln>
            <a:solidFill>
              <a:srgbClr val="0069AF"/>
            </a:solidFill>
            <a:prstDash val="sysDot"/>
            <a:headEnd type="arrow"/>
            <a:tailEnd type="arrow"/>
          </a:ln>
        </p:spPr>
        <p:style>
          <a:lnRef idx="3">
            <a:schemeClr val="accent1"/>
          </a:lnRef>
          <a:fillRef idx="0">
            <a:schemeClr val="accent1"/>
          </a:fillRef>
          <a:effectRef idx="2">
            <a:schemeClr val="accent1"/>
          </a:effectRef>
          <a:fontRef idx="minor">
            <a:schemeClr val="tx1"/>
          </a:fontRef>
        </p:style>
      </p:cxnSp>
      <p:cxnSp>
        <p:nvCxnSpPr>
          <p:cNvPr id="74" name="48 Conector recto de flecha">
            <a:extLst>
              <a:ext uri="{FF2B5EF4-FFF2-40B4-BE49-F238E27FC236}">
                <a16:creationId xmlns="" xmlns:a16="http://schemas.microsoft.com/office/drawing/2014/main" id="{5A6A844D-4A53-4A76-9AF1-05089FF89EC4}"/>
              </a:ext>
            </a:extLst>
          </p:cNvPr>
          <p:cNvCxnSpPr>
            <a:cxnSpLocks/>
          </p:cNvCxnSpPr>
          <p:nvPr/>
        </p:nvCxnSpPr>
        <p:spPr>
          <a:xfrm>
            <a:off x="4767075" y="2046620"/>
            <a:ext cx="2194560" cy="0"/>
          </a:xfrm>
          <a:prstGeom prst="straightConnector1">
            <a:avLst/>
          </a:prstGeom>
          <a:ln>
            <a:solidFill>
              <a:srgbClr val="0069AF"/>
            </a:solidFill>
            <a:prstDash val="sysDot"/>
            <a:headEnd type="arrow"/>
            <a:tailEnd type="arrow"/>
          </a:ln>
        </p:spPr>
        <p:style>
          <a:lnRef idx="3">
            <a:schemeClr val="accent1"/>
          </a:lnRef>
          <a:fillRef idx="0">
            <a:schemeClr val="accent1"/>
          </a:fillRef>
          <a:effectRef idx="2">
            <a:schemeClr val="accent1"/>
          </a:effectRef>
          <a:fontRef idx="minor">
            <a:schemeClr val="tx1"/>
          </a:fontRef>
        </p:style>
      </p:cxnSp>
      <p:graphicFrame>
        <p:nvGraphicFramePr>
          <p:cNvPr id="42" name="Tabla 41">
            <a:extLst>
              <a:ext uri="{FF2B5EF4-FFF2-40B4-BE49-F238E27FC236}">
                <a16:creationId xmlns="" xmlns:a16="http://schemas.microsoft.com/office/drawing/2014/main" id="{9CCCE05D-1E27-4917-8A5F-D71BD9F3C49F}"/>
              </a:ext>
            </a:extLst>
          </p:cNvPr>
          <p:cNvGraphicFramePr>
            <a:graphicFrameLocks noGrp="1"/>
          </p:cNvGraphicFramePr>
          <p:nvPr>
            <p:extLst>
              <p:ext uri="{D42A27DB-BD31-4B8C-83A1-F6EECF244321}">
                <p14:modId xmlns:p14="http://schemas.microsoft.com/office/powerpoint/2010/main" val="3600926311"/>
              </p:ext>
            </p:extLst>
          </p:nvPr>
        </p:nvGraphicFramePr>
        <p:xfrm>
          <a:off x="9403539" y="1426464"/>
          <a:ext cx="1757286" cy="393192"/>
        </p:xfrm>
        <a:graphic>
          <a:graphicData uri="http://schemas.openxmlformats.org/drawingml/2006/table">
            <a:tbl>
              <a:tblPr/>
              <a:tblGrid>
                <a:gridCol w="585762">
                  <a:extLst>
                    <a:ext uri="{9D8B030D-6E8A-4147-A177-3AD203B41FA5}">
                      <a16:colId xmlns="" xmlns:a16="http://schemas.microsoft.com/office/drawing/2014/main" val="2288342093"/>
                    </a:ext>
                  </a:extLst>
                </a:gridCol>
                <a:gridCol w="585762">
                  <a:extLst>
                    <a:ext uri="{9D8B030D-6E8A-4147-A177-3AD203B41FA5}">
                      <a16:colId xmlns="" xmlns:a16="http://schemas.microsoft.com/office/drawing/2014/main" val="394187681"/>
                    </a:ext>
                  </a:extLst>
                </a:gridCol>
                <a:gridCol w="585762">
                  <a:extLst>
                    <a:ext uri="{9D8B030D-6E8A-4147-A177-3AD203B41FA5}">
                      <a16:colId xmlns="" xmlns:a16="http://schemas.microsoft.com/office/drawing/2014/main" val="2158004679"/>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2177251306"/>
                  </a:ext>
                </a:extLst>
              </a:tr>
              <a:tr h="131064">
                <a:tc>
                  <a:txBody>
                    <a:bodyPr/>
                    <a:lstStyle/>
                    <a:p>
                      <a:pPr algn="ctr" rtl="0" fontAlgn="ctr"/>
                      <a:r>
                        <a:rPr lang="es-EC" sz="800" b="1" i="0" u="none" strike="noStrike" dirty="0">
                          <a:solidFill>
                            <a:srgbClr val="FFFFFF"/>
                          </a:solidFill>
                          <a:effectLst/>
                          <a:latin typeface="+mn-lt"/>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228616316"/>
                  </a:ext>
                </a:extLst>
              </a:tr>
              <a:tr h="131064">
                <a:tc>
                  <a:txBody>
                    <a:bodyPr/>
                    <a:lstStyle/>
                    <a:p>
                      <a:pPr algn="ctr" rtl="0" fontAlgn="ctr"/>
                      <a:r>
                        <a:rPr lang="es-EC" sz="800" b="0" i="0" u="none" strike="noStrike" dirty="0">
                          <a:solidFill>
                            <a:schemeClr val="bg2">
                              <a:lumMod val="25000"/>
                            </a:schemeClr>
                          </a:solidFill>
                          <a:effectLst/>
                          <a:latin typeface="+mn-lt"/>
                        </a:rPr>
                        <a:t>944.199</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952.978</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1,0%</a:t>
                      </a: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3747127331"/>
                  </a:ext>
                </a:extLst>
              </a:tr>
            </a:tbl>
          </a:graphicData>
        </a:graphic>
      </p:graphicFrame>
      <p:sp>
        <p:nvSpPr>
          <p:cNvPr id="56" name="1 Triángulo isósceles">
            <a:extLst>
              <a:ext uri="{FF2B5EF4-FFF2-40B4-BE49-F238E27FC236}">
                <a16:creationId xmlns="" xmlns:a16="http://schemas.microsoft.com/office/drawing/2014/main" id="{03EEA3CC-1C91-41D7-9785-B619C2CAE511}"/>
              </a:ext>
            </a:extLst>
          </p:cNvPr>
          <p:cNvSpPr/>
          <p:nvPr/>
        </p:nvSpPr>
        <p:spPr>
          <a:xfrm>
            <a:off x="10624824" y="1733093"/>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sp>
        <p:nvSpPr>
          <p:cNvPr id="43" name="Marcador de contenido 2"/>
          <p:cNvSpPr txBox="1">
            <a:spLocks/>
          </p:cNvSpPr>
          <p:nvPr/>
        </p:nvSpPr>
        <p:spPr>
          <a:xfrm>
            <a:off x="1226191" y="605473"/>
            <a:ext cx="653796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nSpc>
                <a:spcPct val="100000"/>
              </a:lnSpc>
              <a:spcBef>
                <a:spcPts val="0"/>
              </a:spcBef>
            </a:pPr>
            <a:r>
              <a:rPr lang="es-EC" sz="1400" b="0" dirty="0">
                <a:solidFill>
                  <a:srgbClr val="7F7F7F">
                    <a:alpha val="100000"/>
                  </a:srgbClr>
                </a:solidFill>
                <a:cs typeface="Century Gothic (Cuerpo)"/>
                <a:sym typeface="Century Gothic (Cuerpo)"/>
              </a:rPr>
              <a:t>Valores en unidades de personas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Marcador de contenido 7">
            <a:extLst>
              <a:ext uri="{FF2B5EF4-FFF2-40B4-BE49-F238E27FC236}">
                <a16:creationId xmlns="" xmlns:a16="http://schemas.microsoft.com/office/drawing/2014/main" id="{48195663-9FED-485E-A936-B67F62E4F6A7}"/>
              </a:ext>
            </a:extLst>
          </p:cNvPr>
          <p:cNvPicPr>
            <a:picLocks/>
          </p:cNvPicPr>
          <p:nvPr/>
        </p:nvPicPr>
        <p:blipFill rotWithShape="1">
          <a:blip r:embed="rId2" cstate="print"/>
          <a:srcRect b="24916"/>
          <a:stretch/>
        </p:blipFill>
        <p:spPr>
          <a:xfrm>
            <a:off x="6235446" y="1229315"/>
            <a:ext cx="5266944" cy="2416705"/>
          </a:xfrm>
          <a:prstGeom prst="rect">
            <a:avLst/>
          </a:prstGeom>
        </p:spPr>
      </p:pic>
      <p:pic>
        <p:nvPicPr>
          <p:cNvPr id="32" name="Marcador de contenido 6">
            <a:extLst>
              <a:ext uri="{FF2B5EF4-FFF2-40B4-BE49-F238E27FC236}">
                <a16:creationId xmlns="" xmlns:a16="http://schemas.microsoft.com/office/drawing/2014/main" id="{EA7D4211-B0B6-41A3-999F-A2BAB79DB691}"/>
              </a:ext>
            </a:extLst>
          </p:cNvPr>
          <p:cNvPicPr>
            <a:picLocks/>
          </p:cNvPicPr>
          <p:nvPr/>
        </p:nvPicPr>
        <p:blipFill rotWithShape="1">
          <a:blip r:embed="rId3" cstate="print"/>
          <a:srcRect b="24716"/>
          <a:stretch/>
        </p:blipFill>
        <p:spPr>
          <a:xfrm>
            <a:off x="694182" y="2394921"/>
            <a:ext cx="5157216" cy="1244854"/>
          </a:xfrm>
          <a:prstGeom prst="rect">
            <a:avLst/>
          </a:prstGeom>
        </p:spPr>
      </p:pic>
      <p:sp>
        <p:nvSpPr>
          <p:cNvPr id="2" name="Marcador de contenido 1"/>
          <p:cNvSpPr>
            <a:spLocks noGrp="1"/>
          </p:cNvSpPr>
          <p:nvPr>
            <p:ph/>
          </p:nvPr>
        </p:nvSpPr>
        <p:spPr>
          <a:xfrm>
            <a:off x="630936" y="210312"/>
            <a:ext cx="6537960" cy="603504"/>
          </a:xfrm>
        </p:spPr>
        <p:txBody>
          <a:bodyPr>
            <a:normAutofit/>
          </a:bodyPr>
          <a:lstStyle/>
          <a:p>
            <a:pPr marL="0" marR="0" algn="l">
              <a:lnSpc>
                <a:spcPct val="100000"/>
              </a:lnSpc>
              <a:spcBef>
                <a:spcPts val="0"/>
              </a:spcBef>
              <a:spcAft>
                <a:spcPts val="0"/>
              </a:spcAft>
              <a:buNone/>
            </a:pPr>
            <a:r>
              <a:rPr lang="es-EC" sz="2300" b="1" i="0" u="none" cap="none" dirty="0">
                <a:solidFill>
                  <a:srgbClr val="0069AF">
                    <a:alpha val="100000"/>
                  </a:srgbClr>
                </a:solidFill>
                <a:cs typeface="Century Gothic (Títulos)"/>
                <a:sym typeface="Century Gothic (Títulos)"/>
              </a:rPr>
              <a:t>2.4 Remuneraciones empresariales</a:t>
            </a:r>
          </a:p>
        </p:txBody>
      </p:sp>
      <p:sp>
        <p:nvSpPr>
          <p:cNvPr id="3" name="Marcador de contenido 2"/>
          <p:cNvSpPr>
            <a:spLocks noGrp="1"/>
          </p:cNvSpPr>
          <p:nvPr>
            <p:ph/>
          </p:nvPr>
        </p:nvSpPr>
        <p:spPr>
          <a:xfrm>
            <a:off x="1234798" y="587543"/>
            <a:ext cx="6537960" cy="365760"/>
          </a:xfrm>
        </p:spPr>
        <p:txBody>
          <a:bodyPr>
            <a:normAutofit/>
          </a:bodyPr>
          <a:lstStyle/>
          <a:p>
            <a:pPr marL="0" marR="0" algn="l">
              <a:lnSpc>
                <a:spcPct val="100000"/>
              </a:lnSpc>
              <a:spcBef>
                <a:spcPts val="0"/>
              </a:spcBef>
              <a:spcAft>
                <a:spcPts val="0"/>
              </a:spcAft>
              <a:buNone/>
            </a:pPr>
            <a:r>
              <a:rPr lang="es-EC" sz="1400" b="0" i="0" u="none" cap="none" dirty="0">
                <a:solidFill>
                  <a:srgbClr val="7F7F7F">
                    <a:alpha val="100000"/>
                  </a:srgbClr>
                </a:solidFill>
                <a:cs typeface="Century Gothic (Cuerpo)"/>
                <a:sym typeface="Century Gothic (Cuerpo)"/>
              </a:rPr>
              <a:t>Valores en millones de dólares</a:t>
            </a:r>
          </a:p>
        </p:txBody>
      </p:sp>
      <p:sp>
        <p:nvSpPr>
          <p:cNvPr id="4" name="Marcador de contenido 3"/>
          <p:cNvSpPr>
            <a:spLocks noGrp="1"/>
          </p:cNvSpPr>
          <p:nvPr>
            <p:ph/>
          </p:nvPr>
        </p:nvSpPr>
        <p:spPr>
          <a:xfrm>
            <a:off x="1463040" y="4308615"/>
            <a:ext cx="3753612" cy="1115568"/>
          </a:xfrm>
        </p:spPr>
        <p:txBody>
          <a:bodyPr>
            <a:normAutofit/>
          </a:bodyPr>
          <a:lstStyle/>
          <a:p>
            <a:pPr marL="0" marR="0" algn="just">
              <a:lnSpc>
                <a:spcPct val="100000"/>
              </a:lnSpc>
              <a:spcBef>
                <a:spcPts val="0"/>
              </a:spcBef>
              <a:spcAft>
                <a:spcPts val="0"/>
              </a:spcAft>
              <a:buNone/>
            </a:pPr>
            <a:r>
              <a:rPr lang="es-EC" sz="1330" b="0" i="0" u="none" cap="none" dirty="0">
                <a:solidFill>
                  <a:schemeClr val="bg2">
                    <a:lumMod val="25000"/>
                  </a:schemeClr>
                </a:solidFill>
                <a:cs typeface="Century Gothic (Cuerpo)"/>
                <a:sym typeface="Century Gothic (Cuerpo)"/>
              </a:rPr>
              <a:t>En el 2021 hubo un incremento en las remuneraciones del </a:t>
            </a:r>
            <a:r>
              <a:rPr lang="es-EC" sz="1330" b="0" dirty="0">
                <a:solidFill>
                  <a:schemeClr val="bg2">
                    <a:lumMod val="25000"/>
                  </a:schemeClr>
                </a:solidFill>
                <a:cs typeface="Century Gothic (Cuerpo)"/>
                <a:sym typeface="Century Gothic (Cuerpo)"/>
              </a:rPr>
              <a:t>9</a:t>
            </a:r>
            <a:r>
              <a:rPr lang="es-EC" sz="1330" b="0" i="0" u="none" cap="none" dirty="0">
                <a:solidFill>
                  <a:schemeClr val="bg2">
                    <a:lumMod val="25000"/>
                  </a:schemeClr>
                </a:solidFill>
                <a:cs typeface="Century Gothic (Cuerpo)"/>
                <a:sym typeface="Century Gothic (Cuerpo)"/>
              </a:rPr>
              <a:t>,2%  a nivel nacional. El 38,0% de las remuneraciones pagadas por las empresas investigadas, fue realizado por el sector Servicios.</a:t>
            </a:r>
          </a:p>
        </p:txBody>
      </p:sp>
      <p:sp>
        <p:nvSpPr>
          <p:cNvPr id="5" name="Marcador de contenido 4"/>
          <p:cNvSpPr>
            <a:spLocks noGrp="1"/>
          </p:cNvSpPr>
          <p:nvPr>
            <p:ph/>
          </p:nvPr>
        </p:nvSpPr>
        <p:spPr>
          <a:xfrm>
            <a:off x="7077456" y="4453429"/>
            <a:ext cx="3689096" cy="970753"/>
          </a:xfrm>
        </p:spPr>
        <p:txBody>
          <a:bodyPr>
            <a:normAutofit/>
          </a:bodyPr>
          <a:lstStyle/>
          <a:p>
            <a:pPr algn="just">
              <a:lnSpc>
                <a:spcPct val="100000"/>
              </a:lnSpc>
              <a:spcBef>
                <a:spcPts val="0"/>
              </a:spcBef>
            </a:pPr>
            <a:r>
              <a:rPr lang="es-EC" sz="1330" b="0" i="0" u="none" cap="none" dirty="0">
                <a:solidFill>
                  <a:schemeClr val="bg2">
                    <a:lumMod val="25000"/>
                  </a:schemeClr>
                </a:solidFill>
                <a:cs typeface="Century Gothic (Cuerpo)"/>
                <a:sym typeface="Century Gothic (Cuerpo)"/>
              </a:rPr>
              <a:t>En el 2021, las medianas empresas A y B presentaron una disminución del gasto en remuneraciones, con </a:t>
            </a:r>
            <a:r>
              <a:rPr lang="es-EC" sz="1330" b="0" dirty="0">
                <a:solidFill>
                  <a:schemeClr val="bg2">
                    <a:lumMod val="25000"/>
                  </a:schemeClr>
                </a:solidFill>
                <a:cs typeface="Century Gothic (Cuerpo)"/>
                <a:sym typeface="Century Gothic (Cuerpo)"/>
              </a:rPr>
              <a:t>el 8,2% y 6,4% respectivamente.</a:t>
            </a:r>
            <a:endParaRPr lang="es-EC" sz="1330" b="0" i="0" u="none" cap="none" dirty="0">
              <a:solidFill>
                <a:schemeClr val="bg2">
                  <a:lumMod val="25000"/>
                </a:schemeClr>
              </a:solidFill>
              <a:cs typeface="Century Gothic (Cuerpo)"/>
              <a:sym typeface="Century Gothic (Cuerpo)"/>
            </a:endParaRPr>
          </a:p>
        </p:txBody>
      </p:sp>
      <p:sp>
        <p:nvSpPr>
          <p:cNvPr id="6" name="Marcador de contenido 5"/>
          <p:cNvSpPr>
            <a:spLocks noGrp="1"/>
          </p:cNvSpPr>
          <p:nvPr>
            <p:ph/>
          </p:nvPr>
        </p:nvSpPr>
        <p:spPr>
          <a:xfrm>
            <a:off x="704088" y="6492240"/>
            <a:ext cx="4928616" cy="246888"/>
          </a:xfrm>
        </p:spPr>
        <p:txBody>
          <a:bodyPr>
            <a:normAutofit/>
          </a:bodyPr>
          <a:lstStyle/>
          <a:p>
            <a:pPr marL="0" marR="0" algn="l">
              <a:lnSpc>
                <a:spcPct val="100000"/>
              </a:lnSpc>
              <a:spcBef>
                <a:spcPts val="0"/>
              </a:spcBef>
              <a:spcAft>
                <a:spcPts val="0"/>
              </a:spcAft>
              <a:buNone/>
            </a:pPr>
            <a:r>
              <a:rPr lang="es-EC" sz="900" i="0" u="none" cap="none" dirty="0">
                <a:solidFill>
                  <a:srgbClr val="595959">
                    <a:alpha val="100000"/>
                  </a:srgbClr>
                </a:solidFill>
                <a:cs typeface="Century Gothic (Cuerpo)"/>
                <a:sym typeface="Century Gothic (Cuerpo)"/>
              </a:rPr>
              <a:t>Fuente: </a:t>
            </a:r>
            <a:r>
              <a:rPr lang="es-EC" sz="900" b="0" i="0" u="none" cap="none" dirty="0">
                <a:solidFill>
                  <a:srgbClr val="595959">
                    <a:alpha val="100000"/>
                  </a:srgbClr>
                </a:solidFill>
                <a:cs typeface="Century Gothic (Cuerpo)"/>
                <a:sym typeface="Century Gothic (Cuerpo)"/>
              </a:rPr>
              <a:t>Encuesta Estructural Empresarial (ENESEM) 2020 - 2021</a:t>
            </a:r>
          </a:p>
        </p:txBody>
      </p:sp>
      <p:pic>
        <p:nvPicPr>
          <p:cNvPr id="9" name="Marcador de contenido 8"/>
          <p:cNvPicPr>
            <a:picLocks noGrp="1"/>
          </p:cNvPicPr>
          <p:nvPr>
            <p:ph/>
          </p:nvPr>
        </p:nvPicPr>
        <p:blipFill>
          <a:blip r:embed="rId4" cstate="print"/>
          <a:stretch>
            <a:fillRect/>
          </a:stretch>
        </p:blipFill>
        <p:spPr>
          <a:xfrm>
            <a:off x="1463040" y="4345191"/>
            <a:ext cx="22860" cy="978408"/>
          </a:xfrm>
          <a:prstGeom prst="rect">
            <a:avLst/>
          </a:prstGeom>
        </p:spPr>
      </p:pic>
      <p:pic>
        <p:nvPicPr>
          <p:cNvPr id="10" name="Marcador de contenido 9"/>
          <p:cNvPicPr>
            <a:picLocks noGrp="1"/>
          </p:cNvPicPr>
          <p:nvPr>
            <p:ph/>
          </p:nvPr>
        </p:nvPicPr>
        <p:blipFill>
          <a:blip r:embed="rId4" cstate="print"/>
          <a:stretch>
            <a:fillRect/>
          </a:stretch>
        </p:blipFill>
        <p:spPr>
          <a:xfrm>
            <a:off x="7050024" y="4509783"/>
            <a:ext cx="22860" cy="822960"/>
          </a:xfrm>
          <a:prstGeom prst="rect">
            <a:avLst/>
          </a:prstGeom>
        </p:spPr>
      </p:pic>
      <p:pic>
        <p:nvPicPr>
          <p:cNvPr id="11" name="Marcador de contenido 10"/>
          <p:cNvPicPr>
            <a:picLocks noGrp="1"/>
          </p:cNvPicPr>
          <p:nvPr>
            <p:ph/>
          </p:nvPr>
        </p:nvPicPr>
        <p:blipFill>
          <a:blip r:embed="rId5" cstate="print"/>
          <a:stretch>
            <a:fillRect/>
          </a:stretch>
        </p:blipFill>
        <p:spPr>
          <a:xfrm>
            <a:off x="718386" y="4537215"/>
            <a:ext cx="594360" cy="594360"/>
          </a:xfrm>
          <a:prstGeom prst="rect">
            <a:avLst/>
          </a:prstGeom>
        </p:spPr>
      </p:pic>
      <p:pic>
        <p:nvPicPr>
          <p:cNvPr id="12" name="Marcador de contenido 11"/>
          <p:cNvPicPr>
            <a:picLocks noGrp="1"/>
          </p:cNvPicPr>
          <p:nvPr>
            <p:ph/>
          </p:nvPr>
        </p:nvPicPr>
        <p:blipFill>
          <a:blip r:embed="rId6" cstate="print"/>
          <a:stretch>
            <a:fillRect/>
          </a:stretch>
        </p:blipFill>
        <p:spPr>
          <a:xfrm>
            <a:off x="6345936" y="4720095"/>
            <a:ext cx="594360" cy="594360"/>
          </a:xfrm>
          <a:prstGeom prst="rect">
            <a:avLst/>
          </a:prstGeom>
        </p:spPr>
      </p:pic>
      <p:graphicFrame>
        <p:nvGraphicFramePr>
          <p:cNvPr id="20" name="Tabla 19">
            <a:extLst>
              <a:ext uri="{FF2B5EF4-FFF2-40B4-BE49-F238E27FC236}">
                <a16:creationId xmlns="" xmlns:a16="http://schemas.microsoft.com/office/drawing/2014/main" id="{8BD5CC41-9ED6-425D-AFC0-8456E30AF57D}"/>
              </a:ext>
            </a:extLst>
          </p:cNvPr>
          <p:cNvGraphicFramePr>
            <a:graphicFrameLocks noGrp="1"/>
          </p:cNvGraphicFramePr>
          <p:nvPr>
            <p:extLst>
              <p:ext uri="{D42A27DB-BD31-4B8C-83A1-F6EECF244321}">
                <p14:modId xmlns:p14="http://schemas.microsoft.com/office/powerpoint/2010/main" val="4204505392"/>
              </p:ext>
            </p:extLst>
          </p:nvPr>
        </p:nvGraphicFramePr>
        <p:xfrm>
          <a:off x="3854196" y="1863045"/>
          <a:ext cx="1362456" cy="393192"/>
        </p:xfrm>
        <a:graphic>
          <a:graphicData uri="http://schemas.openxmlformats.org/drawingml/2006/table">
            <a:tbl>
              <a:tblPr/>
              <a:tblGrid>
                <a:gridCol w="454152">
                  <a:extLst>
                    <a:ext uri="{9D8B030D-6E8A-4147-A177-3AD203B41FA5}">
                      <a16:colId xmlns="" xmlns:a16="http://schemas.microsoft.com/office/drawing/2014/main" val="850574763"/>
                    </a:ext>
                  </a:extLst>
                </a:gridCol>
                <a:gridCol w="454152">
                  <a:extLst>
                    <a:ext uri="{9D8B030D-6E8A-4147-A177-3AD203B41FA5}">
                      <a16:colId xmlns="" xmlns:a16="http://schemas.microsoft.com/office/drawing/2014/main" val="3157407332"/>
                    </a:ext>
                  </a:extLst>
                </a:gridCol>
                <a:gridCol w="454152">
                  <a:extLst>
                    <a:ext uri="{9D8B030D-6E8A-4147-A177-3AD203B41FA5}">
                      <a16:colId xmlns="" xmlns:a16="http://schemas.microsoft.com/office/drawing/2014/main" val="82123734"/>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1487694653"/>
                  </a:ext>
                </a:extLst>
              </a:tr>
              <a:tr h="131064">
                <a:tc>
                  <a:txBody>
                    <a:bodyPr/>
                    <a:lstStyle/>
                    <a:p>
                      <a:pPr algn="ctr" rtl="0" fontAlgn="ctr"/>
                      <a:r>
                        <a:rPr lang="es-EC" sz="800" b="1" i="0" u="none" strike="noStrike" dirty="0">
                          <a:solidFill>
                            <a:srgbClr val="FFFFFF"/>
                          </a:solidFill>
                          <a:effectLst/>
                          <a:latin typeface="+mn-lt"/>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3984141359"/>
                  </a:ext>
                </a:extLst>
              </a:tr>
              <a:tr h="131064">
                <a:tc>
                  <a:txBody>
                    <a:bodyPr/>
                    <a:lstStyle/>
                    <a:p>
                      <a:pPr algn="ctr" rtl="0" fontAlgn="ctr"/>
                      <a:r>
                        <a:rPr lang="es-EC" sz="800" b="0" i="0" u="none" strike="noStrike" dirty="0">
                          <a:solidFill>
                            <a:schemeClr val="bg2">
                              <a:lumMod val="25000"/>
                            </a:schemeClr>
                          </a:solidFill>
                          <a:effectLst/>
                          <a:latin typeface="+mn-lt"/>
                        </a:rPr>
                        <a:t>15.359</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16.774</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9,2%</a:t>
                      </a: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2026646556"/>
                  </a:ext>
                </a:extLst>
              </a:tr>
            </a:tbl>
          </a:graphicData>
        </a:graphic>
      </p:graphicFrame>
      <p:graphicFrame>
        <p:nvGraphicFramePr>
          <p:cNvPr id="21" name="Tabla 20">
            <a:extLst>
              <a:ext uri="{FF2B5EF4-FFF2-40B4-BE49-F238E27FC236}">
                <a16:creationId xmlns="" xmlns:a16="http://schemas.microsoft.com/office/drawing/2014/main" id="{44027472-9C0C-4494-8D2C-AC3377D0AF6F}"/>
              </a:ext>
            </a:extLst>
          </p:cNvPr>
          <p:cNvGraphicFramePr>
            <a:graphicFrameLocks noGrp="1"/>
          </p:cNvGraphicFramePr>
          <p:nvPr>
            <p:extLst>
              <p:ext uri="{D42A27DB-BD31-4B8C-83A1-F6EECF244321}">
                <p14:modId xmlns:p14="http://schemas.microsoft.com/office/powerpoint/2010/main" val="1935393731"/>
              </p:ext>
            </p:extLst>
          </p:nvPr>
        </p:nvGraphicFramePr>
        <p:xfrm>
          <a:off x="9404096" y="1863045"/>
          <a:ext cx="1362456" cy="393192"/>
        </p:xfrm>
        <a:graphic>
          <a:graphicData uri="http://schemas.openxmlformats.org/drawingml/2006/table">
            <a:tbl>
              <a:tblPr/>
              <a:tblGrid>
                <a:gridCol w="454152">
                  <a:extLst>
                    <a:ext uri="{9D8B030D-6E8A-4147-A177-3AD203B41FA5}">
                      <a16:colId xmlns="" xmlns:a16="http://schemas.microsoft.com/office/drawing/2014/main" val="850574763"/>
                    </a:ext>
                  </a:extLst>
                </a:gridCol>
                <a:gridCol w="454152">
                  <a:extLst>
                    <a:ext uri="{9D8B030D-6E8A-4147-A177-3AD203B41FA5}">
                      <a16:colId xmlns="" xmlns:a16="http://schemas.microsoft.com/office/drawing/2014/main" val="3157407332"/>
                    </a:ext>
                  </a:extLst>
                </a:gridCol>
                <a:gridCol w="454152">
                  <a:extLst>
                    <a:ext uri="{9D8B030D-6E8A-4147-A177-3AD203B41FA5}">
                      <a16:colId xmlns="" xmlns:a16="http://schemas.microsoft.com/office/drawing/2014/main" val="82123734"/>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1487694653"/>
                  </a:ext>
                </a:extLst>
              </a:tr>
              <a:tr h="131064">
                <a:tc>
                  <a:txBody>
                    <a:bodyPr/>
                    <a:lstStyle/>
                    <a:p>
                      <a:pPr algn="ctr" rtl="0" fontAlgn="ctr"/>
                      <a:r>
                        <a:rPr lang="es-EC" sz="800" b="1" i="0" u="none" strike="noStrike" dirty="0">
                          <a:solidFill>
                            <a:srgbClr val="FFFFFF"/>
                          </a:solidFill>
                          <a:effectLst/>
                          <a:latin typeface="+mn-lt"/>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3984141359"/>
                  </a:ext>
                </a:extLst>
              </a:tr>
              <a:tr h="131064">
                <a:tc>
                  <a:txBody>
                    <a:bodyPr/>
                    <a:lstStyle/>
                    <a:p>
                      <a:pPr algn="ctr" rtl="0" fontAlgn="ctr"/>
                      <a:r>
                        <a:rPr lang="es-EC" sz="800" b="0" i="0" u="none" strike="noStrike" dirty="0">
                          <a:solidFill>
                            <a:schemeClr val="bg2">
                              <a:lumMod val="25000"/>
                            </a:schemeClr>
                          </a:solidFill>
                          <a:effectLst/>
                          <a:latin typeface="+mn-lt"/>
                        </a:rPr>
                        <a:t>15.359</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16.774</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9,2%</a:t>
                      </a: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2026646556"/>
                  </a:ext>
                </a:extLst>
              </a:tr>
            </a:tbl>
          </a:graphicData>
        </a:graphic>
      </p:graphicFrame>
      <p:sp>
        <p:nvSpPr>
          <p:cNvPr id="22" name="1 Triángulo isósceles">
            <a:extLst>
              <a:ext uri="{FF2B5EF4-FFF2-40B4-BE49-F238E27FC236}">
                <a16:creationId xmlns="" xmlns:a16="http://schemas.microsoft.com/office/drawing/2014/main" id="{E3C59F74-D227-4DD0-AC69-BEA0A06D1479}"/>
              </a:ext>
            </a:extLst>
          </p:cNvPr>
          <p:cNvSpPr/>
          <p:nvPr/>
        </p:nvSpPr>
        <p:spPr>
          <a:xfrm>
            <a:off x="4849723" y="2177912"/>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sp>
        <p:nvSpPr>
          <p:cNvPr id="23" name="1 Triángulo isósceles">
            <a:extLst>
              <a:ext uri="{FF2B5EF4-FFF2-40B4-BE49-F238E27FC236}">
                <a16:creationId xmlns="" xmlns:a16="http://schemas.microsoft.com/office/drawing/2014/main" id="{FC7C4459-1DB7-4726-82AD-734869CF5F4C}"/>
              </a:ext>
            </a:extLst>
          </p:cNvPr>
          <p:cNvSpPr/>
          <p:nvPr/>
        </p:nvSpPr>
        <p:spPr>
          <a:xfrm>
            <a:off x="10390624" y="2173889"/>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graphicFrame>
        <p:nvGraphicFramePr>
          <p:cNvPr id="17" name="Tabla 16">
            <a:extLst>
              <a:ext uri="{FF2B5EF4-FFF2-40B4-BE49-F238E27FC236}">
                <a16:creationId xmlns="" xmlns:a16="http://schemas.microsoft.com/office/drawing/2014/main" id="{7FA22E1B-255A-41AC-B0B4-D80F8B43A762}"/>
              </a:ext>
            </a:extLst>
          </p:cNvPr>
          <p:cNvGraphicFramePr>
            <a:graphicFrameLocks noGrp="1"/>
          </p:cNvGraphicFramePr>
          <p:nvPr>
            <p:extLst>
              <p:ext uri="{D42A27DB-BD31-4B8C-83A1-F6EECF244321}">
                <p14:modId xmlns:p14="http://schemas.microsoft.com/office/powerpoint/2010/main" val="2234125304"/>
              </p:ext>
            </p:extLst>
          </p:nvPr>
        </p:nvGraphicFramePr>
        <p:xfrm>
          <a:off x="754380" y="3608025"/>
          <a:ext cx="4462272" cy="548640"/>
        </p:xfrm>
        <a:graphic>
          <a:graphicData uri="http://schemas.openxmlformats.org/drawingml/2006/table">
            <a:tbl>
              <a:tblPr/>
              <a:tblGrid>
                <a:gridCol w="758952">
                  <a:extLst>
                    <a:ext uri="{9D8B030D-6E8A-4147-A177-3AD203B41FA5}">
                      <a16:colId xmlns="" xmlns:a16="http://schemas.microsoft.com/office/drawing/2014/main" val="2698630148"/>
                    </a:ext>
                  </a:extLst>
                </a:gridCol>
                <a:gridCol w="719505">
                  <a:extLst>
                    <a:ext uri="{9D8B030D-6E8A-4147-A177-3AD203B41FA5}">
                      <a16:colId xmlns="" xmlns:a16="http://schemas.microsoft.com/office/drawing/2014/main" val="3916849881"/>
                    </a:ext>
                  </a:extLst>
                </a:gridCol>
                <a:gridCol w="797442">
                  <a:extLst>
                    <a:ext uri="{9D8B030D-6E8A-4147-A177-3AD203B41FA5}">
                      <a16:colId xmlns="" xmlns:a16="http://schemas.microsoft.com/office/drawing/2014/main" val="2941376240"/>
                    </a:ext>
                  </a:extLst>
                </a:gridCol>
                <a:gridCol w="723014">
                  <a:extLst>
                    <a:ext uri="{9D8B030D-6E8A-4147-A177-3AD203B41FA5}">
                      <a16:colId xmlns="" xmlns:a16="http://schemas.microsoft.com/office/drawing/2014/main" val="1200598874"/>
                    </a:ext>
                  </a:extLst>
                </a:gridCol>
                <a:gridCol w="667831">
                  <a:extLst>
                    <a:ext uri="{9D8B030D-6E8A-4147-A177-3AD203B41FA5}">
                      <a16:colId xmlns="" xmlns:a16="http://schemas.microsoft.com/office/drawing/2014/main" val="2806814281"/>
                    </a:ext>
                  </a:extLst>
                </a:gridCol>
                <a:gridCol w="795528">
                  <a:extLst>
                    <a:ext uri="{9D8B030D-6E8A-4147-A177-3AD203B41FA5}">
                      <a16:colId xmlns="" xmlns:a16="http://schemas.microsoft.com/office/drawing/2014/main" val="1527916727"/>
                    </a:ext>
                  </a:extLst>
                </a:gridCol>
              </a:tblGrid>
              <a:tr h="182880">
                <a:tc>
                  <a:txBody>
                    <a:bodyPr/>
                    <a:lstStyle/>
                    <a:p>
                      <a:pPr algn="l" fontAlgn="b"/>
                      <a:endParaRPr lang="es-EC" sz="900" b="0" i="0" u="none" strike="noStrike" dirty="0">
                        <a:solidFill>
                          <a:schemeClr val="bg2">
                            <a:lumMod val="25000"/>
                          </a:schemeClr>
                        </a:solidFill>
                        <a:effectLst/>
                        <a:latin typeface="+mn-lt"/>
                      </a:endParaRPr>
                    </a:p>
                  </a:txBody>
                  <a:tcPr marL="7620" marR="7620" marT="7620" marB="0" anchor="b">
                    <a:lnL w="12700" cap="flat" cmpd="sng" algn="ctr">
                      <a:solidFill>
                        <a:schemeClr val="bg1"/>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Servicios</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Manufactura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Comercio</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Minería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Construcción</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4016534504"/>
                  </a:ext>
                </a:extLst>
              </a:tr>
              <a:tr h="182880">
                <a:tc>
                  <a:txBody>
                    <a:bodyPr/>
                    <a:lstStyle/>
                    <a:p>
                      <a:pPr algn="ctr" rtl="0" fontAlgn="ctr"/>
                      <a:r>
                        <a:rPr lang="es-EC" sz="900" b="0" i="0" u="none" strike="noStrike" dirty="0">
                          <a:solidFill>
                            <a:schemeClr val="bg2">
                              <a:lumMod val="25000"/>
                            </a:schemeClr>
                          </a:solidFill>
                          <a:effectLst/>
                          <a:latin typeface="+mn-lt"/>
                        </a:rPr>
                        <a:t>2020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5.857</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4.017</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4.133</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   775</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577</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986167034"/>
                  </a:ext>
                </a:extLst>
              </a:tr>
              <a:tr h="182880">
                <a:tc>
                  <a:txBody>
                    <a:bodyPr/>
                    <a:lstStyle/>
                    <a:p>
                      <a:pPr algn="ctr" rtl="0" fontAlgn="ctr"/>
                      <a:r>
                        <a:rPr lang="es-EC" sz="900" b="0" i="0" u="none" strike="noStrike">
                          <a:solidFill>
                            <a:schemeClr val="bg2">
                              <a:lumMod val="25000"/>
                            </a:schemeClr>
                          </a:solidFill>
                          <a:effectLst/>
                          <a:latin typeface="+mn-lt"/>
                        </a:rPr>
                        <a:t>2021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6.370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4.384</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4.317</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1.099</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j-lt"/>
                        </a:rPr>
                        <a:t>604</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112140233"/>
                  </a:ext>
                </a:extLst>
              </a:tr>
            </a:tbl>
          </a:graphicData>
        </a:graphic>
      </p:graphicFrame>
      <p:pic>
        <p:nvPicPr>
          <p:cNvPr id="24" name="Marcador de contenido 6">
            <a:extLst>
              <a:ext uri="{FF2B5EF4-FFF2-40B4-BE49-F238E27FC236}">
                <a16:creationId xmlns="" xmlns:a16="http://schemas.microsoft.com/office/drawing/2014/main" id="{062B0D96-846B-41BC-BCB4-C48DF0C12310}"/>
              </a:ext>
            </a:extLst>
          </p:cNvPr>
          <p:cNvPicPr>
            <a:picLocks noGrp="1"/>
          </p:cNvPicPr>
          <p:nvPr/>
        </p:nvPicPr>
        <p:blipFill rotWithShape="1">
          <a:blip r:embed="rId7" cstate="print"/>
          <a:srcRect l="3546" t="82701" r="91578" b="10842"/>
          <a:stretch/>
        </p:blipFill>
        <p:spPr>
          <a:xfrm>
            <a:off x="834075" y="3828378"/>
            <a:ext cx="152400" cy="121023"/>
          </a:xfrm>
          <a:prstGeom prst="rect">
            <a:avLst/>
          </a:prstGeom>
        </p:spPr>
      </p:pic>
      <p:pic>
        <p:nvPicPr>
          <p:cNvPr id="25" name="Marcador de contenido 6">
            <a:extLst>
              <a:ext uri="{FF2B5EF4-FFF2-40B4-BE49-F238E27FC236}">
                <a16:creationId xmlns="" xmlns:a16="http://schemas.microsoft.com/office/drawing/2014/main" id="{236D2DD5-CDA9-43EF-8551-3C29269E0A14}"/>
              </a:ext>
            </a:extLst>
          </p:cNvPr>
          <p:cNvPicPr>
            <a:picLocks noGrp="1"/>
          </p:cNvPicPr>
          <p:nvPr/>
        </p:nvPicPr>
        <p:blipFill rotWithShape="1">
          <a:blip r:embed="rId7" cstate="print"/>
          <a:srcRect l="3546" t="90657" r="91578" b="2312"/>
          <a:stretch/>
        </p:blipFill>
        <p:spPr>
          <a:xfrm>
            <a:off x="834075" y="3996735"/>
            <a:ext cx="152400" cy="131781"/>
          </a:xfrm>
          <a:prstGeom prst="rect">
            <a:avLst/>
          </a:prstGeom>
        </p:spPr>
      </p:pic>
      <p:graphicFrame>
        <p:nvGraphicFramePr>
          <p:cNvPr id="18" name="Tabla 17">
            <a:extLst>
              <a:ext uri="{FF2B5EF4-FFF2-40B4-BE49-F238E27FC236}">
                <a16:creationId xmlns="" xmlns:a16="http://schemas.microsoft.com/office/drawing/2014/main" id="{736A6099-A2D8-4B05-A6C2-1B6EE7150833}"/>
              </a:ext>
            </a:extLst>
          </p:cNvPr>
          <p:cNvGraphicFramePr>
            <a:graphicFrameLocks noGrp="1"/>
          </p:cNvGraphicFramePr>
          <p:nvPr>
            <p:extLst>
              <p:ext uri="{D42A27DB-BD31-4B8C-83A1-F6EECF244321}">
                <p14:modId xmlns:p14="http://schemas.microsoft.com/office/powerpoint/2010/main" val="1094451476"/>
              </p:ext>
            </p:extLst>
          </p:nvPr>
        </p:nvGraphicFramePr>
        <p:xfrm>
          <a:off x="6350000" y="3614121"/>
          <a:ext cx="4416552" cy="548640"/>
        </p:xfrm>
        <a:graphic>
          <a:graphicData uri="http://schemas.openxmlformats.org/drawingml/2006/table">
            <a:tbl>
              <a:tblPr/>
              <a:tblGrid>
                <a:gridCol w="786384">
                  <a:extLst>
                    <a:ext uri="{9D8B030D-6E8A-4147-A177-3AD203B41FA5}">
                      <a16:colId xmlns="" xmlns:a16="http://schemas.microsoft.com/office/drawing/2014/main" val="3705522716"/>
                    </a:ext>
                  </a:extLst>
                </a:gridCol>
                <a:gridCol w="1197864">
                  <a:extLst>
                    <a:ext uri="{9D8B030D-6E8A-4147-A177-3AD203B41FA5}">
                      <a16:colId xmlns="" xmlns:a16="http://schemas.microsoft.com/office/drawing/2014/main" val="229310180"/>
                    </a:ext>
                  </a:extLst>
                </a:gridCol>
                <a:gridCol w="1216152">
                  <a:extLst>
                    <a:ext uri="{9D8B030D-6E8A-4147-A177-3AD203B41FA5}">
                      <a16:colId xmlns="" xmlns:a16="http://schemas.microsoft.com/office/drawing/2014/main" val="3304459613"/>
                    </a:ext>
                  </a:extLst>
                </a:gridCol>
                <a:gridCol w="1216152">
                  <a:extLst>
                    <a:ext uri="{9D8B030D-6E8A-4147-A177-3AD203B41FA5}">
                      <a16:colId xmlns="" xmlns:a16="http://schemas.microsoft.com/office/drawing/2014/main" val="2439304288"/>
                    </a:ext>
                  </a:extLst>
                </a:gridCol>
              </a:tblGrid>
              <a:tr h="182880">
                <a:tc>
                  <a:txBody>
                    <a:bodyPr/>
                    <a:lstStyle/>
                    <a:p>
                      <a:pPr algn="l" fontAlgn="b"/>
                      <a:endParaRPr lang="es-EC" sz="900" b="0" i="0" u="none" strike="noStrike" dirty="0">
                        <a:solidFill>
                          <a:schemeClr val="bg2">
                            <a:lumMod val="25000"/>
                          </a:schemeClr>
                        </a:solidFill>
                        <a:effectLst/>
                        <a:latin typeface="+mn-lt"/>
                      </a:endParaRPr>
                    </a:p>
                  </a:txBody>
                  <a:tcPr marL="7620" marR="7620" marT="7620" marB="0" anchor="b">
                    <a:lnL w="12700" cap="flat" cmpd="sng" algn="ctr">
                      <a:solidFill>
                        <a:schemeClr val="bg1"/>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Grande Empresa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Mediana Empresa B</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Mediana Empresa A</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3939566548"/>
                  </a:ext>
                </a:extLst>
              </a:tr>
              <a:tr h="182880">
                <a:tc>
                  <a:txBody>
                    <a:bodyPr/>
                    <a:lstStyle/>
                    <a:p>
                      <a:pPr algn="ctr" rtl="0" fontAlgn="ctr"/>
                      <a:r>
                        <a:rPr lang="es-EC" sz="900" b="0" i="0" u="none" strike="noStrike" dirty="0">
                          <a:solidFill>
                            <a:schemeClr val="bg2">
                              <a:lumMod val="25000"/>
                            </a:schemeClr>
                          </a:solidFill>
                          <a:effectLst/>
                          <a:latin typeface="+mn-lt"/>
                        </a:rPr>
                        <a:t>2020</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11.433</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2.105</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1.821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3814610884"/>
                  </a:ext>
                </a:extLst>
              </a:tr>
              <a:tr h="182880">
                <a:tc>
                  <a:txBody>
                    <a:bodyPr/>
                    <a:lstStyle/>
                    <a:p>
                      <a:pPr algn="ctr" rtl="0" fontAlgn="ctr"/>
                      <a:r>
                        <a:rPr lang="es-EC" sz="900" b="0" i="0" u="none" strike="noStrike">
                          <a:solidFill>
                            <a:schemeClr val="bg2">
                              <a:lumMod val="25000"/>
                            </a:schemeClr>
                          </a:solidFill>
                          <a:effectLst/>
                          <a:latin typeface="+mn-lt"/>
                        </a:rPr>
                        <a:t>2021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13.131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1.972</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1.671</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2077008793"/>
                  </a:ext>
                </a:extLst>
              </a:tr>
            </a:tbl>
          </a:graphicData>
        </a:graphic>
      </p:graphicFrame>
      <p:pic>
        <p:nvPicPr>
          <p:cNvPr id="26" name="Marcador de contenido 6">
            <a:extLst>
              <a:ext uri="{FF2B5EF4-FFF2-40B4-BE49-F238E27FC236}">
                <a16:creationId xmlns="" xmlns:a16="http://schemas.microsoft.com/office/drawing/2014/main" id="{DC143604-1C99-4EA3-AB91-6A53987FFCA9}"/>
              </a:ext>
            </a:extLst>
          </p:cNvPr>
          <p:cNvPicPr>
            <a:picLocks noGrp="1"/>
          </p:cNvPicPr>
          <p:nvPr/>
        </p:nvPicPr>
        <p:blipFill rotWithShape="1">
          <a:blip r:embed="rId7" cstate="print"/>
          <a:srcRect l="3546" t="82701" r="91578" b="10842"/>
          <a:stretch/>
        </p:blipFill>
        <p:spPr>
          <a:xfrm>
            <a:off x="6388608" y="3827929"/>
            <a:ext cx="152400" cy="121023"/>
          </a:xfrm>
          <a:prstGeom prst="rect">
            <a:avLst/>
          </a:prstGeom>
        </p:spPr>
      </p:pic>
      <p:pic>
        <p:nvPicPr>
          <p:cNvPr id="27" name="Marcador de contenido 6">
            <a:extLst>
              <a:ext uri="{FF2B5EF4-FFF2-40B4-BE49-F238E27FC236}">
                <a16:creationId xmlns="" xmlns:a16="http://schemas.microsoft.com/office/drawing/2014/main" id="{00181895-EEDE-4D97-828D-BB829AF376E8}"/>
              </a:ext>
            </a:extLst>
          </p:cNvPr>
          <p:cNvPicPr>
            <a:picLocks noGrp="1"/>
          </p:cNvPicPr>
          <p:nvPr/>
        </p:nvPicPr>
        <p:blipFill rotWithShape="1">
          <a:blip r:embed="rId7" cstate="print"/>
          <a:srcRect l="3546" t="90657" r="91578" b="2312"/>
          <a:stretch/>
        </p:blipFill>
        <p:spPr>
          <a:xfrm>
            <a:off x="6388608" y="3996286"/>
            <a:ext cx="152400" cy="131781"/>
          </a:xfrm>
          <a:prstGeom prst="rect">
            <a:avLst/>
          </a:prstGeom>
        </p:spPr>
      </p:pic>
      <p:pic>
        <p:nvPicPr>
          <p:cNvPr id="28" name="Marcador de contenido 2">
            <a:extLst>
              <a:ext uri="{FF2B5EF4-FFF2-40B4-BE49-F238E27FC236}">
                <a16:creationId xmlns="" xmlns:a16="http://schemas.microsoft.com/office/drawing/2014/main" id="{A8BD1F8F-811C-4FCF-8E02-A453890B80FF}"/>
              </a:ext>
            </a:extLst>
          </p:cNvPr>
          <p:cNvPicPr>
            <a:picLocks/>
          </p:cNvPicPr>
          <p:nvPr/>
        </p:nvPicPr>
        <p:blipFill>
          <a:blip r:embed="rId8" cstate="print"/>
          <a:stretch>
            <a:fillRect/>
          </a:stretch>
        </p:blipFill>
        <p:spPr>
          <a:xfrm>
            <a:off x="5778426" y="1810512"/>
            <a:ext cx="18288" cy="4231934"/>
          </a:xfrm>
          <a:prstGeom prst="rect">
            <a:avLst/>
          </a:prstGeom>
        </p:spPr>
      </p:pic>
      <p:sp>
        <p:nvSpPr>
          <p:cNvPr id="29" name="Marcador de contenido 16"/>
          <p:cNvSpPr txBox="1">
            <a:spLocks/>
          </p:cNvSpPr>
          <p:nvPr/>
        </p:nvSpPr>
        <p:spPr>
          <a:xfrm>
            <a:off x="1106424" y="1442421"/>
            <a:ext cx="457200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800" dirty="0">
                <a:solidFill>
                  <a:schemeClr val="bg2">
                    <a:lumMod val="25000"/>
                  </a:schemeClr>
                </a:solidFill>
                <a:cs typeface="Century Gothic (Cuerpo)"/>
                <a:sym typeface="Century Gothic (Cuerpo)"/>
              </a:rPr>
              <a:t>Según sector económico</a:t>
            </a:r>
          </a:p>
        </p:txBody>
      </p:sp>
      <p:sp>
        <p:nvSpPr>
          <p:cNvPr id="30" name="Marcador de contenido 17"/>
          <p:cNvSpPr txBox="1">
            <a:spLocks/>
          </p:cNvSpPr>
          <p:nvPr/>
        </p:nvSpPr>
        <p:spPr>
          <a:xfrm>
            <a:off x="6711696" y="1442421"/>
            <a:ext cx="457200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800" dirty="0">
                <a:solidFill>
                  <a:schemeClr val="bg2">
                    <a:lumMod val="25000"/>
                  </a:schemeClr>
                </a:solidFill>
                <a:cs typeface="Century Gothic (Cuerpo)"/>
                <a:sym typeface="Century Gothic (Cuerpo)"/>
              </a:rPr>
              <a:t>Según tamaño de empresa</a:t>
            </a:r>
          </a:p>
        </p:txBody>
      </p:sp>
    </p:spTree>
    <p:extLst>
      <p:ext uri="{BB962C8B-B14F-4D97-AF65-F5344CB8AC3E}">
        <p14:creationId xmlns:p14="http://schemas.microsoft.com/office/powerpoint/2010/main" val="15814824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p:nvPr>
        </p:nvSpPr>
        <p:spPr>
          <a:xfrm>
            <a:off x="274320" y="1115568"/>
            <a:ext cx="4169664" cy="832104"/>
          </a:xfrm>
        </p:spPr>
        <p:txBody>
          <a:bodyPr>
            <a:normAutofit fontScale="92500" lnSpcReduction="10000"/>
          </a:bodyPr>
          <a:lstStyle/>
          <a:p>
            <a:pPr marL="0" marR="0" algn="l">
              <a:lnSpc>
                <a:spcPct val="100000"/>
              </a:lnSpc>
              <a:spcBef>
                <a:spcPts val="0"/>
              </a:spcBef>
              <a:spcAft>
                <a:spcPts val="0"/>
              </a:spcAft>
              <a:buNone/>
            </a:pPr>
            <a:r>
              <a:rPr lang="es-EC" sz="5600" b="1" i="0" u="none" cap="none">
                <a:solidFill>
                  <a:srgbClr val="FFFFFF">
                    <a:alpha val="100000"/>
                  </a:srgbClr>
                </a:solidFill>
                <a:latin typeface="Century Gothic (Cuerpo)"/>
                <a:cs typeface="Century Gothic (Cuerpo)"/>
                <a:sym typeface="Century Gothic (Cuerpo)"/>
              </a:rPr>
              <a:t>Contenido</a:t>
            </a:r>
          </a:p>
        </p:txBody>
      </p:sp>
      <p:sp>
        <p:nvSpPr>
          <p:cNvPr id="3" name="Marcador de contenido 2"/>
          <p:cNvSpPr>
            <a:spLocks noGrp="1"/>
          </p:cNvSpPr>
          <p:nvPr>
            <p:ph/>
          </p:nvPr>
        </p:nvSpPr>
        <p:spPr>
          <a:xfrm>
            <a:off x="2852928" y="2103120"/>
            <a:ext cx="4096512" cy="576072"/>
          </a:xfrm>
        </p:spPr>
        <p:txBody>
          <a:bodyPr/>
          <a:lstStyle/>
          <a:p>
            <a:pPr marL="0" marR="0" algn="l">
              <a:lnSpc>
                <a:spcPct val="100000"/>
              </a:lnSpc>
              <a:spcBef>
                <a:spcPts val="0"/>
              </a:spcBef>
              <a:spcAft>
                <a:spcPts val="0"/>
              </a:spcAft>
              <a:buNone/>
            </a:pPr>
            <a:r>
              <a:rPr lang="es-EC" sz="2400" b="1" i="0" u="none" cap="none">
                <a:solidFill>
                  <a:srgbClr val="7E7E7E">
                    <a:alpha val="100000"/>
                  </a:srgbClr>
                </a:solidFill>
                <a:latin typeface="Century Gothic (Cuerpo)"/>
                <a:cs typeface="Century Gothic (Cuerpo)"/>
                <a:sym typeface="Century Gothic (Cuerpo)"/>
              </a:rPr>
              <a:t>Aspectos Metodológicos</a:t>
            </a:r>
          </a:p>
        </p:txBody>
      </p:sp>
      <p:sp>
        <p:nvSpPr>
          <p:cNvPr id="4" name="Marcador de contenido 3"/>
          <p:cNvSpPr>
            <a:spLocks noGrp="1"/>
          </p:cNvSpPr>
          <p:nvPr>
            <p:ph/>
          </p:nvPr>
        </p:nvSpPr>
        <p:spPr>
          <a:xfrm>
            <a:off x="2852928" y="3575304"/>
            <a:ext cx="4096512" cy="576072"/>
          </a:xfrm>
        </p:spPr>
        <p:txBody>
          <a:bodyPr/>
          <a:lstStyle/>
          <a:p>
            <a:pPr marL="0" marR="0" algn="l">
              <a:lnSpc>
                <a:spcPct val="100000"/>
              </a:lnSpc>
              <a:spcBef>
                <a:spcPts val="0"/>
              </a:spcBef>
              <a:spcAft>
                <a:spcPts val="0"/>
              </a:spcAft>
              <a:buNone/>
            </a:pPr>
            <a:r>
              <a:rPr lang="es-EC" sz="2400" b="1" i="0" u="none" cap="none">
                <a:solidFill>
                  <a:srgbClr val="7E7E7E">
                    <a:alpha val="100000"/>
                  </a:srgbClr>
                </a:solidFill>
                <a:cs typeface="Century Gothic (Cuerpo)"/>
                <a:sym typeface="Century Gothic (Cuerpo)"/>
              </a:rPr>
              <a:t>Principales resultados:</a:t>
            </a:r>
          </a:p>
        </p:txBody>
      </p:sp>
      <p:sp>
        <p:nvSpPr>
          <p:cNvPr id="5" name="Marcador de contenido 4"/>
          <p:cNvSpPr>
            <a:spLocks noGrp="1"/>
          </p:cNvSpPr>
          <p:nvPr>
            <p:ph/>
          </p:nvPr>
        </p:nvSpPr>
        <p:spPr>
          <a:xfrm>
            <a:off x="2852928" y="5193792"/>
            <a:ext cx="4096512" cy="576072"/>
          </a:xfrm>
        </p:spPr>
        <p:txBody>
          <a:bodyPr/>
          <a:lstStyle/>
          <a:p>
            <a:pPr marL="0" marR="0" algn="l">
              <a:lnSpc>
                <a:spcPct val="100000"/>
              </a:lnSpc>
              <a:spcBef>
                <a:spcPts val="0"/>
              </a:spcBef>
              <a:spcAft>
                <a:spcPts val="0"/>
              </a:spcAft>
              <a:buNone/>
            </a:pPr>
            <a:r>
              <a:rPr lang="es-EC" sz="2400" b="1" i="0" u="none" cap="none">
                <a:solidFill>
                  <a:srgbClr val="7E7E7E">
                    <a:alpha val="100000"/>
                  </a:srgbClr>
                </a:solidFill>
                <a:cs typeface="Century Gothic (Cuerpo)"/>
                <a:sym typeface="Century Gothic (Cuerpo)"/>
              </a:rPr>
              <a:t>Indicadores</a:t>
            </a:r>
          </a:p>
        </p:txBody>
      </p:sp>
      <p:pic>
        <p:nvPicPr>
          <p:cNvPr id="6" name="Marcador de contenido 5"/>
          <p:cNvPicPr>
            <a:picLocks noGrp="1"/>
          </p:cNvPicPr>
          <p:nvPr>
            <p:ph/>
          </p:nvPr>
        </p:nvPicPr>
        <p:blipFill>
          <a:blip r:embed="rId2" cstate="print"/>
          <a:stretch>
            <a:fillRect/>
          </a:stretch>
        </p:blipFill>
        <p:spPr>
          <a:xfrm>
            <a:off x="1847088" y="1938528"/>
            <a:ext cx="1618488" cy="950976"/>
          </a:xfrm>
          <a:prstGeom prst="rect">
            <a:avLst/>
          </a:prstGeom>
        </p:spPr>
      </p:pic>
      <p:pic>
        <p:nvPicPr>
          <p:cNvPr id="7" name="Marcador de contenido 6"/>
          <p:cNvPicPr>
            <a:picLocks noGrp="1"/>
          </p:cNvPicPr>
          <p:nvPr>
            <p:ph/>
          </p:nvPr>
        </p:nvPicPr>
        <p:blipFill>
          <a:blip r:embed="rId3" cstate="print"/>
          <a:stretch>
            <a:fillRect/>
          </a:stretch>
        </p:blipFill>
        <p:spPr>
          <a:xfrm>
            <a:off x="1847088" y="3438144"/>
            <a:ext cx="1618488" cy="950976"/>
          </a:xfrm>
          <a:prstGeom prst="rect">
            <a:avLst/>
          </a:prstGeom>
        </p:spPr>
      </p:pic>
      <p:pic>
        <p:nvPicPr>
          <p:cNvPr id="8" name="Marcador de contenido 7"/>
          <p:cNvPicPr>
            <a:picLocks noGrp="1"/>
          </p:cNvPicPr>
          <p:nvPr>
            <p:ph/>
          </p:nvPr>
        </p:nvPicPr>
        <p:blipFill>
          <a:blip r:embed="rId4" cstate="print"/>
          <a:stretch>
            <a:fillRect/>
          </a:stretch>
        </p:blipFill>
        <p:spPr>
          <a:xfrm>
            <a:off x="1847088" y="5038344"/>
            <a:ext cx="1618488" cy="950976"/>
          </a:xfrm>
          <a:prstGeom prst="rect">
            <a:avLst/>
          </a:prstGeom>
        </p:spPr>
      </p:pic>
      <p:sp>
        <p:nvSpPr>
          <p:cNvPr id="9" name="Marcador de contenido 8"/>
          <p:cNvSpPr>
            <a:spLocks noGrp="1"/>
          </p:cNvSpPr>
          <p:nvPr>
            <p:ph/>
          </p:nvPr>
        </p:nvSpPr>
        <p:spPr>
          <a:xfrm>
            <a:off x="3401568" y="2582755"/>
            <a:ext cx="3209544" cy="1125350"/>
          </a:xfrm>
        </p:spPr>
        <p:txBody>
          <a:bodyPr>
            <a:normAutofit fontScale="85000" lnSpcReduction="10000"/>
          </a:bodyPr>
          <a:lstStyle/>
          <a:p>
            <a:pPr marL="0" marR="0" algn="just">
              <a:lnSpc>
                <a:spcPct val="100000"/>
              </a:lnSpc>
              <a:spcBef>
                <a:spcPts val="0"/>
              </a:spcBef>
              <a:spcAft>
                <a:spcPts val="0"/>
              </a:spcAft>
              <a:buNone/>
            </a:pPr>
            <a:r>
              <a:rPr lang="es-EC" sz="1400" b="0" i="0" u="none" cap="none" dirty="0">
                <a:solidFill>
                  <a:srgbClr val="888888"/>
                </a:solidFill>
                <a:cs typeface="Century Gothic (Cuerpo)"/>
                <a:sym typeface="Century Gothic (Cuerpo)"/>
              </a:rPr>
              <a:t>1.1 Principales resultados ENESEM 2021.</a:t>
            </a:r>
          </a:p>
          <a:p>
            <a:pPr algn="just">
              <a:lnSpc>
                <a:spcPct val="100000"/>
              </a:lnSpc>
              <a:spcBef>
                <a:spcPts val="0"/>
              </a:spcBef>
            </a:pPr>
            <a:r>
              <a:rPr lang="es-EC" sz="1400" b="0" dirty="0">
                <a:solidFill>
                  <a:srgbClr val="888888"/>
                </a:solidFill>
                <a:cs typeface="Century Gothic (Cuerpo)"/>
                <a:sym typeface="Century Gothic (Cuerpo)"/>
              </a:rPr>
              <a:t>1.2 Cronología de la operación estadística.</a:t>
            </a:r>
          </a:p>
          <a:p>
            <a:pPr algn="just">
              <a:lnSpc>
                <a:spcPct val="100000"/>
              </a:lnSpc>
              <a:spcBef>
                <a:spcPts val="0"/>
              </a:spcBef>
            </a:pPr>
            <a:r>
              <a:rPr lang="es-EC" sz="1400" b="0" dirty="0">
                <a:solidFill>
                  <a:srgbClr val="888888"/>
                </a:solidFill>
                <a:cs typeface="Century Gothic (Cuerpo)"/>
                <a:sym typeface="Century Gothic (Cuerpo)"/>
              </a:rPr>
              <a:t>1.3 Objetivo y ficha técnica.</a:t>
            </a:r>
          </a:p>
          <a:p>
            <a:pPr algn="just">
              <a:lnSpc>
                <a:spcPct val="100000"/>
              </a:lnSpc>
              <a:spcBef>
                <a:spcPts val="0"/>
              </a:spcBef>
            </a:pPr>
            <a:r>
              <a:rPr lang="es-EC" sz="1400" b="0" dirty="0">
                <a:solidFill>
                  <a:srgbClr val="888888"/>
                </a:solidFill>
                <a:cs typeface="Century Gothic (Cuerpo)"/>
                <a:sym typeface="Century Gothic (Cuerpo)"/>
              </a:rPr>
              <a:t>1.4 Principales definiciones.</a:t>
            </a:r>
          </a:p>
          <a:p>
            <a:pPr algn="just">
              <a:lnSpc>
                <a:spcPct val="100000"/>
              </a:lnSpc>
              <a:spcBef>
                <a:spcPts val="0"/>
              </a:spcBef>
            </a:pPr>
            <a:r>
              <a:rPr lang="es-EC" sz="1400" b="0" dirty="0">
                <a:solidFill>
                  <a:srgbClr val="888888"/>
                </a:solidFill>
                <a:cs typeface="Century Gothic (Cuerpo)"/>
                <a:sym typeface="Century Gothic (Cuerpo)"/>
              </a:rPr>
              <a:t>1.5 Indicadores de relación.</a:t>
            </a:r>
          </a:p>
        </p:txBody>
      </p:sp>
      <p:sp>
        <p:nvSpPr>
          <p:cNvPr id="14" name="Marcador de contenido 13"/>
          <p:cNvSpPr>
            <a:spLocks noGrp="1"/>
          </p:cNvSpPr>
          <p:nvPr>
            <p:ph/>
          </p:nvPr>
        </p:nvSpPr>
        <p:spPr>
          <a:xfrm>
            <a:off x="3465576" y="4107233"/>
            <a:ext cx="4709160" cy="1214873"/>
          </a:xfrm>
        </p:spPr>
        <p:txBody>
          <a:bodyPr>
            <a:noAutofit/>
          </a:bodyPr>
          <a:lstStyle/>
          <a:p>
            <a:pPr marL="0" marR="0" algn="l">
              <a:lnSpc>
                <a:spcPct val="100000"/>
              </a:lnSpc>
              <a:spcBef>
                <a:spcPts val="0"/>
              </a:spcBef>
              <a:spcAft>
                <a:spcPts val="0"/>
              </a:spcAft>
              <a:buNone/>
            </a:pPr>
            <a:r>
              <a:rPr lang="es-EC" sz="1200" b="0" i="0" u="none" cap="none" dirty="0">
                <a:solidFill>
                  <a:srgbClr val="7E7E7E">
                    <a:alpha val="100000"/>
                  </a:srgbClr>
                </a:solidFill>
                <a:cs typeface="Century Gothic (Cuerpo)"/>
                <a:sym typeface="Century Gothic (Cuerpo)"/>
              </a:rPr>
              <a:t>2.1 Agregados económicos empresariales.</a:t>
            </a:r>
          </a:p>
          <a:p>
            <a:pPr>
              <a:lnSpc>
                <a:spcPct val="100000"/>
              </a:lnSpc>
              <a:spcBef>
                <a:spcPts val="0"/>
              </a:spcBef>
            </a:pPr>
            <a:r>
              <a:rPr lang="es-EC" sz="1200" b="0" dirty="0">
                <a:solidFill>
                  <a:srgbClr val="7E7E7E">
                    <a:alpha val="100000"/>
                  </a:srgbClr>
                </a:solidFill>
                <a:cs typeface="Century Gothic (Cuerpo)"/>
                <a:sym typeface="Century Gothic (Cuerpo)"/>
              </a:rPr>
              <a:t>      </a:t>
            </a:r>
            <a:r>
              <a:rPr lang="es-EC" sz="1200" b="0" dirty="0">
                <a:solidFill>
                  <a:srgbClr val="888888"/>
                </a:solidFill>
                <a:cs typeface="Century Gothic (Cuerpo)"/>
                <a:sym typeface="Century Gothic (Cuerpo)"/>
              </a:rPr>
              <a:t>2.1.1 Por sector económico.</a:t>
            </a:r>
          </a:p>
          <a:p>
            <a:pPr>
              <a:lnSpc>
                <a:spcPct val="100000"/>
              </a:lnSpc>
              <a:spcBef>
                <a:spcPts val="0"/>
              </a:spcBef>
            </a:pPr>
            <a:r>
              <a:rPr lang="es-EC" sz="1200" b="0" dirty="0">
                <a:solidFill>
                  <a:srgbClr val="888888"/>
                </a:solidFill>
                <a:cs typeface="Century Gothic (Cuerpo)"/>
                <a:sym typeface="Century Gothic (Cuerpo)"/>
              </a:rPr>
              <a:t>      2.1.2 Por tamaño de empresa.</a:t>
            </a:r>
          </a:p>
          <a:p>
            <a:pPr>
              <a:lnSpc>
                <a:spcPct val="100000"/>
              </a:lnSpc>
              <a:spcBef>
                <a:spcPts val="0"/>
              </a:spcBef>
            </a:pPr>
            <a:r>
              <a:rPr lang="es-EC" sz="1200" b="0" dirty="0">
                <a:solidFill>
                  <a:srgbClr val="888888"/>
                </a:solidFill>
                <a:cs typeface="Century Gothic (Cuerpo)"/>
                <a:sym typeface="Century Gothic (Cuerpo)"/>
              </a:rPr>
              <a:t>2.2 Agregados económicos empresariales según sección CIIU.</a:t>
            </a:r>
          </a:p>
          <a:p>
            <a:pPr>
              <a:lnSpc>
                <a:spcPct val="100000"/>
              </a:lnSpc>
              <a:spcBef>
                <a:spcPts val="0"/>
              </a:spcBef>
            </a:pPr>
            <a:r>
              <a:rPr lang="es-EC" sz="1200" b="0" dirty="0">
                <a:solidFill>
                  <a:srgbClr val="888888"/>
                </a:solidFill>
                <a:cs typeface="Century Gothic (Cuerpo)"/>
                <a:sym typeface="Century Gothic (Cuerpo)"/>
              </a:rPr>
              <a:t>2.3 Personal ocupado empresarial.</a:t>
            </a:r>
          </a:p>
          <a:p>
            <a:pPr>
              <a:lnSpc>
                <a:spcPct val="100000"/>
              </a:lnSpc>
              <a:spcBef>
                <a:spcPts val="0"/>
              </a:spcBef>
            </a:pPr>
            <a:r>
              <a:rPr lang="es-EC" sz="1200" b="0" dirty="0">
                <a:solidFill>
                  <a:srgbClr val="888888"/>
                </a:solidFill>
                <a:cs typeface="Century Gothic (Cuerpo)"/>
                <a:sym typeface="Century Gothic (Cuerpo)"/>
              </a:rPr>
              <a:t>2.4 Remuneraciones </a:t>
            </a:r>
            <a:r>
              <a:rPr lang="es-EC" sz="1200" b="0" dirty="0">
                <a:solidFill>
                  <a:srgbClr val="7E7E7E">
                    <a:alpha val="100000"/>
                  </a:srgbClr>
                </a:solidFill>
                <a:cs typeface="Century Gothic (Cuerpo)"/>
                <a:sym typeface="Century Gothic (Cuerpo)"/>
              </a:rPr>
              <a:t>empresariales.</a:t>
            </a:r>
          </a:p>
        </p:txBody>
      </p:sp>
      <p:sp>
        <p:nvSpPr>
          <p:cNvPr id="20" name="Marcador de contenido 19"/>
          <p:cNvSpPr>
            <a:spLocks noGrp="1"/>
          </p:cNvSpPr>
          <p:nvPr>
            <p:ph/>
          </p:nvPr>
        </p:nvSpPr>
        <p:spPr>
          <a:xfrm>
            <a:off x="3465576" y="5736051"/>
            <a:ext cx="4709160" cy="429769"/>
          </a:xfrm>
        </p:spPr>
        <p:txBody>
          <a:bodyPr>
            <a:normAutofit lnSpcReduction="10000"/>
          </a:bodyPr>
          <a:lstStyle/>
          <a:p>
            <a:pPr>
              <a:lnSpc>
                <a:spcPct val="100000"/>
              </a:lnSpc>
              <a:spcBef>
                <a:spcPts val="0"/>
              </a:spcBef>
            </a:pPr>
            <a:r>
              <a:rPr lang="es-EC" sz="1200" b="0">
                <a:solidFill>
                  <a:srgbClr val="7E7E7E">
                    <a:alpha val="100000"/>
                  </a:srgbClr>
                </a:solidFill>
                <a:cs typeface="Century Gothic (Cuerpo)"/>
                <a:sym typeface="Century Gothic (Cuerpo)"/>
              </a:rPr>
              <a:t>3.1 Producción empresarial por persona ocupada.</a:t>
            </a:r>
          </a:p>
          <a:p>
            <a:pPr>
              <a:lnSpc>
                <a:spcPct val="100000"/>
              </a:lnSpc>
              <a:spcBef>
                <a:spcPts val="0"/>
              </a:spcBef>
            </a:pPr>
            <a:r>
              <a:rPr lang="es-EC" sz="1200" b="0">
                <a:solidFill>
                  <a:srgbClr val="7E7E7E">
                    <a:alpha val="100000"/>
                  </a:srgbClr>
                </a:solidFill>
                <a:cs typeface="Century Gothic (Cuerpo)"/>
                <a:sym typeface="Century Gothic (Cuerpo)"/>
              </a:rPr>
              <a:t>3.2 Valor agregado empresarial por persona ocupada.</a:t>
            </a:r>
          </a:p>
        </p:txBody>
      </p:sp>
    </p:spTree>
    <p:extLst>
      <p:ext uri="{BB962C8B-B14F-4D97-AF65-F5344CB8AC3E}">
        <p14:creationId xmlns:p14="http://schemas.microsoft.com/office/powerpoint/2010/main" val="5249280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p:nvPr>
        </p:nvSpPr>
        <p:spPr>
          <a:xfrm>
            <a:off x="3008376" y="987552"/>
            <a:ext cx="1664208" cy="1261872"/>
          </a:xfrm>
        </p:spPr>
        <p:txBody>
          <a:bodyPr>
            <a:normAutofit/>
          </a:bodyPr>
          <a:lstStyle/>
          <a:p>
            <a:pPr marL="0" marR="0" algn="l">
              <a:lnSpc>
                <a:spcPct val="100000"/>
              </a:lnSpc>
              <a:spcBef>
                <a:spcPts val="0"/>
              </a:spcBef>
              <a:spcAft>
                <a:spcPts val="0"/>
              </a:spcAft>
              <a:buNone/>
            </a:pPr>
            <a:r>
              <a:rPr lang="es-EC" sz="7400" b="1" i="0" u="none" cap="none" dirty="0">
                <a:solidFill>
                  <a:srgbClr val="0069AF"/>
                </a:solidFill>
                <a:latin typeface="Century Gothic (Cuerpo)"/>
                <a:cs typeface="Century Gothic (Cuerpo)"/>
                <a:sym typeface="Century Gothic (Cuerpo)"/>
              </a:rPr>
              <a:t>03.</a:t>
            </a:r>
          </a:p>
        </p:txBody>
      </p:sp>
      <p:sp>
        <p:nvSpPr>
          <p:cNvPr id="3" name="Marcador de contenido 2"/>
          <p:cNvSpPr>
            <a:spLocks noGrp="1"/>
          </p:cNvSpPr>
          <p:nvPr>
            <p:ph/>
          </p:nvPr>
        </p:nvSpPr>
        <p:spPr>
          <a:xfrm>
            <a:off x="2834640" y="2679192"/>
            <a:ext cx="8522208" cy="1115568"/>
          </a:xfrm>
        </p:spPr>
        <p:txBody>
          <a:bodyPr>
            <a:normAutofit/>
          </a:bodyPr>
          <a:lstStyle/>
          <a:p>
            <a:pPr marL="0" marR="0" algn="l">
              <a:lnSpc>
                <a:spcPct val="100000"/>
              </a:lnSpc>
              <a:spcBef>
                <a:spcPts val="0"/>
              </a:spcBef>
              <a:spcAft>
                <a:spcPts val="0"/>
              </a:spcAft>
              <a:buNone/>
            </a:pPr>
            <a:r>
              <a:rPr lang="es-EC" sz="4600" b="1" i="0" u="none" cap="none" dirty="0">
                <a:solidFill>
                  <a:srgbClr val="7F7F7F">
                    <a:alpha val="100000"/>
                  </a:srgbClr>
                </a:solidFill>
                <a:latin typeface="Century Gothic (Títulos)"/>
                <a:cs typeface="Century Gothic (Títulos)"/>
                <a:sym typeface="Century Gothic (Títulos)"/>
              </a:rPr>
              <a:t>Indicadores</a:t>
            </a:r>
          </a:p>
        </p:txBody>
      </p:sp>
      <p:pic>
        <p:nvPicPr>
          <p:cNvPr id="4" name="Marcador de contenido 3"/>
          <p:cNvPicPr>
            <a:picLocks noGrp="1"/>
          </p:cNvPicPr>
          <p:nvPr>
            <p:ph/>
          </p:nvPr>
        </p:nvPicPr>
        <p:blipFill>
          <a:blip r:embed="rId2" cstate="print"/>
          <a:stretch>
            <a:fillRect/>
          </a:stretch>
        </p:blipFill>
        <p:spPr>
          <a:xfrm>
            <a:off x="1508760" y="1051560"/>
            <a:ext cx="1143000" cy="114300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Marcador de contenido 5">
            <a:extLst>
              <a:ext uri="{FF2B5EF4-FFF2-40B4-BE49-F238E27FC236}">
                <a16:creationId xmlns="" xmlns:a16="http://schemas.microsoft.com/office/drawing/2014/main" id="{BEEA26D4-6BE9-4FDE-8044-F306008457D0}"/>
              </a:ext>
            </a:extLst>
          </p:cNvPr>
          <p:cNvPicPr>
            <a:picLocks/>
          </p:cNvPicPr>
          <p:nvPr/>
        </p:nvPicPr>
        <p:blipFill rotWithShape="1">
          <a:blip r:embed="rId2" cstate="print"/>
          <a:srcRect b="21370"/>
          <a:stretch/>
        </p:blipFill>
        <p:spPr>
          <a:xfrm>
            <a:off x="667512" y="1294725"/>
            <a:ext cx="11219688" cy="2904744"/>
          </a:xfrm>
          <a:prstGeom prst="rect">
            <a:avLst/>
          </a:prstGeom>
        </p:spPr>
      </p:pic>
      <p:graphicFrame>
        <p:nvGraphicFramePr>
          <p:cNvPr id="21" name="Tabla 20">
            <a:extLst>
              <a:ext uri="{FF2B5EF4-FFF2-40B4-BE49-F238E27FC236}">
                <a16:creationId xmlns="" xmlns:a16="http://schemas.microsoft.com/office/drawing/2014/main" id="{F15610BA-7E6B-488D-A7AF-5066C1DA1D5D}"/>
              </a:ext>
            </a:extLst>
          </p:cNvPr>
          <p:cNvGraphicFramePr>
            <a:graphicFrameLocks noGrp="1"/>
          </p:cNvGraphicFramePr>
          <p:nvPr>
            <p:extLst>
              <p:ext uri="{D42A27DB-BD31-4B8C-83A1-F6EECF244321}">
                <p14:modId xmlns:p14="http://schemas.microsoft.com/office/powerpoint/2010/main" val="2747841436"/>
              </p:ext>
            </p:extLst>
          </p:nvPr>
        </p:nvGraphicFramePr>
        <p:xfrm>
          <a:off x="918508" y="4149333"/>
          <a:ext cx="10400414" cy="731520"/>
        </p:xfrm>
        <a:graphic>
          <a:graphicData uri="http://schemas.openxmlformats.org/drawingml/2006/table">
            <a:tbl>
              <a:tblPr/>
              <a:tblGrid>
                <a:gridCol w="584200">
                  <a:extLst>
                    <a:ext uri="{9D8B030D-6E8A-4147-A177-3AD203B41FA5}">
                      <a16:colId xmlns="" xmlns:a16="http://schemas.microsoft.com/office/drawing/2014/main" val="20000"/>
                    </a:ext>
                  </a:extLst>
                </a:gridCol>
                <a:gridCol w="584200">
                  <a:extLst>
                    <a:ext uri="{9D8B030D-6E8A-4147-A177-3AD203B41FA5}">
                      <a16:colId xmlns="" xmlns:a16="http://schemas.microsoft.com/office/drawing/2014/main" val="20001"/>
                    </a:ext>
                  </a:extLst>
                </a:gridCol>
                <a:gridCol w="584200">
                  <a:extLst>
                    <a:ext uri="{9D8B030D-6E8A-4147-A177-3AD203B41FA5}">
                      <a16:colId xmlns="" xmlns:a16="http://schemas.microsoft.com/office/drawing/2014/main" val="20002"/>
                    </a:ext>
                  </a:extLst>
                </a:gridCol>
                <a:gridCol w="584200">
                  <a:extLst>
                    <a:ext uri="{9D8B030D-6E8A-4147-A177-3AD203B41FA5}">
                      <a16:colId xmlns="" xmlns:a16="http://schemas.microsoft.com/office/drawing/2014/main" val="20003"/>
                    </a:ext>
                  </a:extLst>
                </a:gridCol>
                <a:gridCol w="584200">
                  <a:extLst>
                    <a:ext uri="{9D8B030D-6E8A-4147-A177-3AD203B41FA5}">
                      <a16:colId xmlns="" xmlns:a16="http://schemas.microsoft.com/office/drawing/2014/main" val="20004"/>
                    </a:ext>
                  </a:extLst>
                </a:gridCol>
                <a:gridCol w="546987">
                  <a:extLst>
                    <a:ext uri="{9D8B030D-6E8A-4147-A177-3AD203B41FA5}">
                      <a16:colId xmlns="" xmlns:a16="http://schemas.microsoft.com/office/drawing/2014/main" val="20005"/>
                    </a:ext>
                  </a:extLst>
                </a:gridCol>
                <a:gridCol w="563525">
                  <a:extLst>
                    <a:ext uri="{9D8B030D-6E8A-4147-A177-3AD203B41FA5}">
                      <a16:colId xmlns="" xmlns:a16="http://schemas.microsoft.com/office/drawing/2014/main" val="20006"/>
                    </a:ext>
                  </a:extLst>
                </a:gridCol>
                <a:gridCol w="574158">
                  <a:extLst>
                    <a:ext uri="{9D8B030D-6E8A-4147-A177-3AD203B41FA5}">
                      <a16:colId xmlns="" xmlns:a16="http://schemas.microsoft.com/office/drawing/2014/main" val="20007"/>
                    </a:ext>
                  </a:extLst>
                </a:gridCol>
                <a:gridCol w="584791">
                  <a:extLst>
                    <a:ext uri="{9D8B030D-6E8A-4147-A177-3AD203B41FA5}">
                      <a16:colId xmlns="" xmlns:a16="http://schemas.microsoft.com/office/drawing/2014/main" val="20008"/>
                    </a:ext>
                  </a:extLst>
                </a:gridCol>
                <a:gridCol w="584791">
                  <a:extLst>
                    <a:ext uri="{9D8B030D-6E8A-4147-A177-3AD203B41FA5}">
                      <a16:colId xmlns="" xmlns:a16="http://schemas.microsoft.com/office/drawing/2014/main" val="20009"/>
                    </a:ext>
                  </a:extLst>
                </a:gridCol>
                <a:gridCol w="563525">
                  <a:extLst>
                    <a:ext uri="{9D8B030D-6E8A-4147-A177-3AD203B41FA5}">
                      <a16:colId xmlns="" xmlns:a16="http://schemas.microsoft.com/office/drawing/2014/main" val="20010"/>
                    </a:ext>
                  </a:extLst>
                </a:gridCol>
                <a:gridCol w="542261">
                  <a:extLst>
                    <a:ext uri="{9D8B030D-6E8A-4147-A177-3AD203B41FA5}">
                      <a16:colId xmlns="" xmlns:a16="http://schemas.microsoft.com/office/drawing/2014/main" val="20011"/>
                    </a:ext>
                  </a:extLst>
                </a:gridCol>
                <a:gridCol w="584790">
                  <a:extLst>
                    <a:ext uri="{9D8B030D-6E8A-4147-A177-3AD203B41FA5}">
                      <a16:colId xmlns="" xmlns:a16="http://schemas.microsoft.com/office/drawing/2014/main" val="20012"/>
                    </a:ext>
                  </a:extLst>
                </a:gridCol>
                <a:gridCol w="584791">
                  <a:extLst>
                    <a:ext uri="{9D8B030D-6E8A-4147-A177-3AD203B41FA5}">
                      <a16:colId xmlns="" xmlns:a16="http://schemas.microsoft.com/office/drawing/2014/main" val="20013"/>
                    </a:ext>
                  </a:extLst>
                </a:gridCol>
                <a:gridCol w="574158">
                  <a:extLst>
                    <a:ext uri="{9D8B030D-6E8A-4147-A177-3AD203B41FA5}">
                      <a16:colId xmlns="" xmlns:a16="http://schemas.microsoft.com/office/drawing/2014/main" val="20014"/>
                    </a:ext>
                  </a:extLst>
                </a:gridCol>
                <a:gridCol w="563526">
                  <a:extLst>
                    <a:ext uri="{9D8B030D-6E8A-4147-A177-3AD203B41FA5}">
                      <a16:colId xmlns="" xmlns:a16="http://schemas.microsoft.com/office/drawing/2014/main" val="20015"/>
                    </a:ext>
                  </a:extLst>
                </a:gridCol>
                <a:gridCol w="552893">
                  <a:extLst>
                    <a:ext uri="{9D8B030D-6E8A-4147-A177-3AD203B41FA5}">
                      <a16:colId xmlns="" xmlns:a16="http://schemas.microsoft.com/office/drawing/2014/main" val="20016"/>
                    </a:ext>
                  </a:extLst>
                </a:gridCol>
                <a:gridCol w="659218">
                  <a:extLst>
                    <a:ext uri="{9D8B030D-6E8A-4147-A177-3AD203B41FA5}">
                      <a16:colId xmlns="" xmlns:a16="http://schemas.microsoft.com/office/drawing/2014/main" val="20017"/>
                    </a:ext>
                  </a:extLst>
                </a:gridCol>
              </a:tblGrid>
              <a:tr h="182880">
                <a:tc>
                  <a:txBody>
                    <a:bodyPr/>
                    <a:lstStyle/>
                    <a:p>
                      <a:pPr algn="l" fontAlgn="b"/>
                      <a:endParaRPr lang="es-EC" sz="900" b="0" i="0" u="none" strike="noStrike" dirty="0">
                        <a:solidFill>
                          <a:schemeClr val="bg2">
                            <a:lumMod val="25000"/>
                          </a:schemeClr>
                        </a:solidFill>
                        <a:effectLst/>
                        <a:latin typeface="+mn-lt"/>
                      </a:endParaRPr>
                    </a:p>
                  </a:txBody>
                  <a:tcPr marL="7302" marR="7302" marT="7302" marB="0" anchor="b">
                    <a:lnL w="12700" cap="flat" cmpd="sng" algn="ctr">
                      <a:solidFill>
                        <a:schemeClr val="bg1"/>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B</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K</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D</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C</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L</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J</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H</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F</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Q</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a:solidFill>
                            <a:schemeClr val="bg2">
                              <a:lumMod val="25000"/>
                            </a:schemeClr>
                          </a:solidFill>
                          <a:effectLst/>
                          <a:latin typeface="+mn-lt"/>
                        </a:rPr>
                        <a:t>E</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R</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G</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S</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I</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P</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N</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182880">
                <a:tc>
                  <a:txBody>
                    <a:bodyPr/>
                    <a:lstStyle/>
                    <a:p>
                      <a:pPr algn="ctr" rtl="0" fontAlgn="ctr"/>
                      <a:r>
                        <a:rPr lang="es-EC" sz="900" b="0" i="0" u="none" strike="noStrike" dirty="0">
                          <a:solidFill>
                            <a:schemeClr val="bg2">
                              <a:lumMod val="25000"/>
                            </a:schemeClr>
                          </a:solidFill>
                          <a:effectLst/>
                          <a:latin typeface="+mn-lt"/>
                        </a:rPr>
                        <a:t>2020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317,7</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307,0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215,3</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121,8</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172,3</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120,8</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75,0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56,6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67,2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63,4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52,8</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51,4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38,6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46,6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34,4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36,5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16,1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r h="182880">
                <a:tc>
                  <a:txBody>
                    <a:bodyPr/>
                    <a:lstStyle/>
                    <a:p>
                      <a:pPr algn="ctr" rtl="0" fontAlgn="ctr"/>
                      <a:r>
                        <a:rPr lang="es-EC" sz="900" b="0" i="0" u="none" strike="noStrike" dirty="0">
                          <a:solidFill>
                            <a:schemeClr val="bg2">
                              <a:lumMod val="25000"/>
                            </a:schemeClr>
                          </a:solidFill>
                          <a:effectLst/>
                          <a:latin typeface="+mn-lt"/>
                        </a:rPr>
                        <a:t>2021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421,8</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358,1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230,9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148,3</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137,3</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120,5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96,9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73,1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72,2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68,4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59,3</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56,1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52,2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46,7</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38,7</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38,3</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18,9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2"/>
                  </a:ext>
                </a:extLst>
              </a:tr>
              <a:tr h="182880">
                <a:tc>
                  <a:txBody>
                    <a:bodyPr/>
                    <a:lstStyle/>
                    <a:p>
                      <a:pPr algn="ctr" rtl="0" fontAlgn="ctr"/>
                      <a:r>
                        <a:rPr lang="es-EC" sz="900" b="0" i="0" u="none" strike="noStrike" dirty="0">
                          <a:solidFill>
                            <a:schemeClr val="bg2">
                              <a:lumMod val="25000"/>
                            </a:schemeClr>
                          </a:solidFill>
                          <a:effectLst/>
                          <a:latin typeface="+mn-lt"/>
                        </a:rPr>
                        <a:t>Var.</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s-EC" sz="900" b="0" i="0" u="none" strike="noStrike" kern="1200" dirty="0">
                          <a:solidFill>
                            <a:schemeClr val="bg2">
                              <a:lumMod val="25000"/>
                            </a:schemeClr>
                          </a:solidFill>
                          <a:effectLst/>
                          <a:latin typeface="+mn-lt"/>
                          <a:ea typeface="+mn-ea"/>
                          <a:cs typeface="+mn-cs"/>
                        </a:rPr>
                        <a:t>32,7 %</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s-EC" sz="900" b="0" i="0" u="none" strike="noStrike" kern="1200" dirty="0">
                          <a:solidFill>
                            <a:schemeClr val="bg2">
                              <a:lumMod val="25000"/>
                            </a:schemeClr>
                          </a:solidFill>
                          <a:effectLst/>
                          <a:latin typeface="+mn-lt"/>
                          <a:ea typeface="+mn-ea"/>
                          <a:cs typeface="+mn-cs"/>
                        </a:rPr>
                        <a:t>16,7 %</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s-EC" sz="900" b="0" i="0" u="none" strike="noStrike" kern="1200" dirty="0">
                          <a:solidFill>
                            <a:schemeClr val="bg2">
                              <a:lumMod val="25000"/>
                            </a:schemeClr>
                          </a:solidFill>
                          <a:effectLst/>
                          <a:latin typeface="+mn-lt"/>
                          <a:ea typeface="+mn-ea"/>
                          <a:cs typeface="+mn-cs"/>
                        </a:rPr>
                        <a:t>7,2 %</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s-EC" sz="900" b="0" i="0" u="none" strike="noStrike" kern="1200" dirty="0">
                          <a:solidFill>
                            <a:schemeClr val="bg2">
                              <a:lumMod val="25000"/>
                            </a:schemeClr>
                          </a:solidFill>
                          <a:effectLst/>
                          <a:latin typeface="+mn-lt"/>
                          <a:ea typeface="+mn-ea"/>
                          <a:cs typeface="+mn-cs"/>
                        </a:rPr>
                        <a:t>21,8 %</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s-EC" sz="900" b="0" i="0" u="none" strike="noStrike" kern="1200" dirty="0">
                          <a:solidFill>
                            <a:schemeClr val="bg2">
                              <a:lumMod val="25000"/>
                            </a:schemeClr>
                          </a:solidFill>
                          <a:effectLst/>
                          <a:latin typeface="+mn-lt"/>
                          <a:ea typeface="+mn-ea"/>
                          <a:cs typeface="+mn-cs"/>
                        </a:rPr>
                        <a:t>-20,3 %</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s-EC" sz="900" b="0" i="0" u="none" strike="noStrike" kern="1200" dirty="0">
                          <a:solidFill>
                            <a:schemeClr val="bg2">
                              <a:lumMod val="25000"/>
                            </a:schemeClr>
                          </a:solidFill>
                          <a:effectLst/>
                          <a:latin typeface="+mn-lt"/>
                          <a:ea typeface="+mn-ea"/>
                          <a:cs typeface="+mn-cs"/>
                        </a:rPr>
                        <a:t>-0,3 %</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s-EC" sz="900" b="0" i="0" u="none" strike="noStrike" kern="1200" dirty="0">
                          <a:solidFill>
                            <a:schemeClr val="bg2">
                              <a:lumMod val="25000"/>
                            </a:schemeClr>
                          </a:solidFill>
                          <a:effectLst/>
                          <a:latin typeface="+mn-lt"/>
                          <a:ea typeface="+mn-ea"/>
                          <a:cs typeface="+mn-cs"/>
                        </a:rPr>
                        <a:t>29,2 %</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s-EC" sz="900" b="0" i="0" u="none" strike="noStrike" kern="1200" dirty="0">
                          <a:solidFill>
                            <a:schemeClr val="bg2">
                              <a:lumMod val="25000"/>
                            </a:schemeClr>
                          </a:solidFill>
                          <a:effectLst/>
                          <a:latin typeface="+mn-lt"/>
                          <a:ea typeface="+mn-ea"/>
                          <a:cs typeface="+mn-cs"/>
                        </a:rPr>
                        <a:t>29,3 %</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s-EC" sz="900" b="0" i="0" u="none" strike="noStrike" kern="1200" dirty="0">
                          <a:solidFill>
                            <a:schemeClr val="bg2">
                              <a:lumMod val="25000"/>
                            </a:schemeClr>
                          </a:solidFill>
                          <a:effectLst/>
                          <a:latin typeface="+mn-lt"/>
                          <a:ea typeface="+mn-ea"/>
                          <a:cs typeface="+mn-cs"/>
                        </a:rPr>
                        <a:t>7,5 %</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s-EC" sz="900" b="0" i="0" u="none" strike="noStrike" kern="1200" dirty="0">
                          <a:solidFill>
                            <a:schemeClr val="bg2">
                              <a:lumMod val="25000"/>
                            </a:schemeClr>
                          </a:solidFill>
                          <a:effectLst/>
                          <a:latin typeface="+mn-lt"/>
                          <a:ea typeface="+mn-ea"/>
                          <a:cs typeface="+mn-cs"/>
                        </a:rPr>
                        <a:t>8,0 %</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s-EC" sz="900" b="0" i="0" u="none" strike="noStrike" kern="1200" dirty="0">
                          <a:solidFill>
                            <a:schemeClr val="bg2">
                              <a:lumMod val="25000"/>
                            </a:schemeClr>
                          </a:solidFill>
                          <a:effectLst/>
                          <a:latin typeface="+mn-lt"/>
                          <a:ea typeface="+mn-ea"/>
                          <a:cs typeface="+mn-cs"/>
                        </a:rPr>
                        <a:t>12,3 %</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s-EC" sz="900" b="0" i="0" u="none" strike="noStrike" kern="1200" dirty="0">
                          <a:solidFill>
                            <a:schemeClr val="bg2">
                              <a:lumMod val="25000"/>
                            </a:schemeClr>
                          </a:solidFill>
                          <a:effectLst/>
                          <a:latin typeface="+mn-lt"/>
                          <a:ea typeface="+mn-ea"/>
                          <a:cs typeface="+mn-cs"/>
                        </a:rPr>
                        <a:t>9,2 %</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s-EC" sz="900" b="0" i="0" u="none" strike="noStrike" kern="1200" dirty="0">
                          <a:solidFill>
                            <a:schemeClr val="bg2">
                              <a:lumMod val="25000"/>
                            </a:schemeClr>
                          </a:solidFill>
                          <a:effectLst/>
                          <a:latin typeface="+mn-lt"/>
                          <a:ea typeface="+mn-ea"/>
                          <a:cs typeface="+mn-cs"/>
                        </a:rPr>
                        <a:t>35,1 %</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s-EC" sz="900" b="0" i="0" u="none" strike="noStrike" kern="1200" dirty="0">
                          <a:solidFill>
                            <a:schemeClr val="bg2">
                              <a:lumMod val="25000"/>
                            </a:schemeClr>
                          </a:solidFill>
                          <a:effectLst/>
                          <a:latin typeface="+mn-lt"/>
                          <a:ea typeface="+mn-ea"/>
                          <a:cs typeface="+mn-cs"/>
                        </a:rPr>
                        <a:t>0,4 %</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s-EC" sz="900" b="0" i="0" u="none" strike="noStrike" kern="1200" dirty="0">
                          <a:solidFill>
                            <a:schemeClr val="bg2">
                              <a:lumMod val="25000"/>
                            </a:schemeClr>
                          </a:solidFill>
                          <a:effectLst/>
                          <a:latin typeface="+mn-lt"/>
                          <a:ea typeface="+mn-ea"/>
                          <a:cs typeface="+mn-cs"/>
                        </a:rPr>
                        <a:t>12,5 %</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s-EC" sz="900" b="0" i="0" u="none" strike="noStrike" kern="1200" dirty="0">
                          <a:solidFill>
                            <a:schemeClr val="bg2">
                              <a:lumMod val="25000"/>
                            </a:schemeClr>
                          </a:solidFill>
                          <a:effectLst/>
                          <a:latin typeface="+mn-lt"/>
                          <a:ea typeface="+mn-ea"/>
                          <a:cs typeface="+mn-cs"/>
                        </a:rPr>
                        <a:t>4,8 %</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s-EC" sz="900" b="0" i="0" u="none" strike="noStrike" kern="1200" dirty="0">
                          <a:solidFill>
                            <a:schemeClr val="bg2">
                              <a:lumMod val="25000"/>
                            </a:schemeClr>
                          </a:solidFill>
                          <a:effectLst/>
                          <a:latin typeface="+mn-lt"/>
                          <a:ea typeface="+mn-ea"/>
                          <a:cs typeface="+mn-cs"/>
                        </a:rPr>
                        <a:t>17,7 %</a:t>
                      </a:r>
                    </a:p>
                  </a:txBody>
                  <a:tcPr marL="7620" marR="7620" marT="7620"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bl>
          </a:graphicData>
        </a:graphic>
      </p:graphicFrame>
      <p:sp>
        <p:nvSpPr>
          <p:cNvPr id="2" name="Marcador de contenido 1"/>
          <p:cNvSpPr>
            <a:spLocks noGrp="1"/>
          </p:cNvSpPr>
          <p:nvPr>
            <p:ph/>
          </p:nvPr>
        </p:nvSpPr>
        <p:spPr>
          <a:xfrm>
            <a:off x="694944" y="320040"/>
            <a:ext cx="8476488" cy="603504"/>
          </a:xfrm>
        </p:spPr>
        <p:txBody>
          <a:bodyPr>
            <a:noAutofit/>
          </a:bodyPr>
          <a:lstStyle/>
          <a:p>
            <a:pPr marL="0" marR="0" algn="l">
              <a:lnSpc>
                <a:spcPct val="100000"/>
              </a:lnSpc>
              <a:spcBef>
                <a:spcPts val="0"/>
              </a:spcBef>
              <a:spcAft>
                <a:spcPts val="0"/>
              </a:spcAft>
              <a:buNone/>
            </a:pPr>
            <a:r>
              <a:rPr lang="es-EC" sz="2300" b="1" i="0" u="none" cap="none" dirty="0">
                <a:solidFill>
                  <a:srgbClr val="0069AF">
                    <a:alpha val="100000"/>
                  </a:srgbClr>
                </a:solidFill>
                <a:cs typeface="Century Gothic (Títulos)"/>
                <a:sym typeface="Century Gothic (Títulos)"/>
              </a:rPr>
              <a:t>3.1 Producción empresarial por persona ocupada</a:t>
            </a:r>
          </a:p>
        </p:txBody>
      </p:sp>
      <p:sp>
        <p:nvSpPr>
          <p:cNvPr id="3" name="Marcador de contenido 2"/>
          <p:cNvSpPr>
            <a:spLocks noGrp="1"/>
          </p:cNvSpPr>
          <p:nvPr>
            <p:ph/>
          </p:nvPr>
        </p:nvSpPr>
        <p:spPr>
          <a:xfrm>
            <a:off x="1197864" y="975363"/>
            <a:ext cx="6537960" cy="365760"/>
          </a:xfrm>
        </p:spPr>
        <p:txBody>
          <a:bodyPr/>
          <a:lstStyle/>
          <a:p>
            <a:pPr marL="0" marR="0" algn="l">
              <a:lnSpc>
                <a:spcPct val="100000"/>
              </a:lnSpc>
              <a:spcBef>
                <a:spcPts val="0"/>
              </a:spcBef>
              <a:spcAft>
                <a:spcPts val="0"/>
              </a:spcAft>
              <a:buNone/>
            </a:pPr>
            <a:r>
              <a:rPr lang="es-EC" sz="1600" b="0" i="0" u="none" cap="none" dirty="0">
                <a:solidFill>
                  <a:srgbClr val="7F7F7F">
                    <a:alpha val="100000"/>
                  </a:srgbClr>
                </a:solidFill>
                <a:cs typeface="Century Gothic (Cuerpo)"/>
                <a:sym typeface="Century Gothic (Cuerpo)"/>
              </a:rPr>
              <a:t>Valores en miles de dólares por persona</a:t>
            </a:r>
          </a:p>
        </p:txBody>
      </p:sp>
      <p:sp>
        <p:nvSpPr>
          <p:cNvPr id="4" name="Marcador de contenido 3"/>
          <p:cNvSpPr>
            <a:spLocks noGrp="1"/>
          </p:cNvSpPr>
          <p:nvPr>
            <p:ph/>
          </p:nvPr>
        </p:nvSpPr>
        <p:spPr>
          <a:xfrm>
            <a:off x="1637842" y="5221487"/>
            <a:ext cx="9685831" cy="749545"/>
          </a:xfrm>
        </p:spPr>
        <p:txBody>
          <a:bodyPr/>
          <a:lstStyle/>
          <a:p>
            <a:pPr algn="just">
              <a:lnSpc>
                <a:spcPct val="100000"/>
              </a:lnSpc>
              <a:spcBef>
                <a:spcPts val="0"/>
              </a:spcBef>
            </a:pPr>
            <a:r>
              <a:rPr lang="es-ES" sz="1330" b="0" dirty="0">
                <a:solidFill>
                  <a:schemeClr val="bg2">
                    <a:lumMod val="25000"/>
                  </a:schemeClr>
                </a:solidFill>
                <a:cs typeface="Century Gothic (Cuerpo)"/>
                <a:sym typeface="Century Gothic (Cuerpo)"/>
              </a:rPr>
              <a:t>En el 2021, cada persona ocupada generó un valor de producción de $ 97,6 mil dólares, que comparado con el 2020 representa un crecimiento del 23,7%. La sección minería (B) registró el máximo valor en este indicador.</a:t>
            </a:r>
          </a:p>
        </p:txBody>
      </p:sp>
      <p:sp>
        <p:nvSpPr>
          <p:cNvPr id="5" name="Marcador de contenido 4"/>
          <p:cNvSpPr>
            <a:spLocks noGrp="1"/>
          </p:cNvSpPr>
          <p:nvPr>
            <p:ph/>
          </p:nvPr>
        </p:nvSpPr>
        <p:spPr>
          <a:xfrm>
            <a:off x="704088" y="6519672"/>
            <a:ext cx="4928616" cy="246888"/>
          </a:xfrm>
        </p:spPr>
        <p:txBody>
          <a:bodyPr>
            <a:normAutofit/>
          </a:bodyPr>
          <a:lstStyle/>
          <a:p>
            <a:pPr marL="0" marR="0" algn="l">
              <a:lnSpc>
                <a:spcPct val="100000"/>
              </a:lnSpc>
              <a:spcBef>
                <a:spcPts val="0"/>
              </a:spcBef>
              <a:spcAft>
                <a:spcPts val="0"/>
              </a:spcAft>
              <a:buNone/>
            </a:pPr>
            <a:r>
              <a:rPr lang="es-EC" sz="900" u="none" cap="none" dirty="0">
                <a:solidFill>
                  <a:srgbClr val="595959">
                    <a:alpha val="100000"/>
                  </a:srgbClr>
                </a:solidFill>
                <a:cs typeface="Century Gothic (Cuerpo)"/>
                <a:sym typeface="Century Gothic (Cuerpo)"/>
              </a:rPr>
              <a:t>Fuente: </a:t>
            </a:r>
            <a:r>
              <a:rPr lang="es-EC" sz="900" b="0" u="none" cap="none" dirty="0">
                <a:solidFill>
                  <a:srgbClr val="595959">
                    <a:alpha val="100000"/>
                  </a:srgbClr>
                </a:solidFill>
                <a:cs typeface="Century Gothic (Cuerpo)"/>
                <a:sym typeface="Century Gothic (Cuerpo)"/>
              </a:rPr>
              <a:t>Encuesta Estructural Empresarial  (ENESEM) 2020 - 2021</a:t>
            </a:r>
          </a:p>
        </p:txBody>
      </p:sp>
      <p:pic>
        <p:nvPicPr>
          <p:cNvPr id="7" name="Marcador de contenido 6"/>
          <p:cNvPicPr>
            <a:picLocks noGrp="1"/>
          </p:cNvPicPr>
          <p:nvPr>
            <p:ph/>
          </p:nvPr>
        </p:nvPicPr>
        <p:blipFill>
          <a:blip r:embed="rId3" cstate="print"/>
          <a:stretch>
            <a:fillRect/>
          </a:stretch>
        </p:blipFill>
        <p:spPr>
          <a:xfrm>
            <a:off x="1619765" y="5248656"/>
            <a:ext cx="22860" cy="704088"/>
          </a:xfrm>
          <a:prstGeom prst="rect">
            <a:avLst/>
          </a:prstGeom>
        </p:spPr>
      </p:pic>
      <p:pic>
        <p:nvPicPr>
          <p:cNvPr id="8" name="Marcador de contenido 7"/>
          <p:cNvPicPr>
            <a:picLocks noGrp="1"/>
          </p:cNvPicPr>
          <p:nvPr>
            <p:ph/>
          </p:nvPr>
        </p:nvPicPr>
        <p:blipFill>
          <a:blip r:embed="rId4" cstate="print"/>
          <a:stretch>
            <a:fillRect/>
          </a:stretch>
        </p:blipFill>
        <p:spPr>
          <a:xfrm>
            <a:off x="910041" y="5303520"/>
            <a:ext cx="594360" cy="594360"/>
          </a:xfrm>
          <a:prstGeom prst="rect">
            <a:avLst/>
          </a:prstGeom>
        </p:spPr>
      </p:pic>
      <p:graphicFrame>
        <p:nvGraphicFramePr>
          <p:cNvPr id="15" name="Tabla 14">
            <a:extLst>
              <a:ext uri="{FF2B5EF4-FFF2-40B4-BE49-F238E27FC236}">
                <a16:creationId xmlns="" xmlns:a16="http://schemas.microsoft.com/office/drawing/2014/main" id="{4C04FB6D-E35D-4C49-8455-172602A6A1C8}"/>
              </a:ext>
            </a:extLst>
          </p:cNvPr>
          <p:cNvGraphicFramePr>
            <a:graphicFrameLocks noGrp="1"/>
          </p:cNvGraphicFramePr>
          <p:nvPr>
            <p:extLst>
              <p:ext uri="{D42A27DB-BD31-4B8C-83A1-F6EECF244321}">
                <p14:modId xmlns:p14="http://schemas.microsoft.com/office/powerpoint/2010/main" val="2909956084"/>
              </p:ext>
            </p:extLst>
          </p:nvPr>
        </p:nvGraphicFramePr>
        <p:xfrm>
          <a:off x="5583056" y="1188720"/>
          <a:ext cx="1362456" cy="393192"/>
        </p:xfrm>
        <a:graphic>
          <a:graphicData uri="http://schemas.openxmlformats.org/drawingml/2006/table">
            <a:tbl>
              <a:tblPr/>
              <a:tblGrid>
                <a:gridCol w="454152">
                  <a:extLst>
                    <a:ext uri="{9D8B030D-6E8A-4147-A177-3AD203B41FA5}">
                      <a16:colId xmlns="" xmlns:a16="http://schemas.microsoft.com/office/drawing/2014/main" val="2409199755"/>
                    </a:ext>
                  </a:extLst>
                </a:gridCol>
                <a:gridCol w="454152">
                  <a:extLst>
                    <a:ext uri="{9D8B030D-6E8A-4147-A177-3AD203B41FA5}">
                      <a16:colId xmlns="" xmlns:a16="http://schemas.microsoft.com/office/drawing/2014/main" val="261246468"/>
                    </a:ext>
                  </a:extLst>
                </a:gridCol>
                <a:gridCol w="454152">
                  <a:extLst>
                    <a:ext uri="{9D8B030D-6E8A-4147-A177-3AD203B41FA5}">
                      <a16:colId xmlns="" xmlns:a16="http://schemas.microsoft.com/office/drawing/2014/main" val="1011301348"/>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786628478"/>
                  </a:ext>
                </a:extLst>
              </a:tr>
              <a:tr h="131064">
                <a:tc>
                  <a:txBody>
                    <a:bodyPr/>
                    <a:lstStyle/>
                    <a:p>
                      <a:pPr algn="ctr" rtl="0" fontAlgn="ctr"/>
                      <a:r>
                        <a:rPr lang="es-EC" sz="800" b="1" i="0" u="none" strike="noStrike" dirty="0">
                          <a:solidFill>
                            <a:srgbClr val="FFFFFF"/>
                          </a:solidFill>
                          <a:effectLst/>
                          <a:latin typeface="+mn-lt"/>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4130479369"/>
                  </a:ext>
                </a:extLst>
              </a:tr>
              <a:tr h="131064">
                <a:tc>
                  <a:txBody>
                    <a:bodyPr/>
                    <a:lstStyle/>
                    <a:p>
                      <a:pPr algn="ctr" rtl="0" fontAlgn="ctr"/>
                      <a:r>
                        <a:rPr lang="es-EC" sz="800" b="0" i="0" u="none" strike="noStrike" dirty="0" smtClean="0">
                          <a:solidFill>
                            <a:schemeClr val="bg2">
                              <a:lumMod val="25000"/>
                            </a:schemeClr>
                          </a:solidFill>
                          <a:effectLst/>
                          <a:latin typeface="+mn-lt"/>
                        </a:rPr>
                        <a:t>78,2</a:t>
                      </a:r>
                      <a:endParaRPr lang="es-EC" sz="800" b="0" i="0" u="none" strike="noStrike" dirty="0">
                        <a:solidFill>
                          <a:schemeClr val="bg2">
                            <a:lumMod val="25000"/>
                          </a:schemeClr>
                        </a:solidFill>
                        <a:effectLst/>
                        <a:latin typeface="+mn-lt"/>
                      </a:endParaRP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97,6</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smtClean="0">
                          <a:solidFill>
                            <a:schemeClr val="bg2">
                              <a:lumMod val="25000"/>
                            </a:schemeClr>
                          </a:solidFill>
                          <a:effectLst/>
                          <a:latin typeface="+mn-lt"/>
                        </a:rPr>
                        <a:t>24,8%</a:t>
                      </a:r>
                      <a:endParaRPr lang="es-EC" sz="800" b="0" i="0" u="none" strike="noStrike" dirty="0">
                        <a:solidFill>
                          <a:schemeClr val="bg2">
                            <a:lumMod val="25000"/>
                          </a:schemeClr>
                        </a:solidFill>
                        <a:effectLst/>
                        <a:latin typeface="+mn-lt"/>
                      </a:endParaRP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399258585"/>
                  </a:ext>
                </a:extLst>
              </a:tr>
            </a:tbl>
          </a:graphicData>
        </a:graphic>
      </p:graphicFrame>
      <p:sp>
        <p:nvSpPr>
          <p:cNvPr id="19" name="1 Triángulo isósceles">
            <a:extLst>
              <a:ext uri="{FF2B5EF4-FFF2-40B4-BE49-F238E27FC236}">
                <a16:creationId xmlns="" xmlns:a16="http://schemas.microsoft.com/office/drawing/2014/main" id="{95F839AA-C7DA-4125-86CE-6C671F65643A}"/>
              </a:ext>
            </a:extLst>
          </p:cNvPr>
          <p:cNvSpPr/>
          <p:nvPr/>
        </p:nvSpPr>
        <p:spPr>
          <a:xfrm>
            <a:off x="6527632" y="1504410"/>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pic>
        <p:nvPicPr>
          <p:cNvPr id="17" name="Marcador de contenido 6">
            <a:extLst>
              <a:ext uri="{FF2B5EF4-FFF2-40B4-BE49-F238E27FC236}">
                <a16:creationId xmlns="" xmlns:a16="http://schemas.microsoft.com/office/drawing/2014/main" id="{062B0D96-846B-41BC-BCB4-C48DF0C12310}"/>
              </a:ext>
            </a:extLst>
          </p:cNvPr>
          <p:cNvPicPr>
            <a:picLocks noGrp="1"/>
          </p:cNvPicPr>
          <p:nvPr/>
        </p:nvPicPr>
        <p:blipFill rotWithShape="1">
          <a:blip r:embed="rId5" cstate="print"/>
          <a:srcRect l="3546" t="82701" r="91578" b="10842"/>
          <a:stretch/>
        </p:blipFill>
        <p:spPr>
          <a:xfrm>
            <a:off x="932120" y="4358572"/>
            <a:ext cx="152400" cy="121023"/>
          </a:xfrm>
          <a:prstGeom prst="rect">
            <a:avLst/>
          </a:prstGeom>
        </p:spPr>
      </p:pic>
      <p:pic>
        <p:nvPicPr>
          <p:cNvPr id="18" name="Marcador de contenido 6">
            <a:extLst>
              <a:ext uri="{FF2B5EF4-FFF2-40B4-BE49-F238E27FC236}">
                <a16:creationId xmlns="" xmlns:a16="http://schemas.microsoft.com/office/drawing/2014/main" id="{236D2DD5-CDA9-43EF-8551-3C29269E0A14}"/>
              </a:ext>
            </a:extLst>
          </p:cNvPr>
          <p:cNvPicPr>
            <a:picLocks noGrp="1"/>
          </p:cNvPicPr>
          <p:nvPr/>
        </p:nvPicPr>
        <p:blipFill rotWithShape="1">
          <a:blip r:embed="rId5" cstate="print"/>
          <a:srcRect l="3546" t="90657" r="91578" b="2312"/>
          <a:stretch/>
        </p:blipFill>
        <p:spPr>
          <a:xfrm>
            <a:off x="932120" y="4526929"/>
            <a:ext cx="152400" cy="131781"/>
          </a:xfrm>
          <a:prstGeom prst="rect">
            <a:avLst/>
          </a:prstGeom>
        </p:spPr>
      </p:pic>
      <p:graphicFrame>
        <p:nvGraphicFramePr>
          <p:cNvPr id="9" name="Tabla 8"/>
          <p:cNvGraphicFramePr>
            <a:graphicFrameLocks noGrp="1"/>
          </p:cNvGraphicFramePr>
          <p:nvPr>
            <p:extLst>
              <p:ext uri="{D42A27DB-BD31-4B8C-83A1-F6EECF244321}">
                <p14:modId xmlns:p14="http://schemas.microsoft.com/office/powerpoint/2010/main" val="949528459"/>
              </p:ext>
            </p:extLst>
          </p:nvPr>
        </p:nvGraphicFramePr>
        <p:xfrm>
          <a:off x="7772176" y="1338212"/>
          <a:ext cx="3639000" cy="1315854"/>
        </p:xfrm>
        <a:graphic>
          <a:graphicData uri="http://schemas.openxmlformats.org/drawingml/2006/table">
            <a:tbl>
              <a:tblPr/>
              <a:tblGrid>
                <a:gridCol w="380209">
                  <a:extLst>
                    <a:ext uri="{9D8B030D-6E8A-4147-A177-3AD203B41FA5}">
                      <a16:colId xmlns="" xmlns:a16="http://schemas.microsoft.com/office/drawing/2014/main" val="20000"/>
                    </a:ext>
                  </a:extLst>
                </a:gridCol>
                <a:gridCol w="1287526">
                  <a:extLst>
                    <a:ext uri="{9D8B030D-6E8A-4147-A177-3AD203B41FA5}">
                      <a16:colId xmlns="" xmlns:a16="http://schemas.microsoft.com/office/drawing/2014/main" val="20001"/>
                    </a:ext>
                  </a:extLst>
                </a:gridCol>
                <a:gridCol w="380209">
                  <a:extLst>
                    <a:ext uri="{9D8B030D-6E8A-4147-A177-3AD203B41FA5}">
                      <a16:colId xmlns="" xmlns:a16="http://schemas.microsoft.com/office/drawing/2014/main" val="20002"/>
                    </a:ext>
                  </a:extLst>
                </a:gridCol>
                <a:gridCol w="1591056">
                  <a:extLst>
                    <a:ext uri="{9D8B030D-6E8A-4147-A177-3AD203B41FA5}">
                      <a16:colId xmlns="" xmlns:a16="http://schemas.microsoft.com/office/drawing/2014/main" val="20003"/>
                    </a:ext>
                  </a:extLst>
                </a:gridCol>
              </a:tblGrid>
              <a:tr h="108843">
                <a:tc gridSpan="4">
                  <a:txBody>
                    <a:bodyPr/>
                    <a:lstStyle/>
                    <a:p>
                      <a:pPr algn="ctr" rtl="0" fontAlgn="ctr"/>
                      <a:r>
                        <a:rPr lang="es-EC" sz="800" b="1" i="0" u="none" strike="noStrike" dirty="0">
                          <a:solidFill>
                            <a:srgbClr val="595959"/>
                          </a:solidFill>
                          <a:effectLst/>
                          <a:latin typeface="Century Gothic" panose="020B0502020202020204" pitchFamily="34" charset="0"/>
                        </a:rPr>
                        <a:t>Actividad económica sección CIIU</a:t>
                      </a:r>
                    </a:p>
                  </a:txBody>
                  <a:tcPr marL="8030" marR="8030" marT="8030" marB="0" anchor="ctr">
                    <a:lnL>
                      <a:noFill/>
                    </a:lnL>
                    <a:lnR>
                      <a:noFill/>
                    </a:lnR>
                    <a:lnT>
                      <a:noFill/>
                    </a:lnT>
                    <a:lnB>
                      <a:noFill/>
                    </a:lnB>
                    <a:solidFill>
                      <a:schemeClr val="bg2"/>
                    </a:solidFill>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10000"/>
                  </a:ext>
                </a:extLst>
              </a:tr>
              <a:tr h="0">
                <a:tc>
                  <a:txBody>
                    <a:bodyPr/>
                    <a:lstStyle/>
                    <a:p>
                      <a:pPr algn="ctr" rtl="0" fontAlgn="ctr"/>
                      <a:r>
                        <a:rPr lang="es-EC" sz="800" b="0" i="0" u="none" strike="noStrike" dirty="0">
                          <a:solidFill>
                            <a:srgbClr val="888888"/>
                          </a:solidFill>
                          <a:effectLst/>
                          <a:latin typeface="Century Gothic" panose="020B0502020202020204" pitchFamily="34" charset="0"/>
                        </a:rPr>
                        <a:t>B</a:t>
                      </a:r>
                    </a:p>
                  </a:txBody>
                  <a:tcPr marL="8030" marR="8030" marT="8030"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Minería</a:t>
                      </a:r>
                    </a:p>
                  </a:txBody>
                  <a:tcPr marL="8030" marR="8030" marT="8030"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Q</a:t>
                      </a:r>
                    </a:p>
                  </a:txBody>
                  <a:tcPr marL="8030" marR="8030" marT="8030"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Actividades de salud humana </a:t>
                      </a:r>
                    </a:p>
                  </a:txBody>
                  <a:tcPr marL="8030" marR="8030" marT="8030" marB="0" anchor="ctr">
                    <a:lnL>
                      <a:noFill/>
                    </a:lnL>
                    <a:lnR>
                      <a:noFill/>
                    </a:lnR>
                    <a:lnT>
                      <a:noFill/>
                    </a:lnT>
                    <a:lnB>
                      <a:noFill/>
                    </a:lnB>
                  </a:tcPr>
                </a:tc>
                <a:extLst>
                  <a:ext uri="{0D108BD9-81ED-4DB2-BD59-A6C34878D82A}">
                    <a16:rowId xmlns="" xmlns:a16="http://schemas.microsoft.com/office/drawing/2014/main" val="10001"/>
                  </a:ext>
                </a:extLst>
              </a:tr>
              <a:tr h="146304">
                <a:tc>
                  <a:txBody>
                    <a:bodyPr/>
                    <a:lstStyle/>
                    <a:p>
                      <a:pPr algn="ctr" rtl="0" fontAlgn="ctr"/>
                      <a:r>
                        <a:rPr lang="es-EC" sz="800" b="0" i="0" u="none" strike="noStrike" dirty="0">
                          <a:solidFill>
                            <a:srgbClr val="888888"/>
                          </a:solidFill>
                          <a:effectLst/>
                          <a:latin typeface="Century Gothic" panose="020B0502020202020204" pitchFamily="34" charset="0"/>
                        </a:rPr>
                        <a:t>K</a:t>
                      </a:r>
                    </a:p>
                  </a:txBody>
                  <a:tcPr marL="8030" marR="8030" marT="8030"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Financieras y de seguros</a:t>
                      </a:r>
                    </a:p>
                  </a:txBody>
                  <a:tcPr marL="8030" marR="8030" marT="8030"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E</a:t>
                      </a:r>
                    </a:p>
                  </a:txBody>
                  <a:tcPr marL="8030" marR="8030" marT="8030"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Agua</a:t>
                      </a:r>
                    </a:p>
                  </a:txBody>
                  <a:tcPr marL="8030" marR="8030" marT="8030" marB="0" anchor="ctr">
                    <a:lnL>
                      <a:noFill/>
                    </a:lnL>
                    <a:lnR>
                      <a:noFill/>
                    </a:lnR>
                    <a:lnT>
                      <a:noFill/>
                    </a:lnT>
                    <a:lnB>
                      <a:noFill/>
                    </a:lnB>
                  </a:tcPr>
                </a:tc>
                <a:extLst>
                  <a:ext uri="{0D108BD9-81ED-4DB2-BD59-A6C34878D82A}">
                    <a16:rowId xmlns="" xmlns:a16="http://schemas.microsoft.com/office/drawing/2014/main" val="10002"/>
                  </a:ext>
                </a:extLst>
              </a:tr>
              <a:tr h="108843">
                <a:tc>
                  <a:txBody>
                    <a:bodyPr/>
                    <a:lstStyle/>
                    <a:p>
                      <a:pPr algn="ctr" rtl="0" fontAlgn="ctr"/>
                      <a:r>
                        <a:rPr lang="es-EC" sz="800" b="0" i="0" u="none" strike="noStrike" dirty="0">
                          <a:solidFill>
                            <a:srgbClr val="888888"/>
                          </a:solidFill>
                          <a:effectLst/>
                          <a:latin typeface="Century Gothic" panose="020B0502020202020204" pitchFamily="34" charset="0"/>
                        </a:rPr>
                        <a:t>D</a:t>
                      </a:r>
                    </a:p>
                  </a:txBody>
                  <a:tcPr marL="8030" marR="8030" marT="8030"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Electricidad</a:t>
                      </a:r>
                    </a:p>
                  </a:txBody>
                  <a:tcPr marL="8030" marR="8030" marT="8030"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R</a:t>
                      </a:r>
                    </a:p>
                  </a:txBody>
                  <a:tcPr marL="8030" marR="8030" marT="8030"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Recreación</a:t>
                      </a:r>
                    </a:p>
                  </a:txBody>
                  <a:tcPr marL="8030" marR="8030" marT="8030" marB="0" anchor="ctr">
                    <a:lnL>
                      <a:noFill/>
                    </a:lnL>
                    <a:lnR>
                      <a:noFill/>
                    </a:lnR>
                    <a:lnT>
                      <a:noFill/>
                    </a:lnT>
                    <a:lnB>
                      <a:noFill/>
                    </a:lnB>
                  </a:tcPr>
                </a:tc>
                <a:extLst>
                  <a:ext uri="{0D108BD9-81ED-4DB2-BD59-A6C34878D82A}">
                    <a16:rowId xmlns="" xmlns:a16="http://schemas.microsoft.com/office/drawing/2014/main" val="10003"/>
                  </a:ext>
                </a:extLst>
              </a:tr>
              <a:tr h="108843">
                <a:tc>
                  <a:txBody>
                    <a:bodyPr/>
                    <a:lstStyle/>
                    <a:p>
                      <a:pPr algn="ctr" rtl="0" fontAlgn="ctr"/>
                      <a:r>
                        <a:rPr lang="es-EC" sz="800" b="0" i="0" u="none" strike="noStrike">
                          <a:solidFill>
                            <a:srgbClr val="888888"/>
                          </a:solidFill>
                          <a:effectLst/>
                          <a:latin typeface="Century Gothic" panose="020B0502020202020204" pitchFamily="34" charset="0"/>
                        </a:rPr>
                        <a:t>C</a:t>
                      </a:r>
                    </a:p>
                  </a:txBody>
                  <a:tcPr marL="8030" marR="8030" marT="8030"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Manufactura</a:t>
                      </a:r>
                    </a:p>
                  </a:txBody>
                  <a:tcPr marL="8030" marR="8030" marT="8030"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G</a:t>
                      </a:r>
                    </a:p>
                  </a:txBody>
                  <a:tcPr marL="8030" marR="8030" marT="8030"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Comercio</a:t>
                      </a:r>
                    </a:p>
                  </a:txBody>
                  <a:tcPr marL="8030" marR="8030" marT="8030" marB="0" anchor="ctr">
                    <a:lnL>
                      <a:noFill/>
                    </a:lnL>
                    <a:lnR>
                      <a:noFill/>
                    </a:lnR>
                    <a:lnT>
                      <a:noFill/>
                    </a:lnT>
                    <a:lnB>
                      <a:noFill/>
                    </a:lnB>
                  </a:tcPr>
                </a:tc>
                <a:extLst>
                  <a:ext uri="{0D108BD9-81ED-4DB2-BD59-A6C34878D82A}">
                    <a16:rowId xmlns="" xmlns:a16="http://schemas.microsoft.com/office/drawing/2014/main" val="10004"/>
                  </a:ext>
                </a:extLst>
              </a:tr>
              <a:tr h="128016">
                <a:tc>
                  <a:txBody>
                    <a:bodyPr/>
                    <a:lstStyle/>
                    <a:p>
                      <a:pPr algn="ctr" rtl="0" fontAlgn="ctr"/>
                      <a:r>
                        <a:rPr lang="es-EC" sz="800" b="0" i="0" u="none" strike="noStrike">
                          <a:solidFill>
                            <a:srgbClr val="888888"/>
                          </a:solidFill>
                          <a:effectLst/>
                          <a:latin typeface="Century Gothic" panose="020B0502020202020204" pitchFamily="34" charset="0"/>
                        </a:rPr>
                        <a:t>L</a:t>
                      </a:r>
                    </a:p>
                  </a:txBody>
                  <a:tcPr marL="8030" marR="8030" marT="8030"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Inmobiliarias</a:t>
                      </a:r>
                    </a:p>
                  </a:txBody>
                  <a:tcPr marL="8030" marR="8030" marT="8030"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S</a:t>
                      </a:r>
                    </a:p>
                  </a:txBody>
                  <a:tcPr marL="8030" marR="8030" marT="8030"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Otras actividades de servicios</a:t>
                      </a:r>
                    </a:p>
                  </a:txBody>
                  <a:tcPr marL="8030" marR="8030" marT="8030" marB="0" anchor="ctr">
                    <a:lnL>
                      <a:noFill/>
                    </a:lnL>
                    <a:lnR>
                      <a:noFill/>
                    </a:lnR>
                    <a:lnT>
                      <a:noFill/>
                    </a:lnT>
                    <a:lnB>
                      <a:noFill/>
                    </a:lnB>
                  </a:tcPr>
                </a:tc>
                <a:extLst>
                  <a:ext uri="{0D108BD9-81ED-4DB2-BD59-A6C34878D82A}">
                    <a16:rowId xmlns="" xmlns:a16="http://schemas.microsoft.com/office/drawing/2014/main" val="10005"/>
                  </a:ext>
                </a:extLst>
              </a:tr>
              <a:tr h="128016">
                <a:tc>
                  <a:txBody>
                    <a:bodyPr/>
                    <a:lstStyle/>
                    <a:p>
                      <a:pPr algn="ctr" rtl="0" fontAlgn="ctr"/>
                      <a:r>
                        <a:rPr lang="es-EC" sz="800" b="0" i="0" u="none" strike="noStrike">
                          <a:solidFill>
                            <a:srgbClr val="888888"/>
                          </a:solidFill>
                          <a:effectLst/>
                          <a:latin typeface="Century Gothic" panose="020B0502020202020204" pitchFamily="34" charset="0"/>
                        </a:rPr>
                        <a:t>J</a:t>
                      </a:r>
                    </a:p>
                  </a:txBody>
                  <a:tcPr marL="8030" marR="8030" marT="8030"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Comunicación</a:t>
                      </a:r>
                    </a:p>
                  </a:txBody>
                  <a:tcPr marL="8030" marR="8030" marT="8030"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I</a:t>
                      </a:r>
                    </a:p>
                  </a:txBody>
                  <a:tcPr marL="8030" marR="8030" marT="8030"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Alojamiento y comidas</a:t>
                      </a:r>
                    </a:p>
                  </a:txBody>
                  <a:tcPr marL="8030" marR="8030" marT="8030" marB="0" anchor="ctr">
                    <a:lnL>
                      <a:noFill/>
                    </a:lnL>
                    <a:lnR>
                      <a:noFill/>
                    </a:lnR>
                    <a:lnT>
                      <a:noFill/>
                    </a:lnT>
                    <a:lnB>
                      <a:noFill/>
                    </a:lnB>
                  </a:tcPr>
                </a:tc>
                <a:extLst>
                  <a:ext uri="{0D108BD9-81ED-4DB2-BD59-A6C34878D82A}">
                    <a16:rowId xmlns="" xmlns:a16="http://schemas.microsoft.com/office/drawing/2014/main" val="10006"/>
                  </a:ext>
                </a:extLst>
              </a:tr>
              <a:tr h="108843">
                <a:tc>
                  <a:txBody>
                    <a:bodyPr/>
                    <a:lstStyle/>
                    <a:p>
                      <a:pPr algn="ctr" rtl="0" fontAlgn="ctr"/>
                      <a:r>
                        <a:rPr lang="es-EC" sz="800" b="0" i="0" u="none" strike="noStrike">
                          <a:solidFill>
                            <a:srgbClr val="888888"/>
                          </a:solidFill>
                          <a:effectLst/>
                          <a:latin typeface="Century Gothic" panose="020B0502020202020204" pitchFamily="34" charset="0"/>
                        </a:rPr>
                        <a:t>H</a:t>
                      </a:r>
                    </a:p>
                  </a:txBody>
                  <a:tcPr marL="8030" marR="8030" marT="8030"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Transporte</a:t>
                      </a:r>
                    </a:p>
                  </a:txBody>
                  <a:tcPr marL="8030" marR="8030" marT="8030"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P</a:t>
                      </a:r>
                    </a:p>
                  </a:txBody>
                  <a:tcPr marL="8030" marR="8030" marT="8030"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Enseñanza</a:t>
                      </a:r>
                    </a:p>
                  </a:txBody>
                  <a:tcPr marL="8030" marR="8030" marT="8030" marB="0" anchor="ctr">
                    <a:lnL>
                      <a:noFill/>
                    </a:lnL>
                    <a:lnR>
                      <a:noFill/>
                    </a:lnR>
                    <a:lnT>
                      <a:noFill/>
                    </a:lnT>
                    <a:lnB>
                      <a:noFill/>
                    </a:lnB>
                  </a:tcPr>
                </a:tc>
                <a:extLst>
                  <a:ext uri="{0D108BD9-81ED-4DB2-BD59-A6C34878D82A}">
                    <a16:rowId xmlns="" xmlns:a16="http://schemas.microsoft.com/office/drawing/2014/main" val="10007"/>
                  </a:ext>
                </a:extLst>
              </a:tr>
              <a:tr h="128016">
                <a:tc>
                  <a:txBody>
                    <a:bodyPr/>
                    <a:lstStyle/>
                    <a:p>
                      <a:pPr algn="ctr" rtl="0" fontAlgn="ctr"/>
                      <a:r>
                        <a:rPr lang="es-EC" sz="800" b="0" i="0" u="none" strike="noStrike" dirty="0">
                          <a:solidFill>
                            <a:srgbClr val="888888"/>
                          </a:solidFill>
                          <a:effectLst/>
                          <a:latin typeface="Century Gothic" panose="020B0502020202020204" pitchFamily="34" charset="0"/>
                        </a:rPr>
                        <a:t>M</a:t>
                      </a:r>
                    </a:p>
                  </a:txBody>
                  <a:tcPr marL="8030" marR="8030" marT="8030"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Actividades profesionales</a:t>
                      </a:r>
                    </a:p>
                  </a:txBody>
                  <a:tcPr marL="8030" marR="8030" marT="8030"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N</a:t>
                      </a:r>
                    </a:p>
                  </a:txBody>
                  <a:tcPr marL="8030" marR="8030" marT="8030"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Servicios administrativos</a:t>
                      </a:r>
                    </a:p>
                  </a:txBody>
                  <a:tcPr marL="8030" marR="8030" marT="8030" marB="0" anchor="ctr">
                    <a:lnL>
                      <a:noFill/>
                    </a:lnL>
                    <a:lnR>
                      <a:noFill/>
                    </a:lnR>
                    <a:lnT>
                      <a:noFill/>
                    </a:lnT>
                    <a:lnB>
                      <a:noFill/>
                    </a:lnB>
                  </a:tcPr>
                </a:tc>
                <a:extLst>
                  <a:ext uri="{0D108BD9-81ED-4DB2-BD59-A6C34878D82A}">
                    <a16:rowId xmlns="" xmlns:a16="http://schemas.microsoft.com/office/drawing/2014/main" val="10008"/>
                  </a:ext>
                </a:extLst>
              </a:tr>
              <a:tr h="91440">
                <a:tc>
                  <a:txBody>
                    <a:bodyPr/>
                    <a:lstStyle/>
                    <a:p>
                      <a:pPr algn="ctr" rtl="0" fontAlgn="ctr"/>
                      <a:r>
                        <a:rPr lang="es-EC" sz="800" b="0" i="0" u="none" strike="noStrike" dirty="0">
                          <a:solidFill>
                            <a:srgbClr val="888888"/>
                          </a:solidFill>
                          <a:effectLst/>
                          <a:latin typeface="Century Gothic" panose="020B0502020202020204" pitchFamily="34" charset="0"/>
                        </a:rPr>
                        <a:t>F</a:t>
                      </a:r>
                    </a:p>
                  </a:txBody>
                  <a:tcPr marL="8030" marR="8030" marT="8030"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rtl="0" fontAlgn="ctr"/>
                      <a:r>
                        <a:rPr lang="es-EC" sz="800" b="0" i="0" u="none" strike="noStrike" dirty="0">
                          <a:solidFill>
                            <a:srgbClr val="888888"/>
                          </a:solidFill>
                          <a:effectLst/>
                          <a:latin typeface="Century Gothic" panose="020B0502020202020204" pitchFamily="34" charset="0"/>
                        </a:rPr>
                        <a:t>Construcción</a:t>
                      </a:r>
                    </a:p>
                  </a:txBody>
                  <a:tcPr marL="8030" marR="8030" marT="8030"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ctr" rtl="0" fontAlgn="ctr"/>
                      <a:r>
                        <a:rPr lang="es-EC" sz="800" b="0" i="0" u="none" strike="noStrike" dirty="0">
                          <a:solidFill>
                            <a:srgbClr val="888888"/>
                          </a:solidFill>
                          <a:effectLst/>
                          <a:latin typeface="Century Gothic" panose="020B0502020202020204" pitchFamily="34" charset="0"/>
                        </a:rPr>
                        <a:t>*</a:t>
                      </a:r>
                    </a:p>
                  </a:txBody>
                  <a:tcPr marL="8030" marR="8030" marT="8030"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rtl="0" fontAlgn="ctr"/>
                      <a:r>
                        <a:rPr lang="es-ES" sz="800" b="0" i="0" u="none" strike="noStrike" dirty="0">
                          <a:solidFill>
                            <a:srgbClr val="888888"/>
                          </a:solidFill>
                          <a:effectLst/>
                          <a:latin typeface="Century Gothic" panose="020B0502020202020204" pitchFamily="34" charset="0"/>
                        </a:rPr>
                        <a:t>Se excluyen: K64; K66; Q88; S94 </a:t>
                      </a:r>
                    </a:p>
                  </a:txBody>
                  <a:tcPr marL="8030" marR="8030" marT="8030" marB="0" anchor="ctr">
                    <a:lnL>
                      <a:noFill/>
                    </a:lnL>
                    <a:lnR>
                      <a:noFill/>
                    </a:lnR>
                    <a:lnT>
                      <a:noFill/>
                    </a:lnT>
                    <a:lnB w="6350" cap="flat" cmpd="sng" algn="ctr">
                      <a:solidFill>
                        <a:srgbClr val="888888"/>
                      </a:solidFill>
                      <a:prstDash val="solid"/>
                      <a:round/>
                      <a:headEnd type="none" w="med" len="med"/>
                      <a:tailEnd type="none" w="med" len="med"/>
                    </a:lnB>
                  </a:tcPr>
                </a:tc>
                <a:extLst>
                  <a:ext uri="{0D108BD9-81ED-4DB2-BD59-A6C34878D82A}">
                    <a16:rowId xmlns="" xmlns:a16="http://schemas.microsoft.com/office/drawing/2014/main" val="10009"/>
                  </a:ext>
                </a:extLst>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Marcador de contenido 5">
            <a:extLst>
              <a:ext uri="{FF2B5EF4-FFF2-40B4-BE49-F238E27FC236}">
                <a16:creationId xmlns="" xmlns:a16="http://schemas.microsoft.com/office/drawing/2014/main" id="{DC6884F9-316A-414D-A7A8-9772E993A820}"/>
              </a:ext>
            </a:extLst>
          </p:cNvPr>
          <p:cNvPicPr>
            <a:picLocks/>
          </p:cNvPicPr>
          <p:nvPr/>
        </p:nvPicPr>
        <p:blipFill rotWithShape="1">
          <a:blip r:embed="rId3" cstate="print"/>
          <a:srcRect b="19671"/>
          <a:stretch/>
        </p:blipFill>
        <p:spPr>
          <a:xfrm>
            <a:off x="708160" y="1261907"/>
            <a:ext cx="11219688" cy="2967497"/>
          </a:xfrm>
          <a:prstGeom prst="rect">
            <a:avLst/>
          </a:prstGeom>
        </p:spPr>
      </p:pic>
      <p:graphicFrame>
        <p:nvGraphicFramePr>
          <p:cNvPr id="22" name="Tabla 21">
            <a:extLst>
              <a:ext uri="{FF2B5EF4-FFF2-40B4-BE49-F238E27FC236}">
                <a16:creationId xmlns="" xmlns:a16="http://schemas.microsoft.com/office/drawing/2014/main" id="{0CD8C2E8-58C1-45D1-BC7D-22AEDFB275DC}"/>
              </a:ext>
            </a:extLst>
          </p:cNvPr>
          <p:cNvGraphicFramePr>
            <a:graphicFrameLocks noGrp="1"/>
          </p:cNvGraphicFramePr>
          <p:nvPr>
            <p:extLst>
              <p:ext uri="{D42A27DB-BD31-4B8C-83A1-F6EECF244321}">
                <p14:modId xmlns:p14="http://schemas.microsoft.com/office/powerpoint/2010/main" val="1428833844"/>
              </p:ext>
            </p:extLst>
          </p:nvPr>
        </p:nvGraphicFramePr>
        <p:xfrm>
          <a:off x="959103" y="4112344"/>
          <a:ext cx="10336614" cy="731520"/>
        </p:xfrm>
        <a:graphic>
          <a:graphicData uri="http://schemas.openxmlformats.org/drawingml/2006/table">
            <a:tbl>
              <a:tblPr/>
              <a:tblGrid>
                <a:gridCol w="584200">
                  <a:extLst>
                    <a:ext uri="{9D8B030D-6E8A-4147-A177-3AD203B41FA5}">
                      <a16:colId xmlns="" xmlns:a16="http://schemas.microsoft.com/office/drawing/2014/main" val="20000"/>
                    </a:ext>
                  </a:extLst>
                </a:gridCol>
                <a:gridCol w="584200">
                  <a:extLst>
                    <a:ext uri="{9D8B030D-6E8A-4147-A177-3AD203B41FA5}">
                      <a16:colId xmlns="" xmlns:a16="http://schemas.microsoft.com/office/drawing/2014/main" val="20001"/>
                    </a:ext>
                  </a:extLst>
                </a:gridCol>
                <a:gridCol w="584200">
                  <a:extLst>
                    <a:ext uri="{9D8B030D-6E8A-4147-A177-3AD203B41FA5}">
                      <a16:colId xmlns="" xmlns:a16="http://schemas.microsoft.com/office/drawing/2014/main" val="20002"/>
                    </a:ext>
                  </a:extLst>
                </a:gridCol>
                <a:gridCol w="545800">
                  <a:extLst>
                    <a:ext uri="{9D8B030D-6E8A-4147-A177-3AD203B41FA5}">
                      <a16:colId xmlns="" xmlns:a16="http://schemas.microsoft.com/office/drawing/2014/main" val="20003"/>
                    </a:ext>
                  </a:extLst>
                </a:gridCol>
                <a:gridCol w="563525">
                  <a:extLst>
                    <a:ext uri="{9D8B030D-6E8A-4147-A177-3AD203B41FA5}">
                      <a16:colId xmlns="" xmlns:a16="http://schemas.microsoft.com/office/drawing/2014/main" val="20004"/>
                    </a:ext>
                  </a:extLst>
                </a:gridCol>
                <a:gridCol w="584791">
                  <a:extLst>
                    <a:ext uri="{9D8B030D-6E8A-4147-A177-3AD203B41FA5}">
                      <a16:colId xmlns="" xmlns:a16="http://schemas.microsoft.com/office/drawing/2014/main" val="20005"/>
                    </a:ext>
                  </a:extLst>
                </a:gridCol>
                <a:gridCol w="563526">
                  <a:extLst>
                    <a:ext uri="{9D8B030D-6E8A-4147-A177-3AD203B41FA5}">
                      <a16:colId xmlns="" xmlns:a16="http://schemas.microsoft.com/office/drawing/2014/main" val="20006"/>
                    </a:ext>
                  </a:extLst>
                </a:gridCol>
                <a:gridCol w="552893">
                  <a:extLst>
                    <a:ext uri="{9D8B030D-6E8A-4147-A177-3AD203B41FA5}">
                      <a16:colId xmlns="" xmlns:a16="http://schemas.microsoft.com/office/drawing/2014/main" val="20007"/>
                    </a:ext>
                  </a:extLst>
                </a:gridCol>
                <a:gridCol w="595423">
                  <a:extLst>
                    <a:ext uri="{9D8B030D-6E8A-4147-A177-3AD203B41FA5}">
                      <a16:colId xmlns="" xmlns:a16="http://schemas.microsoft.com/office/drawing/2014/main" val="20008"/>
                    </a:ext>
                  </a:extLst>
                </a:gridCol>
                <a:gridCol w="574158">
                  <a:extLst>
                    <a:ext uri="{9D8B030D-6E8A-4147-A177-3AD203B41FA5}">
                      <a16:colId xmlns="" xmlns:a16="http://schemas.microsoft.com/office/drawing/2014/main" val="20009"/>
                    </a:ext>
                  </a:extLst>
                </a:gridCol>
                <a:gridCol w="574158">
                  <a:extLst>
                    <a:ext uri="{9D8B030D-6E8A-4147-A177-3AD203B41FA5}">
                      <a16:colId xmlns="" xmlns:a16="http://schemas.microsoft.com/office/drawing/2014/main" val="20010"/>
                    </a:ext>
                  </a:extLst>
                </a:gridCol>
                <a:gridCol w="574158">
                  <a:extLst>
                    <a:ext uri="{9D8B030D-6E8A-4147-A177-3AD203B41FA5}">
                      <a16:colId xmlns="" xmlns:a16="http://schemas.microsoft.com/office/drawing/2014/main" val="20011"/>
                    </a:ext>
                  </a:extLst>
                </a:gridCol>
                <a:gridCol w="574158">
                  <a:extLst>
                    <a:ext uri="{9D8B030D-6E8A-4147-A177-3AD203B41FA5}">
                      <a16:colId xmlns="" xmlns:a16="http://schemas.microsoft.com/office/drawing/2014/main" val="20012"/>
                    </a:ext>
                  </a:extLst>
                </a:gridCol>
                <a:gridCol w="574159">
                  <a:extLst>
                    <a:ext uri="{9D8B030D-6E8A-4147-A177-3AD203B41FA5}">
                      <a16:colId xmlns="" xmlns:a16="http://schemas.microsoft.com/office/drawing/2014/main" val="20013"/>
                    </a:ext>
                  </a:extLst>
                </a:gridCol>
                <a:gridCol w="552893">
                  <a:extLst>
                    <a:ext uri="{9D8B030D-6E8A-4147-A177-3AD203B41FA5}">
                      <a16:colId xmlns="" xmlns:a16="http://schemas.microsoft.com/office/drawing/2014/main" val="20014"/>
                    </a:ext>
                  </a:extLst>
                </a:gridCol>
                <a:gridCol w="584790">
                  <a:extLst>
                    <a:ext uri="{9D8B030D-6E8A-4147-A177-3AD203B41FA5}">
                      <a16:colId xmlns="" xmlns:a16="http://schemas.microsoft.com/office/drawing/2014/main" val="20015"/>
                    </a:ext>
                  </a:extLst>
                </a:gridCol>
                <a:gridCol w="574158">
                  <a:extLst>
                    <a:ext uri="{9D8B030D-6E8A-4147-A177-3AD203B41FA5}">
                      <a16:colId xmlns="" xmlns:a16="http://schemas.microsoft.com/office/drawing/2014/main" val="20016"/>
                    </a:ext>
                  </a:extLst>
                </a:gridCol>
                <a:gridCol w="595424">
                  <a:extLst>
                    <a:ext uri="{9D8B030D-6E8A-4147-A177-3AD203B41FA5}">
                      <a16:colId xmlns="" xmlns:a16="http://schemas.microsoft.com/office/drawing/2014/main" val="20017"/>
                    </a:ext>
                  </a:extLst>
                </a:gridCol>
              </a:tblGrid>
              <a:tr h="182880">
                <a:tc>
                  <a:txBody>
                    <a:bodyPr/>
                    <a:lstStyle/>
                    <a:p>
                      <a:pPr algn="l" fontAlgn="b"/>
                      <a:endParaRPr lang="es-EC" sz="900" b="0" i="0" u="none" strike="noStrike" dirty="0">
                        <a:solidFill>
                          <a:schemeClr val="bg2">
                            <a:lumMod val="25000"/>
                          </a:schemeClr>
                        </a:solidFill>
                        <a:effectLst/>
                        <a:latin typeface="+mn-lt"/>
                      </a:endParaRPr>
                    </a:p>
                  </a:txBody>
                  <a:tcPr marL="7302" marR="7302" marT="7302" marB="0" anchor="b">
                    <a:lnL w="12700" cap="flat" cmpd="sng" algn="ctr">
                      <a:solidFill>
                        <a:schemeClr val="bg1"/>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pPr algn="ctr" rtl="0" fontAlgn="ctr"/>
                      <a:r>
                        <a:rPr lang="es-EC" sz="900" b="1" i="0" u="none" strike="noStrike" dirty="0">
                          <a:solidFill>
                            <a:schemeClr val="bg2">
                              <a:lumMod val="25000"/>
                            </a:schemeClr>
                          </a:solidFill>
                          <a:effectLst/>
                          <a:latin typeface="+mn-lt"/>
                        </a:rPr>
                        <a:t>B</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D</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K</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J</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C" sz="900" b="1" i="0" u="none" strike="noStrike" dirty="0">
                          <a:solidFill>
                            <a:schemeClr val="bg2">
                              <a:lumMod val="25000"/>
                            </a:schemeClr>
                          </a:solidFill>
                          <a:effectLst/>
                          <a:latin typeface="+mn-lt"/>
                        </a:rPr>
                        <a:t>L</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H</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C</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C" sz="900" b="1" i="0" u="none" strike="noStrike" dirty="0">
                          <a:solidFill>
                            <a:schemeClr val="bg2">
                              <a:lumMod val="25000"/>
                            </a:schemeClr>
                          </a:solidFill>
                          <a:effectLst/>
                          <a:latin typeface="+mn-lt"/>
                        </a:rPr>
                        <a:t>E</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G</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Q</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M</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P</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R</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S</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F</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I</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1" i="0" u="none" strike="noStrike" dirty="0">
                          <a:solidFill>
                            <a:schemeClr val="bg2">
                              <a:lumMod val="25000"/>
                            </a:schemeClr>
                          </a:solidFill>
                          <a:effectLst/>
                          <a:latin typeface="+mn-lt"/>
                        </a:rPr>
                        <a:t>N</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182880">
                <a:tc>
                  <a:txBody>
                    <a:bodyPr/>
                    <a:lstStyle/>
                    <a:p>
                      <a:pPr algn="ctr" rtl="0" fontAlgn="ctr"/>
                      <a:r>
                        <a:rPr lang="es-EC" sz="900" b="0" i="0" u="none" strike="noStrike" dirty="0">
                          <a:solidFill>
                            <a:schemeClr val="bg2">
                              <a:lumMod val="25000"/>
                            </a:schemeClr>
                          </a:solidFill>
                          <a:effectLst/>
                          <a:latin typeface="+mn-lt"/>
                        </a:rPr>
                        <a:t>2020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246,0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127,1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74,1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64,5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71,0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27,5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28,6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C" sz="900" b="0" i="0" u="none" strike="noStrike" dirty="0">
                          <a:solidFill>
                            <a:schemeClr val="bg2">
                              <a:lumMod val="25000"/>
                            </a:schemeClr>
                          </a:solidFill>
                          <a:effectLst/>
                          <a:latin typeface="+mn-lt"/>
                        </a:rPr>
                        <a:t>33,7</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23,0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22,8</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22,6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26,4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26,2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27,4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21,4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12,0</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11,1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r h="182880">
                <a:tc>
                  <a:txBody>
                    <a:bodyPr/>
                    <a:lstStyle/>
                    <a:p>
                      <a:pPr algn="ctr" rtl="0" fontAlgn="ctr"/>
                      <a:r>
                        <a:rPr lang="es-EC" sz="900" b="0" i="0" u="none" strike="noStrike">
                          <a:solidFill>
                            <a:schemeClr val="bg2">
                              <a:lumMod val="25000"/>
                            </a:schemeClr>
                          </a:solidFill>
                          <a:effectLst/>
                          <a:latin typeface="+mn-lt"/>
                        </a:rPr>
                        <a:t>2021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342,3</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143,7</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77,4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61,9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59,4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32,6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32,5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C" sz="900" b="0" i="0" u="none" strike="noStrike" dirty="0">
                          <a:solidFill>
                            <a:schemeClr val="bg2">
                              <a:lumMod val="25000"/>
                            </a:schemeClr>
                          </a:solidFill>
                          <a:effectLst/>
                          <a:latin typeface="+mn-lt"/>
                        </a:rPr>
                        <a:t>30,9</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30,2</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29,1</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28,5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27,6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27,5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26,5</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chemeClr val="bg2">
                              <a:lumMod val="25000"/>
                            </a:schemeClr>
                          </a:solidFill>
                          <a:effectLst/>
                          <a:latin typeface="+mn-lt"/>
                        </a:rPr>
                        <a:t>22,4</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13,8</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12,6</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2"/>
                  </a:ext>
                </a:extLst>
              </a:tr>
              <a:tr h="182880">
                <a:tc>
                  <a:txBody>
                    <a:bodyPr/>
                    <a:lstStyle/>
                    <a:p>
                      <a:pPr algn="ctr" rtl="0" fontAlgn="ctr"/>
                      <a:r>
                        <a:rPr lang="es-EC" sz="900" b="0" i="0" u="none" strike="noStrike" dirty="0">
                          <a:solidFill>
                            <a:schemeClr val="bg2">
                              <a:lumMod val="25000"/>
                            </a:schemeClr>
                          </a:solidFill>
                          <a:effectLst/>
                          <a:latin typeface="+mn-lt"/>
                        </a:rPr>
                        <a:t>Var.</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39,1 %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13,1 %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4,4 %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C" sz="900" b="0" i="0" u="none" strike="noStrike" dirty="0">
                          <a:solidFill>
                            <a:schemeClr val="bg2">
                              <a:lumMod val="25000"/>
                            </a:schemeClr>
                          </a:solidFill>
                          <a:effectLst/>
                          <a:latin typeface="+mn-lt"/>
                        </a:rPr>
                        <a:t>-4,1 %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C" sz="900" b="0" i="0" u="none" strike="noStrike" dirty="0">
                          <a:solidFill>
                            <a:schemeClr val="bg2">
                              <a:lumMod val="25000"/>
                            </a:schemeClr>
                          </a:solidFill>
                          <a:effectLst/>
                          <a:latin typeface="+mn-lt"/>
                        </a:rPr>
                        <a:t>-16,4 %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18,5 %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C" sz="900" b="0" i="0" u="none" strike="noStrike" dirty="0">
                          <a:solidFill>
                            <a:schemeClr val="bg2">
                              <a:lumMod val="25000"/>
                            </a:schemeClr>
                          </a:solidFill>
                          <a:effectLst/>
                          <a:latin typeface="+mn-lt"/>
                        </a:rPr>
                        <a:t>13,8 %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-8,2 %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31,4 %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27,9 %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26,0 %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4,7 %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5,0 %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-3,4 %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4,5 %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14,6 %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chemeClr val="bg2">
                              <a:lumMod val="25000"/>
                            </a:schemeClr>
                          </a:solidFill>
                          <a:effectLst/>
                          <a:latin typeface="+mn-lt"/>
                        </a:rPr>
                        <a:t>13,1 %</a:t>
                      </a:r>
                    </a:p>
                  </a:txBody>
                  <a:tcPr marL="7302" marR="7302" marT="7302" marB="0" anchor="ct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bl>
          </a:graphicData>
        </a:graphic>
      </p:graphicFrame>
      <p:sp>
        <p:nvSpPr>
          <p:cNvPr id="2" name="Marcador de contenido 1"/>
          <p:cNvSpPr>
            <a:spLocks noGrp="1"/>
          </p:cNvSpPr>
          <p:nvPr>
            <p:ph/>
          </p:nvPr>
        </p:nvSpPr>
        <p:spPr>
          <a:xfrm>
            <a:off x="513619" y="301752"/>
            <a:ext cx="9048669" cy="603504"/>
          </a:xfrm>
        </p:spPr>
        <p:txBody>
          <a:bodyPr>
            <a:noAutofit/>
          </a:bodyPr>
          <a:lstStyle/>
          <a:p>
            <a:pPr marL="0" marR="0" algn="l">
              <a:lnSpc>
                <a:spcPct val="100000"/>
              </a:lnSpc>
              <a:spcBef>
                <a:spcPts val="0"/>
              </a:spcBef>
              <a:spcAft>
                <a:spcPts val="0"/>
              </a:spcAft>
              <a:buNone/>
            </a:pPr>
            <a:r>
              <a:rPr lang="es-EC" sz="2300" b="1" i="0" u="none" cap="none" dirty="0">
                <a:solidFill>
                  <a:srgbClr val="0069AF">
                    <a:alpha val="100000"/>
                  </a:srgbClr>
                </a:solidFill>
                <a:cs typeface="Century Gothic (Títulos)"/>
                <a:sym typeface="Century Gothic (Títulos)"/>
              </a:rPr>
              <a:t>3.2 Valor agregado empresarial por persona ocupada</a:t>
            </a:r>
          </a:p>
        </p:txBody>
      </p:sp>
      <p:sp>
        <p:nvSpPr>
          <p:cNvPr id="3" name="Marcador de contenido 2"/>
          <p:cNvSpPr>
            <a:spLocks noGrp="1"/>
          </p:cNvSpPr>
          <p:nvPr>
            <p:ph/>
          </p:nvPr>
        </p:nvSpPr>
        <p:spPr>
          <a:xfrm>
            <a:off x="1234440" y="978408"/>
            <a:ext cx="6537960" cy="365760"/>
          </a:xfrm>
        </p:spPr>
        <p:txBody>
          <a:bodyPr/>
          <a:lstStyle/>
          <a:p>
            <a:pPr marL="0" marR="0" algn="l">
              <a:lnSpc>
                <a:spcPct val="100000"/>
              </a:lnSpc>
              <a:spcBef>
                <a:spcPts val="0"/>
              </a:spcBef>
              <a:spcAft>
                <a:spcPts val="0"/>
              </a:spcAft>
              <a:buNone/>
            </a:pPr>
            <a:r>
              <a:rPr lang="es-EC" sz="1600" b="0" i="0" u="none" cap="none" dirty="0">
                <a:solidFill>
                  <a:srgbClr val="7F7F7F">
                    <a:alpha val="100000"/>
                  </a:srgbClr>
                </a:solidFill>
                <a:cs typeface="Century Gothic (Cuerpo)"/>
                <a:sym typeface="Century Gothic (Cuerpo)"/>
              </a:rPr>
              <a:t>Valores en miles de dólares por persona</a:t>
            </a:r>
          </a:p>
        </p:txBody>
      </p:sp>
      <p:sp>
        <p:nvSpPr>
          <p:cNvPr id="4" name="Marcador de contenido 3"/>
          <p:cNvSpPr>
            <a:spLocks noGrp="1"/>
          </p:cNvSpPr>
          <p:nvPr>
            <p:ph/>
          </p:nvPr>
        </p:nvSpPr>
        <p:spPr>
          <a:xfrm>
            <a:off x="1679303" y="5257800"/>
            <a:ext cx="9612474" cy="704088"/>
          </a:xfrm>
        </p:spPr>
        <p:txBody>
          <a:bodyPr/>
          <a:lstStyle/>
          <a:p>
            <a:pPr marL="0" marR="0" algn="just">
              <a:lnSpc>
                <a:spcPct val="100000"/>
              </a:lnSpc>
              <a:spcBef>
                <a:spcPts val="0"/>
              </a:spcBef>
              <a:spcAft>
                <a:spcPts val="0"/>
              </a:spcAft>
              <a:buNone/>
            </a:pPr>
            <a:r>
              <a:rPr lang="es-EC" sz="1330" b="0" i="0" u="none" cap="none" dirty="0">
                <a:solidFill>
                  <a:schemeClr val="bg2">
                    <a:lumMod val="25000"/>
                  </a:schemeClr>
                </a:solidFill>
                <a:cs typeface="Century Gothic (Cuerpo)"/>
                <a:sym typeface="Century Gothic (Cuerpo)"/>
              </a:rPr>
              <a:t>En el 2021, cada persona ocupada generó un valor agregado de $ 41,4 mil dólares, que representa un incremento del 24,3% en relación con el año 2020. Las empresas de la sección minería</a:t>
            </a:r>
            <a:r>
              <a:rPr lang="es-EC" sz="1330" b="0" dirty="0">
                <a:solidFill>
                  <a:schemeClr val="bg2">
                    <a:lumMod val="25000"/>
                  </a:schemeClr>
                </a:solidFill>
                <a:cs typeface="Century Gothic (Cuerpo)"/>
                <a:sym typeface="Century Gothic (Cuerpo)"/>
              </a:rPr>
              <a:t> (B)</a:t>
            </a:r>
            <a:r>
              <a:rPr lang="es-EC" sz="1330" b="0" i="0" u="none" cap="none" dirty="0">
                <a:solidFill>
                  <a:schemeClr val="bg2">
                    <a:lumMod val="25000"/>
                  </a:schemeClr>
                </a:solidFill>
                <a:cs typeface="Century Gothic (Cuerpo)"/>
                <a:sym typeface="Century Gothic (Cuerpo)"/>
              </a:rPr>
              <a:t> mostraron un crecimiento del 39,1% en este indicador.</a:t>
            </a:r>
          </a:p>
        </p:txBody>
      </p:sp>
      <p:sp>
        <p:nvSpPr>
          <p:cNvPr id="5" name="Marcador de contenido 4"/>
          <p:cNvSpPr>
            <a:spLocks noGrp="1"/>
          </p:cNvSpPr>
          <p:nvPr>
            <p:ph/>
          </p:nvPr>
        </p:nvSpPr>
        <p:spPr>
          <a:xfrm>
            <a:off x="704088" y="6519672"/>
            <a:ext cx="4928616" cy="246888"/>
          </a:xfrm>
        </p:spPr>
        <p:txBody>
          <a:bodyPr>
            <a:normAutofit/>
          </a:bodyPr>
          <a:lstStyle/>
          <a:p>
            <a:pPr marL="0" marR="0" algn="l">
              <a:lnSpc>
                <a:spcPct val="100000"/>
              </a:lnSpc>
              <a:spcBef>
                <a:spcPts val="0"/>
              </a:spcBef>
              <a:spcAft>
                <a:spcPts val="0"/>
              </a:spcAft>
              <a:buNone/>
            </a:pPr>
            <a:r>
              <a:rPr lang="es-EC" sz="900" u="none" cap="none" dirty="0">
                <a:solidFill>
                  <a:srgbClr val="595959">
                    <a:alpha val="100000"/>
                  </a:srgbClr>
                </a:solidFill>
                <a:cs typeface="Century Gothic (Cuerpo)"/>
                <a:sym typeface="Century Gothic (Cuerpo)"/>
              </a:rPr>
              <a:t>Fuente: </a:t>
            </a:r>
            <a:r>
              <a:rPr lang="es-EC" sz="900" b="0" u="none" cap="none" dirty="0">
                <a:solidFill>
                  <a:srgbClr val="595959">
                    <a:alpha val="100000"/>
                  </a:srgbClr>
                </a:solidFill>
                <a:cs typeface="Century Gothic (Cuerpo)"/>
                <a:sym typeface="Century Gothic (Cuerpo)"/>
              </a:rPr>
              <a:t>Encuesta Estructural Empresarial  (ENESEM) 2020 - 2021</a:t>
            </a:r>
          </a:p>
        </p:txBody>
      </p:sp>
      <p:pic>
        <p:nvPicPr>
          <p:cNvPr id="7" name="Marcador de contenido 6"/>
          <p:cNvPicPr>
            <a:picLocks noGrp="1"/>
          </p:cNvPicPr>
          <p:nvPr>
            <p:ph/>
          </p:nvPr>
        </p:nvPicPr>
        <p:blipFill>
          <a:blip r:embed="rId4" cstate="print"/>
          <a:stretch>
            <a:fillRect/>
          </a:stretch>
        </p:blipFill>
        <p:spPr>
          <a:xfrm>
            <a:off x="1679303" y="5294376"/>
            <a:ext cx="22860" cy="694944"/>
          </a:xfrm>
          <a:prstGeom prst="rect">
            <a:avLst/>
          </a:prstGeom>
        </p:spPr>
      </p:pic>
      <p:pic>
        <p:nvPicPr>
          <p:cNvPr id="8" name="Marcador de contenido 7"/>
          <p:cNvPicPr>
            <a:picLocks noGrp="1"/>
          </p:cNvPicPr>
          <p:nvPr>
            <p:ph/>
          </p:nvPr>
        </p:nvPicPr>
        <p:blipFill>
          <a:blip r:embed="rId5" cstate="print"/>
          <a:stretch>
            <a:fillRect/>
          </a:stretch>
        </p:blipFill>
        <p:spPr>
          <a:xfrm>
            <a:off x="967985" y="5312664"/>
            <a:ext cx="594360" cy="594360"/>
          </a:xfrm>
          <a:prstGeom prst="rect">
            <a:avLst/>
          </a:prstGeom>
        </p:spPr>
      </p:pic>
      <p:graphicFrame>
        <p:nvGraphicFramePr>
          <p:cNvPr id="19" name="Tabla 18">
            <a:extLst>
              <a:ext uri="{FF2B5EF4-FFF2-40B4-BE49-F238E27FC236}">
                <a16:creationId xmlns="" xmlns:a16="http://schemas.microsoft.com/office/drawing/2014/main" id="{246C9639-58A6-4C90-B058-18A6A7338A12}"/>
              </a:ext>
            </a:extLst>
          </p:cNvPr>
          <p:cNvGraphicFramePr>
            <a:graphicFrameLocks noGrp="1"/>
          </p:cNvGraphicFramePr>
          <p:nvPr>
            <p:extLst>
              <p:ext uri="{D42A27DB-BD31-4B8C-83A1-F6EECF244321}">
                <p14:modId xmlns:p14="http://schemas.microsoft.com/office/powerpoint/2010/main" val="3548214738"/>
              </p:ext>
            </p:extLst>
          </p:nvPr>
        </p:nvGraphicFramePr>
        <p:xfrm>
          <a:off x="5636776" y="1197864"/>
          <a:ext cx="1362456" cy="393192"/>
        </p:xfrm>
        <a:graphic>
          <a:graphicData uri="http://schemas.openxmlformats.org/drawingml/2006/table">
            <a:tbl>
              <a:tblPr/>
              <a:tblGrid>
                <a:gridCol w="454152">
                  <a:extLst>
                    <a:ext uri="{9D8B030D-6E8A-4147-A177-3AD203B41FA5}">
                      <a16:colId xmlns="" xmlns:a16="http://schemas.microsoft.com/office/drawing/2014/main" val="1327754394"/>
                    </a:ext>
                  </a:extLst>
                </a:gridCol>
                <a:gridCol w="454152">
                  <a:extLst>
                    <a:ext uri="{9D8B030D-6E8A-4147-A177-3AD203B41FA5}">
                      <a16:colId xmlns="" xmlns:a16="http://schemas.microsoft.com/office/drawing/2014/main" val="1262108026"/>
                    </a:ext>
                  </a:extLst>
                </a:gridCol>
                <a:gridCol w="454152">
                  <a:extLst>
                    <a:ext uri="{9D8B030D-6E8A-4147-A177-3AD203B41FA5}">
                      <a16:colId xmlns="" xmlns:a16="http://schemas.microsoft.com/office/drawing/2014/main" val="2083096513"/>
                    </a:ext>
                  </a:extLst>
                </a:gridCol>
              </a:tblGrid>
              <a:tr h="131064">
                <a:tc gridSpan="3">
                  <a:txBody>
                    <a:bodyPr/>
                    <a:lstStyle/>
                    <a:p>
                      <a:pPr algn="ctr" rtl="0" fontAlgn="ctr"/>
                      <a:r>
                        <a:rPr lang="es-EC" sz="800" b="1" i="0" u="none" strike="noStrike" dirty="0">
                          <a:solidFill>
                            <a:schemeClr val="bg2">
                              <a:lumMod val="25000"/>
                            </a:schemeClr>
                          </a:solidFill>
                          <a:effectLst/>
                          <a:latin typeface="Arial" panose="020B0604020202020204" pitchFamily="34" charset="0"/>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1114078550"/>
                  </a:ext>
                </a:extLst>
              </a:tr>
              <a:tr h="131064">
                <a:tc>
                  <a:txBody>
                    <a:bodyPr/>
                    <a:lstStyle/>
                    <a:p>
                      <a:pPr algn="ctr" rtl="0" fontAlgn="ctr"/>
                      <a:r>
                        <a:rPr lang="es-EC" sz="800" b="1" i="0" u="none" strike="noStrike" dirty="0">
                          <a:solidFill>
                            <a:srgbClr val="FFFFFF"/>
                          </a:solidFill>
                          <a:effectLst/>
                          <a:latin typeface="Arial" panose="020B0604020202020204" pitchFamily="34" charset="0"/>
                        </a:rPr>
                        <a:t>2020</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Arial" panose="020B0604020202020204" pitchFamily="34" charset="0"/>
                        </a:rPr>
                        <a:t>2021</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Arial" panose="020B0604020202020204" pitchFamily="34" charset="0"/>
                        </a:rPr>
                        <a:t>Var.</a:t>
                      </a:r>
                    </a:p>
                  </a:txBody>
                  <a:tcPr marL="7620" marR="7620" marT="7620" marB="0" anchor="ctr">
                    <a:lnL>
                      <a:noFill/>
                    </a:lnL>
                    <a:lnR>
                      <a:noFill/>
                    </a:lnR>
                    <a:lnT>
                      <a:noFill/>
                    </a:lnT>
                    <a:lnB>
                      <a:noFill/>
                    </a:lnB>
                    <a:solidFill>
                      <a:schemeClr val="bg2"/>
                    </a:solidFill>
                  </a:tcPr>
                </a:tc>
                <a:extLst>
                  <a:ext uri="{0D108BD9-81ED-4DB2-BD59-A6C34878D82A}">
                    <a16:rowId xmlns="" xmlns:a16="http://schemas.microsoft.com/office/drawing/2014/main" val="2122771250"/>
                  </a:ext>
                </a:extLst>
              </a:tr>
              <a:tr h="131064">
                <a:tc>
                  <a:txBody>
                    <a:bodyPr/>
                    <a:lstStyle/>
                    <a:p>
                      <a:pPr algn="ctr" rtl="0" fontAlgn="ctr"/>
                      <a:r>
                        <a:rPr lang="es-EC" sz="800" b="0" i="0" u="none" strike="noStrike" dirty="0">
                          <a:solidFill>
                            <a:schemeClr val="bg2">
                              <a:lumMod val="25000"/>
                            </a:schemeClr>
                          </a:solidFill>
                          <a:effectLst/>
                          <a:latin typeface="Arial" panose="020B0604020202020204" pitchFamily="34" charset="0"/>
                        </a:rPr>
                        <a:t>33,3</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Arial" panose="020B0604020202020204" pitchFamily="34" charset="0"/>
                        </a:rPr>
                        <a:t>41,4</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Arial" panose="020B0604020202020204" pitchFamily="34" charset="0"/>
                        </a:rPr>
                        <a:t>24,3%</a:t>
                      </a:r>
                    </a:p>
                  </a:txBody>
                  <a:tcPr marL="7620" marR="7620" marT="7620" marB="0" anchor="ctr">
                    <a:lnL>
                      <a:noFill/>
                    </a:lnL>
                    <a:lnR>
                      <a:noFill/>
                    </a:lnR>
                    <a:lnT>
                      <a:noFill/>
                    </a:lnT>
                    <a:lnB>
                      <a:noFill/>
                    </a:lnB>
                    <a:solidFill>
                      <a:srgbClr val="FFFFFF"/>
                    </a:solidFill>
                  </a:tcPr>
                </a:tc>
                <a:extLst>
                  <a:ext uri="{0D108BD9-81ED-4DB2-BD59-A6C34878D82A}">
                    <a16:rowId xmlns="" xmlns:a16="http://schemas.microsoft.com/office/drawing/2014/main" val="1640461717"/>
                  </a:ext>
                </a:extLst>
              </a:tr>
            </a:tbl>
          </a:graphicData>
        </a:graphic>
      </p:graphicFrame>
      <p:sp>
        <p:nvSpPr>
          <p:cNvPr id="20" name="1 Triángulo isósceles">
            <a:extLst>
              <a:ext uri="{FF2B5EF4-FFF2-40B4-BE49-F238E27FC236}">
                <a16:creationId xmlns="" xmlns:a16="http://schemas.microsoft.com/office/drawing/2014/main" id="{7F09ABAE-753D-413B-9131-4E10C137CBE6}"/>
              </a:ext>
            </a:extLst>
          </p:cNvPr>
          <p:cNvSpPr/>
          <p:nvPr/>
        </p:nvSpPr>
        <p:spPr>
          <a:xfrm>
            <a:off x="6573767" y="1509006"/>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dirty="0">
              <a:latin typeface="+mj-lt"/>
            </a:endParaRPr>
          </a:p>
        </p:txBody>
      </p:sp>
      <p:pic>
        <p:nvPicPr>
          <p:cNvPr id="17" name="Marcador de contenido 6">
            <a:extLst>
              <a:ext uri="{FF2B5EF4-FFF2-40B4-BE49-F238E27FC236}">
                <a16:creationId xmlns="" xmlns:a16="http://schemas.microsoft.com/office/drawing/2014/main" id="{062B0D96-846B-41BC-BCB4-C48DF0C12310}"/>
              </a:ext>
            </a:extLst>
          </p:cNvPr>
          <p:cNvPicPr>
            <a:picLocks noGrp="1"/>
          </p:cNvPicPr>
          <p:nvPr/>
        </p:nvPicPr>
        <p:blipFill rotWithShape="1">
          <a:blip r:embed="rId6" cstate="print"/>
          <a:srcRect l="3546" t="82701" r="91578" b="10842"/>
          <a:stretch/>
        </p:blipFill>
        <p:spPr>
          <a:xfrm>
            <a:off x="964019" y="4326681"/>
            <a:ext cx="152400" cy="121023"/>
          </a:xfrm>
          <a:prstGeom prst="rect">
            <a:avLst/>
          </a:prstGeom>
        </p:spPr>
      </p:pic>
      <p:pic>
        <p:nvPicPr>
          <p:cNvPr id="18" name="Marcador de contenido 6">
            <a:extLst>
              <a:ext uri="{FF2B5EF4-FFF2-40B4-BE49-F238E27FC236}">
                <a16:creationId xmlns="" xmlns:a16="http://schemas.microsoft.com/office/drawing/2014/main" id="{236D2DD5-CDA9-43EF-8551-3C29269E0A14}"/>
              </a:ext>
            </a:extLst>
          </p:cNvPr>
          <p:cNvPicPr>
            <a:picLocks noGrp="1"/>
          </p:cNvPicPr>
          <p:nvPr/>
        </p:nvPicPr>
        <p:blipFill rotWithShape="1">
          <a:blip r:embed="rId6" cstate="print"/>
          <a:srcRect l="3546" t="90657" r="91578" b="2312"/>
          <a:stretch/>
        </p:blipFill>
        <p:spPr>
          <a:xfrm>
            <a:off x="964019" y="4495038"/>
            <a:ext cx="152400" cy="131781"/>
          </a:xfrm>
          <a:prstGeom prst="rect">
            <a:avLst/>
          </a:prstGeom>
        </p:spPr>
      </p:pic>
      <p:graphicFrame>
        <p:nvGraphicFramePr>
          <p:cNvPr id="10" name="Tabla 9"/>
          <p:cNvGraphicFramePr>
            <a:graphicFrameLocks noGrp="1"/>
          </p:cNvGraphicFramePr>
          <p:nvPr>
            <p:extLst>
              <p:ext uri="{D42A27DB-BD31-4B8C-83A1-F6EECF244321}">
                <p14:modId xmlns:p14="http://schemas.microsoft.com/office/powerpoint/2010/main" val="1239712788"/>
              </p:ext>
            </p:extLst>
          </p:nvPr>
        </p:nvGraphicFramePr>
        <p:xfrm>
          <a:off x="7580870" y="1348845"/>
          <a:ext cx="3761267" cy="1314450"/>
        </p:xfrm>
        <a:graphic>
          <a:graphicData uri="http://schemas.openxmlformats.org/drawingml/2006/table">
            <a:tbl>
              <a:tblPr/>
              <a:tblGrid>
                <a:gridCol w="403080">
                  <a:extLst>
                    <a:ext uri="{9D8B030D-6E8A-4147-A177-3AD203B41FA5}">
                      <a16:colId xmlns="" xmlns:a16="http://schemas.microsoft.com/office/drawing/2014/main" val="20000"/>
                    </a:ext>
                  </a:extLst>
                </a:gridCol>
                <a:gridCol w="1360968">
                  <a:extLst>
                    <a:ext uri="{9D8B030D-6E8A-4147-A177-3AD203B41FA5}">
                      <a16:colId xmlns="" xmlns:a16="http://schemas.microsoft.com/office/drawing/2014/main" val="20001"/>
                    </a:ext>
                  </a:extLst>
                </a:gridCol>
                <a:gridCol w="402336">
                  <a:extLst>
                    <a:ext uri="{9D8B030D-6E8A-4147-A177-3AD203B41FA5}">
                      <a16:colId xmlns="" xmlns:a16="http://schemas.microsoft.com/office/drawing/2014/main" val="20002"/>
                    </a:ext>
                  </a:extLst>
                </a:gridCol>
                <a:gridCol w="1594883">
                  <a:extLst>
                    <a:ext uri="{9D8B030D-6E8A-4147-A177-3AD203B41FA5}">
                      <a16:colId xmlns="" xmlns:a16="http://schemas.microsoft.com/office/drawing/2014/main" val="20003"/>
                    </a:ext>
                  </a:extLst>
                </a:gridCol>
              </a:tblGrid>
              <a:tr h="86924">
                <a:tc gridSpan="4">
                  <a:txBody>
                    <a:bodyPr/>
                    <a:lstStyle/>
                    <a:p>
                      <a:pPr algn="ctr" rtl="0" fontAlgn="ctr"/>
                      <a:r>
                        <a:rPr lang="es-EC" sz="800" b="1" i="0" u="none" strike="noStrike" dirty="0">
                          <a:solidFill>
                            <a:srgbClr val="595959"/>
                          </a:solidFill>
                          <a:effectLst/>
                          <a:latin typeface="Century Gothic" panose="020B0502020202020204" pitchFamily="34" charset="0"/>
                        </a:rPr>
                        <a:t>Actividad económica sección CIIU</a:t>
                      </a:r>
                    </a:p>
                  </a:txBody>
                  <a:tcPr marL="9525" marR="9525" marT="9525" marB="0" anchor="ctr">
                    <a:lnL>
                      <a:noFill/>
                    </a:lnL>
                    <a:lnR>
                      <a:noFill/>
                    </a:lnR>
                    <a:lnT>
                      <a:noFill/>
                    </a:lnT>
                    <a:lnB>
                      <a:noFill/>
                    </a:lnB>
                    <a:solidFill>
                      <a:schemeClr val="bg2"/>
                    </a:solidFill>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 xmlns:a16="http://schemas.microsoft.com/office/drawing/2014/main" val="10000"/>
                  </a:ext>
                </a:extLst>
              </a:tr>
              <a:tr h="128016">
                <a:tc>
                  <a:txBody>
                    <a:bodyPr/>
                    <a:lstStyle/>
                    <a:p>
                      <a:pPr algn="ctr" rtl="0" fontAlgn="ctr"/>
                      <a:r>
                        <a:rPr lang="es-EC" sz="800" b="0" i="0" u="none" strike="noStrike" dirty="0">
                          <a:solidFill>
                            <a:srgbClr val="888888"/>
                          </a:solidFill>
                          <a:effectLst/>
                          <a:latin typeface="Century Gothic" panose="020B0502020202020204" pitchFamily="34" charset="0"/>
                        </a:rPr>
                        <a:t>B</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Minería</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Q</a:t>
                      </a:r>
                    </a:p>
                  </a:txBody>
                  <a:tcPr marL="9525" marR="9525" marT="9525" marB="0" anchor="ctr">
                    <a:lnL>
                      <a:noFill/>
                    </a:lnL>
                    <a:lnR w="6350" cap="flat" cmpd="sng" algn="ctr">
                      <a:noFill/>
                      <a:prstDash val="solid"/>
                      <a:round/>
                      <a:headEnd type="none" w="med" len="med"/>
                      <a:tailEnd type="none" w="med" len="med"/>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Actividades de salud humana </a:t>
                      </a:r>
                    </a:p>
                  </a:txBody>
                  <a:tcPr marL="9525" marR="9525" marT="9525" marB="0" anchor="ctr">
                    <a:lnL w="6350" cap="flat" cmpd="sng" algn="ctr">
                      <a:noFill/>
                      <a:prstDash val="solid"/>
                      <a:round/>
                      <a:headEnd type="none" w="med" len="med"/>
                      <a:tailEnd type="none" w="med" len="med"/>
                    </a:lnL>
                    <a:lnR>
                      <a:noFill/>
                    </a:lnR>
                    <a:lnT>
                      <a:noFill/>
                    </a:lnT>
                    <a:lnB>
                      <a:noFill/>
                    </a:lnB>
                  </a:tcPr>
                </a:tc>
                <a:extLst>
                  <a:ext uri="{0D108BD9-81ED-4DB2-BD59-A6C34878D82A}">
                    <a16:rowId xmlns="" xmlns:a16="http://schemas.microsoft.com/office/drawing/2014/main" val="10001"/>
                  </a:ext>
                </a:extLst>
              </a:tr>
              <a:tr h="86924">
                <a:tc>
                  <a:txBody>
                    <a:bodyPr/>
                    <a:lstStyle/>
                    <a:p>
                      <a:pPr algn="ctr" rtl="0" fontAlgn="ctr"/>
                      <a:r>
                        <a:rPr lang="es-EC" sz="800" b="0" i="0" u="none" strike="noStrike" dirty="0">
                          <a:solidFill>
                            <a:srgbClr val="888888"/>
                          </a:solidFill>
                          <a:effectLst/>
                          <a:latin typeface="Century Gothic" panose="020B0502020202020204" pitchFamily="34" charset="0"/>
                        </a:rPr>
                        <a:t>D</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Electricidad</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M</a:t>
                      </a:r>
                    </a:p>
                  </a:txBody>
                  <a:tcPr marL="9525" marR="9525" marT="9525" marB="0" anchor="ctr">
                    <a:lnL>
                      <a:noFill/>
                    </a:lnL>
                    <a:lnR w="6350" cap="flat" cmpd="sng" algn="ctr">
                      <a:noFill/>
                      <a:prstDash val="solid"/>
                      <a:round/>
                      <a:headEnd type="none" w="med" len="med"/>
                      <a:tailEnd type="none" w="med" len="med"/>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Actividades profesionales</a:t>
                      </a:r>
                    </a:p>
                  </a:txBody>
                  <a:tcPr marL="9525" marR="9525" marT="9525" marB="0" anchor="ctr">
                    <a:lnL w="6350" cap="flat" cmpd="sng" algn="ctr">
                      <a:noFill/>
                      <a:prstDash val="solid"/>
                      <a:round/>
                      <a:headEnd type="none" w="med" len="med"/>
                      <a:tailEnd type="none" w="med" len="med"/>
                    </a:lnL>
                    <a:lnR>
                      <a:noFill/>
                    </a:lnR>
                    <a:lnT>
                      <a:noFill/>
                    </a:lnT>
                    <a:lnB>
                      <a:noFill/>
                    </a:lnB>
                  </a:tcPr>
                </a:tc>
                <a:extLst>
                  <a:ext uri="{0D108BD9-81ED-4DB2-BD59-A6C34878D82A}">
                    <a16:rowId xmlns="" xmlns:a16="http://schemas.microsoft.com/office/drawing/2014/main" val="10002"/>
                  </a:ext>
                </a:extLst>
              </a:tr>
              <a:tr h="86924">
                <a:tc>
                  <a:txBody>
                    <a:bodyPr/>
                    <a:lstStyle/>
                    <a:p>
                      <a:pPr algn="ctr" rtl="0" fontAlgn="ctr"/>
                      <a:r>
                        <a:rPr lang="es-EC" sz="800" b="0" i="0" u="none" strike="noStrike">
                          <a:solidFill>
                            <a:srgbClr val="888888"/>
                          </a:solidFill>
                          <a:effectLst/>
                          <a:latin typeface="Century Gothic" panose="020B0502020202020204" pitchFamily="34" charset="0"/>
                        </a:rPr>
                        <a:t>K</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Financieras y de seguros</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P</a:t>
                      </a:r>
                    </a:p>
                  </a:txBody>
                  <a:tcPr marL="9525" marR="9525" marT="9525" marB="0" anchor="ctr">
                    <a:lnL>
                      <a:noFill/>
                    </a:lnL>
                    <a:lnR w="6350" cap="flat" cmpd="sng" algn="ctr">
                      <a:noFill/>
                      <a:prstDash val="solid"/>
                      <a:round/>
                      <a:headEnd type="none" w="med" len="med"/>
                      <a:tailEnd type="none" w="med" len="med"/>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Enseñanza</a:t>
                      </a:r>
                    </a:p>
                  </a:txBody>
                  <a:tcPr marL="9525" marR="9525" marT="9525" marB="0" anchor="ctr">
                    <a:lnL w="6350" cap="flat" cmpd="sng" algn="ctr">
                      <a:noFill/>
                      <a:prstDash val="solid"/>
                      <a:round/>
                      <a:headEnd type="none" w="med" len="med"/>
                      <a:tailEnd type="none" w="med" len="med"/>
                    </a:lnL>
                    <a:lnR>
                      <a:noFill/>
                    </a:lnR>
                    <a:lnT>
                      <a:noFill/>
                    </a:lnT>
                    <a:lnB>
                      <a:noFill/>
                    </a:lnB>
                  </a:tcPr>
                </a:tc>
                <a:extLst>
                  <a:ext uri="{0D108BD9-81ED-4DB2-BD59-A6C34878D82A}">
                    <a16:rowId xmlns="" xmlns:a16="http://schemas.microsoft.com/office/drawing/2014/main" val="10003"/>
                  </a:ext>
                </a:extLst>
              </a:tr>
              <a:tr h="86924">
                <a:tc>
                  <a:txBody>
                    <a:bodyPr/>
                    <a:lstStyle/>
                    <a:p>
                      <a:pPr algn="ctr" rtl="0" fontAlgn="ctr"/>
                      <a:r>
                        <a:rPr lang="es-EC" sz="800" b="0" i="0" u="none" strike="noStrike">
                          <a:solidFill>
                            <a:srgbClr val="888888"/>
                          </a:solidFill>
                          <a:effectLst/>
                          <a:latin typeface="Century Gothic" panose="020B0502020202020204" pitchFamily="34" charset="0"/>
                        </a:rPr>
                        <a:t>J</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Comunicación</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R</a:t>
                      </a:r>
                    </a:p>
                  </a:txBody>
                  <a:tcPr marL="9525" marR="9525" marT="9525" marB="0" anchor="ctr">
                    <a:lnL>
                      <a:noFill/>
                    </a:lnL>
                    <a:lnR w="6350" cap="flat" cmpd="sng" algn="ctr">
                      <a:noFill/>
                      <a:prstDash val="solid"/>
                      <a:round/>
                      <a:headEnd type="none" w="med" len="med"/>
                      <a:tailEnd type="none" w="med" len="med"/>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Recreación</a:t>
                      </a:r>
                    </a:p>
                  </a:txBody>
                  <a:tcPr marL="9525" marR="9525" marT="9525" marB="0" anchor="ctr">
                    <a:lnL w="6350" cap="flat" cmpd="sng" algn="ctr">
                      <a:noFill/>
                      <a:prstDash val="solid"/>
                      <a:round/>
                      <a:headEnd type="none" w="med" len="med"/>
                      <a:tailEnd type="none" w="med" len="med"/>
                    </a:lnL>
                    <a:lnR>
                      <a:noFill/>
                    </a:lnR>
                    <a:lnT>
                      <a:noFill/>
                    </a:lnT>
                    <a:lnB>
                      <a:noFill/>
                    </a:lnB>
                  </a:tcPr>
                </a:tc>
                <a:extLst>
                  <a:ext uri="{0D108BD9-81ED-4DB2-BD59-A6C34878D82A}">
                    <a16:rowId xmlns="" xmlns:a16="http://schemas.microsoft.com/office/drawing/2014/main" val="10004"/>
                  </a:ext>
                </a:extLst>
              </a:tr>
              <a:tr h="128016">
                <a:tc>
                  <a:txBody>
                    <a:bodyPr/>
                    <a:lstStyle/>
                    <a:p>
                      <a:pPr algn="ctr" rtl="0" fontAlgn="ctr"/>
                      <a:r>
                        <a:rPr lang="es-EC" sz="800" b="0" i="0" u="none" strike="noStrike">
                          <a:solidFill>
                            <a:srgbClr val="888888"/>
                          </a:solidFill>
                          <a:effectLst/>
                          <a:latin typeface="Century Gothic" panose="020B0502020202020204" pitchFamily="34" charset="0"/>
                        </a:rPr>
                        <a:t>L</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Inmobiliarias</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S</a:t>
                      </a:r>
                    </a:p>
                  </a:txBody>
                  <a:tcPr marL="9525" marR="9525" marT="9525" marB="0" anchor="ctr">
                    <a:lnL>
                      <a:noFill/>
                    </a:lnL>
                    <a:lnR w="6350" cap="flat" cmpd="sng" algn="ctr">
                      <a:noFill/>
                      <a:prstDash val="solid"/>
                      <a:round/>
                      <a:headEnd type="none" w="med" len="med"/>
                      <a:tailEnd type="none" w="med" len="med"/>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Otras actividades de servicios</a:t>
                      </a:r>
                    </a:p>
                  </a:txBody>
                  <a:tcPr marL="9525" marR="9525" marT="9525" marB="0" anchor="ctr">
                    <a:lnL w="6350" cap="flat" cmpd="sng" algn="ctr">
                      <a:noFill/>
                      <a:prstDash val="solid"/>
                      <a:round/>
                      <a:headEnd type="none" w="med" len="med"/>
                      <a:tailEnd type="none" w="med" len="med"/>
                    </a:lnL>
                    <a:lnR>
                      <a:noFill/>
                    </a:lnR>
                    <a:lnT>
                      <a:noFill/>
                    </a:lnT>
                    <a:lnB>
                      <a:noFill/>
                    </a:lnB>
                  </a:tcPr>
                </a:tc>
                <a:extLst>
                  <a:ext uri="{0D108BD9-81ED-4DB2-BD59-A6C34878D82A}">
                    <a16:rowId xmlns="" xmlns:a16="http://schemas.microsoft.com/office/drawing/2014/main" val="10005"/>
                  </a:ext>
                </a:extLst>
              </a:tr>
              <a:tr h="86924">
                <a:tc>
                  <a:txBody>
                    <a:bodyPr/>
                    <a:lstStyle/>
                    <a:p>
                      <a:pPr algn="ctr" rtl="0" fontAlgn="ctr"/>
                      <a:r>
                        <a:rPr lang="es-EC" sz="800" b="0" i="0" u="none" strike="noStrike" dirty="0">
                          <a:solidFill>
                            <a:srgbClr val="888888"/>
                          </a:solidFill>
                          <a:effectLst/>
                          <a:latin typeface="Century Gothic" panose="020B0502020202020204" pitchFamily="34" charset="0"/>
                        </a:rPr>
                        <a:t>H</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Transporte</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F</a:t>
                      </a:r>
                    </a:p>
                  </a:txBody>
                  <a:tcPr marL="9525" marR="9525" marT="9525" marB="0" anchor="ctr">
                    <a:lnL>
                      <a:noFill/>
                    </a:lnL>
                    <a:lnR w="6350" cap="flat" cmpd="sng" algn="ctr">
                      <a:noFill/>
                      <a:prstDash val="solid"/>
                      <a:round/>
                      <a:headEnd type="none" w="med" len="med"/>
                      <a:tailEnd type="none" w="med" len="med"/>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Construcción</a:t>
                      </a:r>
                    </a:p>
                  </a:txBody>
                  <a:tcPr marL="9525" marR="9525" marT="9525" marB="0" anchor="ctr">
                    <a:lnL w="6350" cap="flat" cmpd="sng" algn="ctr">
                      <a:noFill/>
                      <a:prstDash val="solid"/>
                      <a:round/>
                      <a:headEnd type="none" w="med" len="med"/>
                      <a:tailEnd type="none" w="med" len="med"/>
                    </a:lnL>
                    <a:lnR>
                      <a:noFill/>
                    </a:lnR>
                    <a:lnT>
                      <a:noFill/>
                    </a:lnT>
                    <a:lnB>
                      <a:noFill/>
                    </a:lnB>
                  </a:tcPr>
                </a:tc>
                <a:extLst>
                  <a:ext uri="{0D108BD9-81ED-4DB2-BD59-A6C34878D82A}">
                    <a16:rowId xmlns="" xmlns:a16="http://schemas.microsoft.com/office/drawing/2014/main" val="10006"/>
                  </a:ext>
                </a:extLst>
              </a:tr>
              <a:tr h="86924">
                <a:tc>
                  <a:txBody>
                    <a:bodyPr/>
                    <a:lstStyle/>
                    <a:p>
                      <a:pPr algn="ctr" rtl="0" fontAlgn="ctr"/>
                      <a:r>
                        <a:rPr lang="es-EC" sz="800" b="0" i="0" u="none" strike="noStrike" dirty="0">
                          <a:solidFill>
                            <a:srgbClr val="888888"/>
                          </a:solidFill>
                          <a:effectLst/>
                          <a:latin typeface="Century Gothic" panose="020B0502020202020204" pitchFamily="34" charset="0"/>
                        </a:rPr>
                        <a:t>C</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Manufactura</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I</a:t>
                      </a:r>
                    </a:p>
                  </a:txBody>
                  <a:tcPr marL="9525" marR="9525" marT="9525" marB="0" anchor="ctr">
                    <a:lnL>
                      <a:noFill/>
                    </a:lnL>
                    <a:lnR w="6350" cap="flat" cmpd="sng" algn="ctr">
                      <a:noFill/>
                      <a:prstDash val="solid"/>
                      <a:round/>
                      <a:headEnd type="none" w="med" len="med"/>
                      <a:tailEnd type="none" w="med" len="med"/>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Alojamiento y comidas</a:t>
                      </a:r>
                    </a:p>
                  </a:txBody>
                  <a:tcPr marL="9525" marR="9525" marT="9525" marB="0" anchor="ctr">
                    <a:lnL w="6350" cap="flat" cmpd="sng" algn="ctr">
                      <a:noFill/>
                      <a:prstDash val="solid"/>
                      <a:round/>
                      <a:headEnd type="none" w="med" len="med"/>
                      <a:tailEnd type="none" w="med" len="med"/>
                    </a:lnL>
                    <a:lnR>
                      <a:noFill/>
                    </a:lnR>
                    <a:lnT>
                      <a:noFill/>
                    </a:lnT>
                    <a:lnB>
                      <a:noFill/>
                    </a:lnB>
                  </a:tcPr>
                </a:tc>
                <a:extLst>
                  <a:ext uri="{0D108BD9-81ED-4DB2-BD59-A6C34878D82A}">
                    <a16:rowId xmlns="" xmlns:a16="http://schemas.microsoft.com/office/drawing/2014/main" val="10007"/>
                  </a:ext>
                </a:extLst>
              </a:tr>
              <a:tr h="86924">
                <a:tc>
                  <a:txBody>
                    <a:bodyPr/>
                    <a:lstStyle/>
                    <a:p>
                      <a:pPr algn="ctr" rtl="0" fontAlgn="ctr"/>
                      <a:r>
                        <a:rPr lang="es-EC" sz="800" b="0" i="0" u="none" strike="noStrike">
                          <a:solidFill>
                            <a:srgbClr val="888888"/>
                          </a:solidFill>
                          <a:effectLst/>
                          <a:latin typeface="Century Gothic" panose="020B0502020202020204" pitchFamily="34" charset="0"/>
                        </a:rPr>
                        <a:t>E</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Agua</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N</a:t>
                      </a:r>
                    </a:p>
                  </a:txBody>
                  <a:tcPr marL="9525" marR="9525" marT="9525" marB="0" anchor="ctr">
                    <a:lnL>
                      <a:noFill/>
                    </a:lnL>
                    <a:lnR w="6350" cap="flat" cmpd="sng" algn="ctr">
                      <a:noFill/>
                      <a:prstDash val="solid"/>
                      <a:round/>
                      <a:headEnd type="none" w="med" len="med"/>
                      <a:tailEnd type="none" w="med" len="med"/>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Servicios administrativos</a:t>
                      </a:r>
                    </a:p>
                  </a:txBody>
                  <a:tcPr marL="9525" marR="9525" marT="9525" marB="0" anchor="ctr">
                    <a:lnL w="6350" cap="flat" cmpd="sng" algn="ctr">
                      <a:noFill/>
                      <a:prstDash val="solid"/>
                      <a:round/>
                      <a:headEnd type="none" w="med" len="med"/>
                      <a:tailEnd type="none" w="med" len="med"/>
                    </a:lnL>
                    <a:lnR>
                      <a:noFill/>
                    </a:lnR>
                    <a:lnT>
                      <a:noFill/>
                    </a:lnT>
                    <a:lnB>
                      <a:noFill/>
                    </a:lnB>
                  </a:tcPr>
                </a:tc>
                <a:extLst>
                  <a:ext uri="{0D108BD9-81ED-4DB2-BD59-A6C34878D82A}">
                    <a16:rowId xmlns="" xmlns:a16="http://schemas.microsoft.com/office/drawing/2014/main" val="10008"/>
                  </a:ext>
                </a:extLst>
              </a:tr>
              <a:tr h="86924">
                <a:tc>
                  <a:txBody>
                    <a:bodyPr/>
                    <a:lstStyle/>
                    <a:p>
                      <a:pPr algn="ctr" rtl="0" fontAlgn="ctr"/>
                      <a:r>
                        <a:rPr lang="es-EC" sz="800" b="0" i="0" u="none" strike="noStrike" dirty="0">
                          <a:solidFill>
                            <a:srgbClr val="888888"/>
                          </a:solidFill>
                          <a:effectLst/>
                          <a:latin typeface="Century Gothic" panose="020B0502020202020204" pitchFamily="34" charset="0"/>
                        </a:rPr>
                        <a:t>G</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rtl="0" fontAlgn="ctr"/>
                      <a:r>
                        <a:rPr lang="es-EC" sz="800" b="0" i="0" u="none" strike="noStrike" dirty="0">
                          <a:solidFill>
                            <a:srgbClr val="888888"/>
                          </a:solidFill>
                          <a:effectLst/>
                          <a:latin typeface="Century Gothic" panose="020B0502020202020204" pitchFamily="34" charset="0"/>
                        </a:rPr>
                        <a:t>Comercio</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rtl="0" fontAlgn="ctr"/>
                      <a:r>
                        <a:rPr lang="es-ES" sz="800" b="0" i="0" u="none" strike="noStrike" dirty="0">
                          <a:solidFill>
                            <a:srgbClr val="888888"/>
                          </a:solidFill>
                          <a:effectLst/>
                          <a:latin typeface="Century Gothic" panose="020B0502020202020204" pitchFamily="34" charset="0"/>
                        </a:rPr>
                        <a:t>      *         </a:t>
                      </a:r>
                    </a:p>
                  </a:txBody>
                  <a:tcPr marL="9525" marR="9525" marT="9525" marB="0" anchor="ctr">
                    <a:lnL>
                      <a:noFill/>
                    </a:lnL>
                    <a:lnR w="6350" cap="flat" cmpd="sng" algn="ctr">
                      <a:noFill/>
                      <a:prstDash val="solid"/>
                      <a:round/>
                      <a:headEnd type="none" w="med" len="med"/>
                      <a:tailEnd type="none" w="med" len="med"/>
                    </a:lnR>
                    <a:lnT>
                      <a:noFill/>
                    </a:lnT>
                    <a:lnB w="6350" cap="flat" cmpd="sng" algn="ctr">
                      <a:solidFill>
                        <a:srgbClr val="888888"/>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s-ES" sz="800" b="0" i="0" u="none" strike="noStrike" dirty="0">
                          <a:solidFill>
                            <a:srgbClr val="888888"/>
                          </a:solidFill>
                          <a:effectLst/>
                          <a:latin typeface="Century Gothic" panose="020B0502020202020204" pitchFamily="34" charset="0"/>
                        </a:rPr>
                        <a:t>Se excluyen: K64; K66; Q88; S94 </a:t>
                      </a:r>
                    </a:p>
                  </a:txBody>
                  <a:tcPr marL="9525" marR="9525" marT="9525" marB="0" anchor="ctr">
                    <a:lnL w="6350" cap="flat" cmpd="sng" algn="ctr">
                      <a:noFill/>
                      <a:prstDash val="solid"/>
                      <a:round/>
                      <a:headEnd type="none" w="med" len="med"/>
                      <a:tailEnd type="none" w="med" len="med"/>
                    </a:lnL>
                    <a:lnR>
                      <a:noFill/>
                    </a:lnR>
                    <a:lnT>
                      <a:noFill/>
                    </a:lnT>
                    <a:lnB w="6350" cap="flat" cmpd="sng" algn="ctr">
                      <a:solidFill>
                        <a:srgbClr val="888888"/>
                      </a:solidFill>
                      <a:prstDash val="solid"/>
                      <a:round/>
                      <a:headEnd type="none" w="med" len="med"/>
                      <a:tailEnd type="none" w="med" len="med"/>
                    </a:lnB>
                    <a:noFill/>
                  </a:tcPr>
                </a:tc>
                <a:extLst>
                  <a:ext uri="{0D108BD9-81ED-4DB2-BD59-A6C34878D82A}">
                    <a16:rowId xmlns="" xmlns:a16="http://schemas.microsoft.com/office/drawing/2014/main" val="10009"/>
                  </a:ext>
                </a:extLst>
              </a:tr>
            </a:tbl>
          </a:graphicData>
        </a:graphic>
      </p:graphicFrame>
    </p:spTree>
    <p:extLst>
      <p:ext uri="{BB962C8B-B14F-4D97-AF65-F5344CB8AC3E}">
        <p14:creationId xmlns:p14="http://schemas.microsoft.com/office/powerpoint/2010/main" val="10874770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p:nvPr>
        </p:nvSpPr>
        <p:spPr>
          <a:xfrm>
            <a:off x="2798064" y="1234440"/>
            <a:ext cx="2011680" cy="1143000"/>
          </a:xfrm>
        </p:spPr>
        <p:txBody>
          <a:bodyPr>
            <a:normAutofit fontScale="92500" lnSpcReduction="10000"/>
          </a:bodyPr>
          <a:lstStyle/>
          <a:p>
            <a:pPr marL="0" marR="0" algn="l">
              <a:lnSpc>
                <a:spcPct val="100000"/>
              </a:lnSpc>
              <a:spcBef>
                <a:spcPts val="0"/>
              </a:spcBef>
              <a:spcAft>
                <a:spcPts val="0"/>
              </a:spcAft>
              <a:buNone/>
            </a:pPr>
            <a:r>
              <a:rPr sz="8000" b="1" i="0" u="none" cap="none" dirty="0">
                <a:solidFill>
                  <a:srgbClr val="0069AF"/>
                </a:solidFill>
                <a:latin typeface="Century Gothic (Cuerpo)"/>
                <a:cs typeface="Century Gothic (Cuerpo)"/>
                <a:sym typeface="Century Gothic (Cuerpo)"/>
              </a:rPr>
              <a:t>01.</a:t>
            </a:r>
          </a:p>
        </p:txBody>
      </p:sp>
      <p:sp>
        <p:nvSpPr>
          <p:cNvPr id="3" name="Marcador de contenido 2"/>
          <p:cNvSpPr>
            <a:spLocks noGrp="1"/>
          </p:cNvSpPr>
          <p:nvPr>
            <p:ph/>
          </p:nvPr>
        </p:nvSpPr>
        <p:spPr>
          <a:xfrm>
            <a:off x="2798064" y="2551176"/>
            <a:ext cx="7379208" cy="960120"/>
          </a:xfrm>
        </p:spPr>
        <p:txBody>
          <a:bodyPr>
            <a:normAutofit fontScale="92500"/>
          </a:bodyPr>
          <a:lstStyle/>
          <a:p>
            <a:pPr marL="0" marR="0" algn="l">
              <a:lnSpc>
                <a:spcPct val="100000"/>
              </a:lnSpc>
              <a:spcBef>
                <a:spcPts val="0"/>
              </a:spcBef>
              <a:spcAft>
                <a:spcPts val="0"/>
              </a:spcAft>
              <a:buNone/>
            </a:pPr>
            <a:r>
              <a:rPr lang="es-EC" sz="5000" b="1" i="0" u="none" cap="none" dirty="0">
                <a:solidFill>
                  <a:srgbClr val="7F7F7F">
                    <a:alpha val="100000"/>
                  </a:srgbClr>
                </a:solidFill>
                <a:latin typeface="Century Gothic (Títulos)"/>
                <a:cs typeface="Century Gothic (Títulos)"/>
                <a:sym typeface="Century Gothic (Títulos)"/>
              </a:rPr>
              <a:t>Aspectos Metodológicos</a:t>
            </a:r>
          </a:p>
        </p:txBody>
      </p:sp>
      <p:pic>
        <p:nvPicPr>
          <p:cNvPr id="4" name="Marcador de contenido 3"/>
          <p:cNvPicPr>
            <a:picLocks noGrp="1"/>
          </p:cNvPicPr>
          <p:nvPr>
            <p:ph/>
          </p:nvPr>
        </p:nvPicPr>
        <p:blipFill>
          <a:blip r:embed="rId2" cstate="print"/>
          <a:stretch>
            <a:fillRect/>
          </a:stretch>
        </p:blipFill>
        <p:spPr>
          <a:xfrm>
            <a:off x="1508760" y="1289304"/>
            <a:ext cx="1143000" cy="1143000"/>
          </a:xfrm>
          <a:prstGeom prst="rect">
            <a:avLst/>
          </a:prstGeom>
        </p:spPr>
      </p:pic>
    </p:spTree>
    <p:extLst>
      <p:ext uri="{BB962C8B-B14F-4D97-AF65-F5344CB8AC3E}">
        <p14:creationId xmlns:p14="http://schemas.microsoft.com/office/powerpoint/2010/main" val="12510683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p:nvPr>
        </p:nvSpPr>
        <p:spPr>
          <a:xfrm>
            <a:off x="623754" y="366006"/>
            <a:ext cx="8202168" cy="475488"/>
          </a:xfrm>
        </p:spPr>
        <p:txBody>
          <a:bodyPr>
            <a:normAutofit/>
          </a:bodyPr>
          <a:lstStyle/>
          <a:p>
            <a:pPr marL="0" marR="0" algn="l">
              <a:lnSpc>
                <a:spcPct val="100000"/>
              </a:lnSpc>
              <a:spcBef>
                <a:spcPts val="0"/>
              </a:spcBef>
              <a:spcAft>
                <a:spcPts val="0"/>
              </a:spcAft>
              <a:buNone/>
            </a:pPr>
            <a:r>
              <a:rPr lang="es-EC" sz="2300" b="1" i="0" u="none" cap="none" dirty="0">
                <a:solidFill>
                  <a:srgbClr val="0069AF">
                    <a:alpha val="100000"/>
                  </a:srgbClr>
                </a:solidFill>
                <a:cs typeface="Century Gothic (Títulos)"/>
                <a:sym typeface="Century Gothic (Títulos)"/>
              </a:rPr>
              <a:t>1.1 Principales resultados ENESEM 2021</a:t>
            </a:r>
          </a:p>
        </p:txBody>
      </p:sp>
      <p:sp>
        <p:nvSpPr>
          <p:cNvPr id="3" name="Marcador de contenido 2"/>
          <p:cNvSpPr>
            <a:spLocks noGrp="1"/>
          </p:cNvSpPr>
          <p:nvPr>
            <p:ph/>
          </p:nvPr>
        </p:nvSpPr>
        <p:spPr>
          <a:xfrm>
            <a:off x="740664" y="1249131"/>
            <a:ext cx="10634472" cy="557784"/>
          </a:xfrm>
        </p:spPr>
        <p:txBody>
          <a:bodyPr/>
          <a:lstStyle/>
          <a:p>
            <a:pPr marL="0" marR="0" algn="just">
              <a:lnSpc>
                <a:spcPct val="100000"/>
              </a:lnSpc>
              <a:spcBef>
                <a:spcPts val="0"/>
              </a:spcBef>
              <a:spcAft>
                <a:spcPts val="0"/>
              </a:spcAft>
              <a:buNone/>
            </a:pPr>
            <a:r>
              <a:rPr lang="es-EC" sz="1500" b="0" i="0" u="none" cap="none" dirty="0">
                <a:solidFill>
                  <a:srgbClr val="767171">
                    <a:alpha val="100000"/>
                  </a:srgbClr>
                </a:solidFill>
                <a:cs typeface="Century Gothic (Cuerpo)"/>
                <a:sym typeface="Century Gothic (Cuerpo)"/>
              </a:rPr>
              <a:t>La ENESEM es una operación estadística de periodicidad anual, que mide la estructura y dinámica económica de las </a:t>
            </a:r>
            <a:r>
              <a:rPr lang="es-EC" sz="1500" b="0" i="0" u="none" cap="none" dirty="0">
                <a:solidFill>
                  <a:srgbClr val="888888"/>
                </a:solidFill>
                <a:cs typeface="Century Gothic (Cuerpo)"/>
                <a:sym typeface="Century Gothic (Cuerpo)"/>
              </a:rPr>
              <a:t>grandes</a:t>
            </a:r>
            <a:r>
              <a:rPr lang="es-EC" sz="1500" b="0" i="0" u="none" cap="none" dirty="0">
                <a:solidFill>
                  <a:srgbClr val="767171">
                    <a:alpha val="100000"/>
                  </a:srgbClr>
                </a:solidFill>
                <a:cs typeface="Century Gothic (Cuerpo)"/>
                <a:sym typeface="Century Gothic (Cuerpo)"/>
              </a:rPr>
              <a:t> y medianas empresas del país.</a:t>
            </a:r>
          </a:p>
        </p:txBody>
      </p:sp>
      <p:sp>
        <p:nvSpPr>
          <p:cNvPr id="69" name="Marcador de contenido 2"/>
          <p:cNvSpPr txBox="1">
            <a:spLocks/>
          </p:cNvSpPr>
          <p:nvPr/>
        </p:nvSpPr>
        <p:spPr>
          <a:xfrm>
            <a:off x="1209517" y="713832"/>
            <a:ext cx="653796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nSpc>
                <a:spcPct val="100000"/>
              </a:lnSpc>
              <a:spcBef>
                <a:spcPts val="0"/>
              </a:spcBef>
            </a:pPr>
            <a:r>
              <a:rPr lang="es-ES" sz="1300" b="0" dirty="0">
                <a:solidFill>
                  <a:srgbClr val="888888"/>
                </a:solidFill>
                <a:cs typeface="Century Gothic (Cuerpo)"/>
                <a:sym typeface="Century Gothic (Cuerpo)"/>
              </a:rPr>
              <a:t>Valores en millones de dólares*</a:t>
            </a:r>
          </a:p>
        </p:txBody>
      </p:sp>
      <p:sp>
        <p:nvSpPr>
          <p:cNvPr id="70" name="Marcador de contenido 61"/>
          <p:cNvSpPr txBox="1">
            <a:spLocks/>
          </p:cNvSpPr>
          <p:nvPr/>
        </p:nvSpPr>
        <p:spPr>
          <a:xfrm>
            <a:off x="761895" y="6139216"/>
            <a:ext cx="10918146" cy="6126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nSpc>
                <a:spcPct val="100000"/>
              </a:lnSpc>
              <a:spcBef>
                <a:spcPts val="0"/>
              </a:spcBef>
            </a:pPr>
            <a:r>
              <a:rPr lang="es-ES" sz="800" dirty="0">
                <a:solidFill>
                  <a:srgbClr val="595959"/>
                </a:solidFill>
                <a:cs typeface="Century Gothic (Títulos)"/>
                <a:sym typeface="Century Gothic (Títulos)"/>
              </a:rPr>
              <a:t>(*)</a:t>
            </a:r>
            <a:r>
              <a:rPr lang="es-ES" sz="800" b="0" dirty="0">
                <a:solidFill>
                  <a:srgbClr val="595959"/>
                </a:solidFill>
                <a:cs typeface="Century Gothic (Títulos)"/>
                <a:sym typeface="Century Gothic (Títulos)"/>
              </a:rPr>
              <a:t> El personal ocupado empresarial se encuentra en unidades de personas.</a:t>
            </a:r>
          </a:p>
          <a:p>
            <a:pPr>
              <a:lnSpc>
                <a:spcPct val="100000"/>
              </a:lnSpc>
              <a:spcBef>
                <a:spcPts val="0"/>
              </a:spcBef>
            </a:pPr>
            <a:r>
              <a:rPr lang="es-ES" sz="800" dirty="0">
                <a:solidFill>
                  <a:srgbClr val="595959"/>
                </a:solidFill>
                <a:cs typeface="Century Gothic (Títulos)"/>
                <a:sym typeface="Century Gothic (Títulos)"/>
              </a:rPr>
              <a:t>(**) </a:t>
            </a:r>
            <a:r>
              <a:rPr lang="es-ES" sz="800" b="0" dirty="0">
                <a:solidFill>
                  <a:srgbClr val="595959"/>
                </a:solidFill>
                <a:cs typeface="Century Gothic (Títulos)"/>
                <a:sym typeface="Century Gothic (Títulos)"/>
              </a:rPr>
              <a:t>En el año 2021, se identificó un valor atípico en una (1) empresa dedicada a actividades de extracción y refinación de petróleo, debido a la activación de inversiones capitalizadas en el activo fijo edificios (plataformas y pozos, refinerías, estaciones de servicios, otros), que altera la serie histórica de la Formación bruta de capital fijo (FBKF), por lo que este valor se excluye en la presentación.</a:t>
            </a:r>
          </a:p>
        </p:txBody>
      </p:sp>
      <p:sp>
        <p:nvSpPr>
          <p:cNvPr id="116" name="Marcador de contenido 3"/>
          <p:cNvSpPr txBox="1">
            <a:spLocks/>
          </p:cNvSpPr>
          <p:nvPr/>
        </p:nvSpPr>
        <p:spPr>
          <a:xfrm>
            <a:off x="725424" y="1947672"/>
            <a:ext cx="1618488" cy="603504"/>
          </a:xfrm>
          <a:prstGeom prst="rect">
            <a:avLst/>
          </a:prstGeom>
          <a:solidFill>
            <a:srgbClr val="062A77">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200" b="0">
                <a:solidFill>
                  <a:srgbClr val="FFFFFF">
                    <a:alpha val="100000"/>
                  </a:srgbClr>
                </a:solidFill>
                <a:cs typeface="Century Gothic (Cuerpo)"/>
                <a:sym typeface="Century Gothic (Cuerpo)"/>
              </a:rPr>
              <a:t>Producción total empresarial</a:t>
            </a:r>
          </a:p>
        </p:txBody>
      </p:sp>
      <p:sp>
        <p:nvSpPr>
          <p:cNvPr id="117" name="Marcador de contenido 4"/>
          <p:cNvSpPr txBox="1">
            <a:spLocks/>
          </p:cNvSpPr>
          <p:nvPr/>
        </p:nvSpPr>
        <p:spPr>
          <a:xfrm>
            <a:off x="2535936" y="1947672"/>
            <a:ext cx="1618488" cy="603504"/>
          </a:xfrm>
          <a:prstGeom prst="rect">
            <a:avLst/>
          </a:prstGeom>
          <a:solidFill>
            <a:srgbClr val="0B3E92">
              <a:alpha val="100000"/>
            </a:srgbClr>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200" b="0">
                <a:solidFill>
                  <a:srgbClr val="FFFFFF">
                    <a:alpha val="100000"/>
                  </a:srgbClr>
                </a:solidFill>
                <a:cs typeface="Century Gothic (Cuerpo)"/>
                <a:sym typeface="Century Gothic (Cuerpo)"/>
              </a:rPr>
              <a:t>Consumo Intermedio empresarial</a:t>
            </a:r>
          </a:p>
        </p:txBody>
      </p:sp>
      <p:sp>
        <p:nvSpPr>
          <p:cNvPr id="118" name="Marcador de contenido 5"/>
          <p:cNvSpPr txBox="1">
            <a:spLocks/>
          </p:cNvSpPr>
          <p:nvPr/>
        </p:nvSpPr>
        <p:spPr>
          <a:xfrm>
            <a:off x="4337304" y="1947672"/>
            <a:ext cx="1618488" cy="603504"/>
          </a:xfrm>
          <a:prstGeom prst="rect">
            <a:avLst/>
          </a:prstGeom>
          <a:solidFill>
            <a:srgbClr val="1053AD">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200" b="0">
                <a:solidFill>
                  <a:srgbClr val="FFFFFF">
                    <a:alpha val="100000"/>
                  </a:srgbClr>
                </a:solidFill>
                <a:cs typeface="Century Gothic (Cuerpo)"/>
                <a:sym typeface="Century Gothic (Cuerpo)"/>
              </a:rPr>
              <a:t>Valor Agregado empresarial</a:t>
            </a:r>
          </a:p>
        </p:txBody>
      </p:sp>
      <p:sp>
        <p:nvSpPr>
          <p:cNvPr id="119" name="Marcador de contenido 6"/>
          <p:cNvSpPr txBox="1">
            <a:spLocks/>
          </p:cNvSpPr>
          <p:nvPr/>
        </p:nvSpPr>
        <p:spPr>
          <a:xfrm>
            <a:off x="6202859" y="1947672"/>
            <a:ext cx="1618488" cy="603504"/>
          </a:xfrm>
          <a:prstGeom prst="rect">
            <a:avLst/>
          </a:prstGeom>
          <a:solidFill>
            <a:srgbClr val="1467C8">
              <a:alpha val="100000"/>
            </a:srgbClr>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200" b="0" dirty="0">
                <a:solidFill>
                  <a:srgbClr val="FFFFFF">
                    <a:alpha val="100000"/>
                  </a:srgbClr>
                </a:solidFill>
                <a:cs typeface="Century Gothic (Cuerpo)"/>
                <a:sym typeface="Century Gothic (Cuerpo)"/>
              </a:rPr>
              <a:t>Formación Bruta de Capital fijo empresarial**</a:t>
            </a:r>
          </a:p>
        </p:txBody>
      </p:sp>
      <p:sp>
        <p:nvSpPr>
          <p:cNvPr id="120" name="Marcador de contenido 7"/>
          <p:cNvSpPr txBox="1">
            <a:spLocks/>
          </p:cNvSpPr>
          <p:nvPr/>
        </p:nvSpPr>
        <p:spPr>
          <a:xfrm>
            <a:off x="8068235" y="1947672"/>
            <a:ext cx="1555375" cy="603504"/>
          </a:xfrm>
          <a:prstGeom prst="rect">
            <a:avLst/>
          </a:prstGeom>
          <a:solidFill>
            <a:srgbClr val="197CE3"/>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200" b="0">
                <a:solidFill>
                  <a:srgbClr val="FFFFFF">
                    <a:alpha val="100000"/>
                  </a:srgbClr>
                </a:solidFill>
                <a:cs typeface="Century Gothic (Cuerpo)"/>
                <a:sym typeface="Century Gothic (Cuerpo)"/>
              </a:rPr>
              <a:t>Remuneraciones empresariales</a:t>
            </a:r>
          </a:p>
        </p:txBody>
      </p:sp>
      <p:sp>
        <p:nvSpPr>
          <p:cNvPr id="121" name="Marcador de contenido 8"/>
          <p:cNvSpPr txBox="1">
            <a:spLocks/>
          </p:cNvSpPr>
          <p:nvPr/>
        </p:nvSpPr>
        <p:spPr>
          <a:xfrm>
            <a:off x="9897214" y="1947672"/>
            <a:ext cx="1640362" cy="603504"/>
          </a:xfrm>
          <a:prstGeom prst="rect">
            <a:avLst/>
          </a:prstGeom>
          <a:solidFill>
            <a:srgbClr val="1E90FE">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200" b="0">
                <a:solidFill>
                  <a:srgbClr val="FFFFFF">
                    <a:alpha val="100000"/>
                  </a:srgbClr>
                </a:solidFill>
                <a:cs typeface="Century Gothic (Cuerpo)"/>
                <a:sym typeface="Century Gothic (Cuerpo)"/>
              </a:rPr>
              <a:t>Personal </a:t>
            </a:r>
            <a:r>
              <a:rPr lang="es-EC" sz="1200" b="0">
                <a:solidFill>
                  <a:schemeClr val="bg1"/>
                </a:solidFill>
                <a:cs typeface="Century Gothic (Cuerpo)"/>
                <a:sym typeface="Century Gothic (Cuerpo)"/>
              </a:rPr>
              <a:t>ocupado</a:t>
            </a:r>
            <a:r>
              <a:rPr lang="es-EC" sz="1200" b="0">
                <a:solidFill>
                  <a:srgbClr val="FF0000"/>
                </a:solidFill>
                <a:cs typeface="Century Gothic (Cuerpo)"/>
                <a:sym typeface="Century Gothic (Cuerpo)"/>
              </a:rPr>
              <a:t> </a:t>
            </a:r>
            <a:r>
              <a:rPr lang="es-EC" sz="1200" b="0">
                <a:solidFill>
                  <a:srgbClr val="FFFFFF">
                    <a:alpha val="100000"/>
                  </a:srgbClr>
                </a:solidFill>
                <a:cs typeface="Century Gothic (Cuerpo)"/>
                <a:sym typeface="Century Gothic (Cuerpo)"/>
              </a:rPr>
              <a:t>empresarial*</a:t>
            </a:r>
            <a:endParaRPr lang="es-EC" sz="1200" b="0" dirty="0">
              <a:solidFill>
                <a:srgbClr val="FF0000"/>
              </a:solidFill>
              <a:cs typeface="Century Gothic (Cuerpo)"/>
              <a:sym typeface="Century Gothic (Cuerpo)"/>
            </a:endParaRPr>
          </a:p>
        </p:txBody>
      </p:sp>
      <p:pic>
        <p:nvPicPr>
          <p:cNvPr id="122" name="Marcador de contenido 9"/>
          <p:cNvPicPr>
            <a:picLocks/>
          </p:cNvPicPr>
          <p:nvPr/>
        </p:nvPicPr>
        <p:blipFill>
          <a:blip r:embed="rId3" cstate="print"/>
          <a:stretch>
            <a:fillRect/>
          </a:stretch>
        </p:blipFill>
        <p:spPr>
          <a:xfrm flipH="1">
            <a:off x="1174375" y="2724912"/>
            <a:ext cx="1167953" cy="1069848"/>
          </a:xfrm>
          <a:prstGeom prst="rect">
            <a:avLst/>
          </a:prstGeom>
        </p:spPr>
      </p:pic>
      <p:pic>
        <p:nvPicPr>
          <p:cNvPr id="123" name="Marcador de contenido 10"/>
          <p:cNvPicPr>
            <a:picLocks/>
          </p:cNvPicPr>
          <p:nvPr/>
        </p:nvPicPr>
        <p:blipFill>
          <a:blip r:embed="rId3" cstate="print"/>
          <a:stretch>
            <a:fillRect/>
          </a:stretch>
        </p:blipFill>
        <p:spPr>
          <a:xfrm flipH="1">
            <a:off x="2984169" y="2724912"/>
            <a:ext cx="1120574" cy="1069848"/>
          </a:xfrm>
          <a:prstGeom prst="rect">
            <a:avLst/>
          </a:prstGeom>
        </p:spPr>
      </p:pic>
      <p:pic>
        <p:nvPicPr>
          <p:cNvPr id="124" name="Marcador de contenido 11"/>
          <p:cNvPicPr>
            <a:picLocks/>
          </p:cNvPicPr>
          <p:nvPr/>
        </p:nvPicPr>
        <p:blipFill>
          <a:blip r:embed="rId3" cstate="print"/>
          <a:stretch>
            <a:fillRect/>
          </a:stretch>
        </p:blipFill>
        <p:spPr>
          <a:xfrm flipH="1">
            <a:off x="4807428" y="2724912"/>
            <a:ext cx="1139189" cy="1069848"/>
          </a:xfrm>
          <a:prstGeom prst="rect">
            <a:avLst/>
          </a:prstGeom>
        </p:spPr>
      </p:pic>
      <p:pic>
        <p:nvPicPr>
          <p:cNvPr id="125" name="Marcador de contenido 12"/>
          <p:cNvPicPr>
            <a:picLocks/>
          </p:cNvPicPr>
          <p:nvPr/>
        </p:nvPicPr>
        <p:blipFill>
          <a:blip r:embed="rId3" cstate="print"/>
          <a:stretch>
            <a:fillRect/>
          </a:stretch>
        </p:blipFill>
        <p:spPr>
          <a:xfrm flipH="1">
            <a:off x="6733568" y="2724912"/>
            <a:ext cx="1073957" cy="1069848"/>
          </a:xfrm>
          <a:prstGeom prst="rect">
            <a:avLst/>
          </a:prstGeom>
        </p:spPr>
      </p:pic>
      <p:pic>
        <p:nvPicPr>
          <p:cNvPr id="126" name="Marcador de contenido 13"/>
          <p:cNvPicPr>
            <a:picLocks/>
          </p:cNvPicPr>
          <p:nvPr/>
        </p:nvPicPr>
        <p:blipFill>
          <a:blip r:embed="rId3" cstate="print"/>
          <a:stretch>
            <a:fillRect/>
          </a:stretch>
        </p:blipFill>
        <p:spPr>
          <a:xfrm flipH="1">
            <a:off x="8566478" y="2724912"/>
            <a:ext cx="1066097" cy="1069848"/>
          </a:xfrm>
          <a:prstGeom prst="rect">
            <a:avLst/>
          </a:prstGeom>
        </p:spPr>
      </p:pic>
      <p:pic>
        <p:nvPicPr>
          <p:cNvPr id="127" name="Marcador de contenido 14"/>
          <p:cNvPicPr>
            <a:picLocks/>
          </p:cNvPicPr>
          <p:nvPr/>
        </p:nvPicPr>
        <p:blipFill>
          <a:blip r:embed="rId3" cstate="print"/>
          <a:stretch>
            <a:fillRect/>
          </a:stretch>
        </p:blipFill>
        <p:spPr>
          <a:xfrm flipH="1">
            <a:off x="10391526" y="2702052"/>
            <a:ext cx="1147887" cy="1069848"/>
          </a:xfrm>
          <a:prstGeom prst="rect">
            <a:avLst/>
          </a:prstGeom>
        </p:spPr>
      </p:pic>
      <p:pic>
        <p:nvPicPr>
          <p:cNvPr id="128" name="Marcador de contenido 15"/>
          <p:cNvPicPr>
            <a:picLocks/>
          </p:cNvPicPr>
          <p:nvPr/>
        </p:nvPicPr>
        <p:blipFill>
          <a:blip r:embed="rId4" cstate="print"/>
          <a:stretch>
            <a:fillRect/>
          </a:stretch>
        </p:blipFill>
        <p:spPr>
          <a:xfrm>
            <a:off x="1293068" y="2798064"/>
            <a:ext cx="393192" cy="393192"/>
          </a:xfrm>
          <a:prstGeom prst="rect">
            <a:avLst/>
          </a:prstGeom>
        </p:spPr>
      </p:pic>
      <p:pic>
        <p:nvPicPr>
          <p:cNvPr id="129" name="Marcador de contenido 16"/>
          <p:cNvPicPr>
            <a:picLocks/>
          </p:cNvPicPr>
          <p:nvPr/>
        </p:nvPicPr>
        <p:blipFill>
          <a:blip r:embed="rId5" cstate="print"/>
          <a:stretch>
            <a:fillRect/>
          </a:stretch>
        </p:blipFill>
        <p:spPr>
          <a:xfrm>
            <a:off x="3076148" y="2807208"/>
            <a:ext cx="393192" cy="393192"/>
          </a:xfrm>
          <a:prstGeom prst="rect">
            <a:avLst/>
          </a:prstGeom>
        </p:spPr>
      </p:pic>
      <p:pic>
        <p:nvPicPr>
          <p:cNvPr id="130" name="Marcador de contenido 17"/>
          <p:cNvPicPr>
            <a:picLocks/>
          </p:cNvPicPr>
          <p:nvPr/>
        </p:nvPicPr>
        <p:blipFill>
          <a:blip r:embed="rId6" cstate="print"/>
          <a:stretch>
            <a:fillRect/>
          </a:stretch>
        </p:blipFill>
        <p:spPr>
          <a:xfrm>
            <a:off x="4913913" y="2807208"/>
            <a:ext cx="393192" cy="393192"/>
          </a:xfrm>
          <a:prstGeom prst="rect">
            <a:avLst/>
          </a:prstGeom>
        </p:spPr>
      </p:pic>
      <p:pic>
        <p:nvPicPr>
          <p:cNvPr id="131" name="Marcador de contenido 18"/>
          <p:cNvPicPr>
            <a:picLocks/>
          </p:cNvPicPr>
          <p:nvPr/>
        </p:nvPicPr>
        <p:blipFill>
          <a:blip r:embed="rId7" cstate="print"/>
          <a:stretch>
            <a:fillRect/>
          </a:stretch>
        </p:blipFill>
        <p:spPr>
          <a:xfrm>
            <a:off x="6816581" y="2807208"/>
            <a:ext cx="393192" cy="393192"/>
          </a:xfrm>
          <a:prstGeom prst="rect">
            <a:avLst/>
          </a:prstGeom>
        </p:spPr>
      </p:pic>
      <p:pic>
        <p:nvPicPr>
          <p:cNvPr id="132" name="Marcador de contenido 19"/>
          <p:cNvPicPr>
            <a:picLocks/>
          </p:cNvPicPr>
          <p:nvPr/>
        </p:nvPicPr>
        <p:blipFill>
          <a:blip r:embed="rId8" cstate="print"/>
          <a:stretch>
            <a:fillRect/>
          </a:stretch>
        </p:blipFill>
        <p:spPr>
          <a:xfrm>
            <a:off x="8663311" y="2843784"/>
            <a:ext cx="393192" cy="393192"/>
          </a:xfrm>
          <a:prstGeom prst="rect">
            <a:avLst/>
          </a:prstGeom>
        </p:spPr>
      </p:pic>
      <p:pic>
        <p:nvPicPr>
          <p:cNvPr id="133" name="Marcador de contenido 20"/>
          <p:cNvPicPr>
            <a:picLocks/>
          </p:cNvPicPr>
          <p:nvPr/>
        </p:nvPicPr>
        <p:blipFill>
          <a:blip r:embed="rId9" cstate="print"/>
          <a:stretch>
            <a:fillRect/>
          </a:stretch>
        </p:blipFill>
        <p:spPr>
          <a:xfrm>
            <a:off x="10482967" y="2825496"/>
            <a:ext cx="393192" cy="393192"/>
          </a:xfrm>
          <a:prstGeom prst="rect">
            <a:avLst/>
          </a:prstGeom>
        </p:spPr>
      </p:pic>
      <p:sp>
        <p:nvSpPr>
          <p:cNvPr id="134" name="Marcador de contenido 21"/>
          <p:cNvSpPr txBox="1">
            <a:spLocks/>
          </p:cNvSpPr>
          <p:nvPr/>
        </p:nvSpPr>
        <p:spPr>
          <a:xfrm>
            <a:off x="817580" y="3611880"/>
            <a:ext cx="1362456" cy="347472"/>
          </a:xfrm>
          <a:prstGeom prst="rect">
            <a:avLst/>
          </a:prstGeom>
          <a:solidFill>
            <a:srgbClr val="062A77">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nSpc>
                <a:spcPct val="100000"/>
              </a:lnSpc>
              <a:spcBef>
                <a:spcPts val="0"/>
              </a:spcBef>
            </a:pPr>
            <a:r>
              <a:rPr lang="es-ES" sz="1000" b="0">
                <a:solidFill>
                  <a:srgbClr val="FFFFFF">
                    <a:alpha val="100000"/>
                  </a:srgbClr>
                </a:solidFill>
                <a:cs typeface="Century Gothic (Cuerpo)"/>
                <a:sym typeface="Century Gothic (Cuerpo)"/>
              </a:rPr>
              <a:t>                        </a:t>
            </a:r>
            <a:endParaRPr lang="es-ES" sz="1000" b="0" dirty="0">
              <a:solidFill>
                <a:srgbClr val="FFFFFF">
                  <a:alpha val="100000"/>
                </a:srgbClr>
              </a:solidFill>
              <a:cs typeface="Century Gothic (Cuerpo)"/>
              <a:sym typeface="Century Gothic (Cuerpo)"/>
            </a:endParaRPr>
          </a:p>
        </p:txBody>
      </p:sp>
      <p:sp>
        <p:nvSpPr>
          <p:cNvPr id="135" name="Marcador de contenido 22"/>
          <p:cNvSpPr txBox="1">
            <a:spLocks/>
          </p:cNvSpPr>
          <p:nvPr/>
        </p:nvSpPr>
        <p:spPr>
          <a:xfrm>
            <a:off x="2609804" y="3611880"/>
            <a:ext cx="1362456" cy="347472"/>
          </a:xfrm>
          <a:prstGeom prst="rect">
            <a:avLst/>
          </a:prstGeom>
          <a:solidFill>
            <a:srgbClr val="0B3E92">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r">
              <a:lnSpc>
                <a:spcPct val="100000"/>
              </a:lnSpc>
              <a:spcBef>
                <a:spcPts val="0"/>
              </a:spcBef>
            </a:pPr>
            <a:r>
              <a:rPr lang="es-ES" sz="1000" b="0">
                <a:solidFill>
                  <a:srgbClr val="FFFFFF">
                    <a:alpha val="100000"/>
                  </a:srgbClr>
                </a:solidFill>
                <a:cs typeface="Century Gothic (Cuerpo)"/>
                <a:sym typeface="Century Gothic (Cuerpo)"/>
              </a:rPr>
              <a:t> </a:t>
            </a:r>
            <a:endParaRPr lang="es-ES" sz="1000" b="0" dirty="0">
              <a:solidFill>
                <a:srgbClr val="FFFFFF">
                  <a:alpha val="100000"/>
                </a:srgbClr>
              </a:solidFill>
              <a:cs typeface="Century Gothic (Cuerpo)"/>
              <a:sym typeface="Century Gothic (Cuerpo)"/>
            </a:endParaRPr>
          </a:p>
        </p:txBody>
      </p:sp>
      <p:sp>
        <p:nvSpPr>
          <p:cNvPr id="136" name="Marcador de contenido 23"/>
          <p:cNvSpPr txBox="1">
            <a:spLocks/>
          </p:cNvSpPr>
          <p:nvPr/>
        </p:nvSpPr>
        <p:spPr>
          <a:xfrm>
            <a:off x="4447569" y="3611880"/>
            <a:ext cx="1362456" cy="347472"/>
          </a:xfrm>
          <a:prstGeom prst="rect">
            <a:avLst/>
          </a:prstGeom>
          <a:solidFill>
            <a:srgbClr val="1053AD">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r">
              <a:lnSpc>
                <a:spcPct val="100000"/>
              </a:lnSpc>
              <a:spcBef>
                <a:spcPts val="0"/>
              </a:spcBef>
            </a:pPr>
            <a:r>
              <a:rPr lang="es-ES" sz="1000" b="0">
                <a:solidFill>
                  <a:srgbClr val="FFFFFF">
                    <a:alpha val="100000"/>
                  </a:srgbClr>
                </a:solidFill>
                <a:cs typeface="Century Gothic (Cuerpo)"/>
                <a:sym typeface="Century Gothic (Cuerpo)"/>
              </a:rPr>
              <a:t> </a:t>
            </a:r>
            <a:endParaRPr lang="es-ES" sz="1000" b="0" dirty="0">
              <a:solidFill>
                <a:srgbClr val="FFFFFF">
                  <a:alpha val="100000"/>
                </a:srgbClr>
              </a:solidFill>
              <a:cs typeface="Century Gothic (Cuerpo)"/>
              <a:sym typeface="Century Gothic (Cuerpo)"/>
            </a:endParaRPr>
          </a:p>
        </p:txBody>
      </p:sp>
      <p:sp>
        <p:nvSpPr>
          <p:cNvPr id="137" name="Marcador de contenido 24"/>
          <p:cNvSpPr txBox="1">
            <a:spLocks/>
          </p:cNvSpPr>
          <p:nvPr/>
        </p:nvSpPr>
        <p:spPr>
          <a:xfrm>
            <a:off x="6331591" y="3611880"/>
            <a:ext cx="1362456" cy="347472"/>
          </a:xfrm>
          <a:prstGeom prst="rect">
            <a:avLst/>
          </a:prstGeom>
          <a:solidFill>
            <a:srgbClr val="1467C8">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r">
              <a:lnSpc>
                <a:spcPct val="100000"/>
              </a:lnSpc>
              <a:spcBef>
                <a:spcPts val="0"/>
              </a:spcBef>
            </a:pPr>
            <a:r>
              <a:rPr lang="es-ES" sz="1000" b="0">
                <a:solidFill>
                  <a:srgbClr val="FFFFFF">
                    <a:alpha val="100000"/>
                  </a:srgbClr>
                </a:solidFill>
                <a:cs typeface="Century Gothic (Cuerpo)"/>
                <a:sym typeface="Century Gothic (Cuerpo)"/>
              </a:rPr>
              <a:t> </a:t>
            </a:r>
            <a:endParaRPr lang="es-ES" sz="1000" b="0" dirty="0">
              <a:solidFill>
                <a:srgbClr val="FFFFFF">
                  <a:alpha val="100000"/>
                </a:srgbClr>
              </a:solidFill>
              <a:cs typeface="Century Gothic (Cuerpo)"/>
              <a:sym typeface="Century Gothic (Cuerpo)"/>
            </a:endParaRPr>
          </a:p>
        </p:txBody>
      </p:sp>
      <p:sp>
        <p:nvSpPr>
          <p:cNvPr id="138" name="Marcador de contenido 25"/>
          <p:cNvSpPr txBox="1">
            <a:spLocks/>
          </p:cNvSpPr>
          <p:nvPr/>
        </p:nvSpPr>
        <p:spPr>
          <a:xfrm>
            <a:off x="8151247" y="3611880"/>
            <a:ext cx="1362456" cy="347472"/>
          </a:xfrm>
          <a:prstGeom prst="rect">
            <a:avLst/>
          </a:prstGeom>
          <a:solidFill>
            <a:srgbClr val="197CE3">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r">
              <a:lnSpc>
                <a:spcPct val="100000"/>
              </a:lnSpc>
              <a:spcBef>
                <a:spcPts val="0"/>
              </a:spcBef>
            </a:pPr>
            <a:r>
              <a:rPr lang="es-ES" sz="1000" b="0">
                <a:solidFill>
                  <a:srgbClr val="FFFFFF">
                    <a:alpha val="100000"/>
                  </a:srgbClr>
                </a:solidFill>
                <a:cs typeface="Century Gothic (Cuerpo)"/>
                <a:sym typeface="Century Gothic (Cuerpo)"/>
              </a:rPr>
              <a:t> </a:t>
            </a:r>
            <a:endParaRPr lang="es-ES" sz="1000" b="0" dirty="0">
              <a:solidFill>
                <a:srgbClr val="FFFFFF">
                  <a:alpha val="100000"/>
                </a:srgbClr>
              </a:solidFill>
              <a:cs typeface="Century Gothic (Cuerpo)"/>
              <a:sym typeface="Century Gothic (Cuerpo)"/>
            </a:endParaRPr>
          </a:p>
        </p:txBody>
      </p:sp>
      <p:sp>
        <p:nvSpPr>
          <p:cNvPr id="139" name="Marcador de contenido 26"/>
          <p:cNvSpPr txBox="1">
            <a:spLocks/>
          </p:cNvSpPr>
          <p:nvPr/>
        </p:nvSpPr>
        <p:spPr>
          <a:xfrm>
            <a:off x="9963012" y="3611880"/>
            <a:ext cx="1463040" cy="347472"/>
          </a:xfrm>
          <a:prstGeom prst="rect">
            <a:avLst/>
          </a:prstGeom>
          <a:solidFill>
            <a:srgbClr val="1E90FE">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r">
              <a:lnSpc>
                <a:spcPct val="100000"/>
              </a:lnSpc>
              <a:spcBef>
                <a:spcPts val="0"/>
              </a:spcBef>
            </a:pPr>
            <a:r>
              <a:rPr lang="es-ES" sz="1000" b="0">
                <a:solidFill>
                  <a:srgbClr val="FFFFFF">
                    <a:alpha val="100000"/>
                  </a:srgbClr>
                </a:solidFill>
                <a:cs typeface="Century Gothic (Cuerpo)"/>
                <a:sym typeface="Century Gothic (Cuerpo)"/>
              </a:rPr>
              <a:t> </a:t>
            </a:r>
            <a:endParaRPr lang="es-ES" sz="1000" b="0" dirty="0">
              <a:solidFill>
                <a:srgbClr val="FFFFFF">
                  <a:alpha val="100000"/>
                </a:srgbClr>
              </a:solidFill>
              <a:cs typeface="Century Gothic (Cuerpo)"/>
              <a:sym typeface="Century Gothic (Cuerpo)"/>
            </a:endParaRPr>
          </a:p>
        </p:txBody>
      </p:sp>
      <p:pic>
        <p:nvPicPr>
          <p:cNvPr id="140" name="Marcador de contenido 33"/>
          <p:cNvPicPr>
            <a:picLocks/>
          </p:cNvPicPr>
          <p:nvPr/>
        </p:nvPicPr>
        <p:blipFill>
          <a:blip r:embed="rId10" cstate="print"/>
          <a:stretch>
            <a:fillRect/>
          </a:stretch>
        </p:blipFill>
        <p:spPr>
          <a:xfrm>
            <a:off x="725424" y="4059936"/>
            <a:ext cx="1600200" cy="2002388"/>
          </a:xfrm>
          <a:prstGeom prst="rect">
            <a:avLst/>
          </a:prstGeom>
        </p:spPr>
      </p:pic>
      <p:sp>
        <p:nvSpPr>
          <p:cNvPr id="141" name="Marcador de contenido 34"/>
          <p:cNvSpPr txBox="1">
            <a:spLocks/>
          </p:cNvSpPr>
          <p:nvPr/>
        </p:nvSpPr>
        <p:spPr>
          <a:xfrm>
            <a:off x="725424" y="4034536"/>
            <a:ext cx="1600200" cy="177762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EC" sz="1200" b="0" dirty="0">
                <a:solidFill>
                  <a:srgbClr val="767171"/>
                </a:solidFill>
                <a:cs typeface="Century Gothic (Cuerpo)"/>
                <a:sym typeface="Century Gothic (Cuerpo)"/>
              </a:rPr>
              <a:t>El sector  de la manufactura (C) tuvo una participación del 39,4%, seguido por el sector comercio (G) con el 14,2%.</a:t>
            </a:r>
          </a:p>
        </p:txBody>
      </p:sp>
      <p:pic>
        <p:nvPicPr>
          <p:cNvPr id="142" name="Marcador de contenido 35"/>
          <p:cNvPicPr>
            <a:picLocks/>
          </p:cNvPicPr>
          <p:nvPr/>
        </p:nvPicPr>
        <p:blipFill>
          <a:blip r:embed="rId10" cstate="print"/>
          <a:stretch>
            <a:fillRect/>
          </a:stretch>
        </p:blipFill>
        <p:spPr>
          <a:xfrm>
            <a:off x="2508862" y="4059936"/>
            <a:ext cx="1600200" cy="2002388"/>
          </a:xfrm>
          <a:prstGeom prst="rect">
            <a:avLst/>
          </a:prstGeom>
        </p:spPr>
      </p:pic>
      <p:sp>
        <p:nvSpPr>
          <p:cNvPr id="143" name="Marcador de contenido 36"/>
          <p:cNvSpPr txBox="1">
            <a:spLocks/>
          </p:cNvSpPr>
          <p:nvPr/>
        </p:nvSpPr>
        <p:spPr>
          <a:xfrm>
            <a:off x="2526792" y="4164017"/>
            <a:ext cx="1600200" cy="16458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EC" sz="1200" b="0" dirty="0">
                <a:solidFill>
                  <a:srgbClr val="767171"/>
                </a:solidFill>
                <a:cs typeface="Century Gothic (Cuerpo)"/>
                <a:sym typeface="Century Gothic (Cuerpo)"/>
              </a:rPr>
              <a:t>El consumo intermedio del sector servicios administrativos (N) presentó un crecimiento del 41,1% frente al 2020.</a:t>
            </a:r>
          </a:p>
        </p:txBody>
      </p:sp>
      <p:pic>
        <p:nvPicPr>
          <p:cNvPr id="144" name="Marcador de contenido 37"/>
          <p:cNvPicPr>
            <a:picLocks/>
          </p:cNvPicPr>
          <p:nvPr/>
        </p:nvPicPr>
        <p:blipFill>
          <a:blip r:embed="rId10" cstate="print"/>
          <a:stretch>
            <a:fillRect/>
          </a:stretch>
        </p:blipFill>
        <p:spPr>
          <a:xfrm>
            <a:off x="4355592" y="4059936"/>
            <a:ext cx="1600200" cy="2002388"/>
          </a:xfrm>
          <a:prstGeom prst="rect">
            <a:avLst/>
          </a:prstGeom>
        </p:spPr>
      </p:pic>
      <p:sp>
        <p:nvSpPr>
          <p:cNvPr id="145" name="Marcador de contenido 38"/>
          <p:cNvSpPr txBox="1">
            <a:spLocks/>
          </p:cNvSpPr>
          <p:nvPr/>
        </p:nvSpPr>
        <p:spPr>
          <a:xfrm>
            <a:off x="4355592" y="3995893"/>
            <a:ext cx="1600200" cy="215798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EC" sz="1200" b="0" dirty="0">
                <a:solidFill>
                  <a:srgbClr val="767171"/>
                </a:solidFill>
                <a:cs typeface="Century Gothic (Cuerpo)"/>
                <a:sym typeface="Century Gothic (Cuerpo)"/>
              </a:rPr>
              <a:t>Los sectores inmobiliario (L) y manufacturero (C) presentaron mayor crecimiento en relación al año 2020, con el 82,6% y 72,5%, respectivamente.</a:t>
            </a:r>
          </a:p>
        </p:txBody>
      </p:sp>
      <p:pic>
        <p:nvPicPr>
          <p:cNvPr id="146" name="Marcador de contenido 39"/>
          <p:cNvPicPr>
            <a:picLocks/>
          </p:cNvPicPr>
          <p:nvPr/>
        </p:nvPicPr>
        <p:blipFill>
          <a:blip r:embed="rId10" cstate="print"/>
          <a:stretch>
            <a:fillRect/>
          </a:stretch>
        </p:blipFill>
        <p:spPr>
          <a:xfrm>
            <a:off x="6220968" y="4059936"/>
            <a:ext cx="1600200" cy="2002388"/>
          </a:xfrm>
          <a:prstGeom prst="rect">
            <a:avLst/>
          </a:prstGeom>
        </p:spPr>
      </p:pic>
      <p:sp>
        <p:nvSpPr>
          <p:cNvPr id="147" name="Marcador de contenido 40"/>
          <p:cNvSpPr txBox="1">
            <a:spLocks/>
          </p:cNvSpPr>
          <p:nvPr/>
        </p:nvSpPr>
        <p:spPr>
          <a:xfrm>
            <a:off x="6220968" y="4026068"/>
            <a:ext cx="1600200" cy="15910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EC" sz="1200" b="0">
                <a:solidFill>
                  <a:srgbClr val="767171"/>
                </a:solidFill>
                <a:cs typeface="Century Gothic (Cuerpo)"/>
                <a:sym typeface="Century Gothic (Cuerpo)"/>
              </a:rPr>
              <a:t>Los sectores de minería (B) y electricidad (D) aportaron con el 31,6% y 30,0%, respectivamente.</a:t>
            </a:r>
            <a:endParaRPr lang="es-EC" sz="1200" b="0" dirty="0">
              <a:solidFill>
                <a:srgbClr val="767171"/>
              </a:solidFill>
              <a:cs typeface="Century Gothic (Cuerpo)"/>
              <a:sym typeface="Century Gothic (Cuerpo)"/>
            </a:endParaRPr>
          </a:p>
        </p:txBody>
      </p:sp>
      <p:pic>
        <p:nvPicPr>
          <p:cNvPr id="148" name="Marcador de contenido 41"/>
          <p:cNvPicPr>
            <a:picLocks/>
          </p:cNvPicPr>
          <p:nvPr/>
        </p:nvPicPr>
        <p:blipFill>
          <a:blip r:embed="rId10" cstate="print"/>
          <a:stretch>
            <a:fillRect/>
          </a:stretch>
        </p:blipFill>
        <p:spPr>
          <a:xfrm>
            <a:off x="8077200" y="4059936"/>
            <a:ext cx="1600200" cy="2002388"/>
          </a:xfrm>
          <a:prstGeom prst="rect">
            <a:avLst/>
          </a:prstGeom>
        </p:spPr>
      </p:pic>
      <p:sp>
        <p:nvSpPr>
          <p:cNvPr id="149" name="Marcador de contenido 42"/>
          <p:cNvSpPr txBox="1">
            <a:spLocks/>
          </p:cNvSpPr>
          <p:nvPr/>
        </p:nvSpPr>
        <p:spPr>
          <a:xfrm>
            <a:off x="8069915" y="4235839"/>
            <a:ext cx="1600200" cy="1591056"/>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EC" sz="1200" b="0" dirty="0">
                <a:solidFill>
                  <a:srgbClr val="767171"/>
                </a:solidFill>
                <a:cs typeface="Century Gothic (Cuerpo)"/>
                <a:sym typeface="Century Gothic (Cuerpo)"/>
              </a:rPr>
              <a:t>El sector de la manufactura (C) desembolsó el 26,1% de las remuneraciones totales, seguido por el sector comercio con el 25,7%.</a:t>
            </a:r>
          </a:p>
        </p:txBody>
      </p:sp>
      <p:pic>
        <p:nvPicPr>
          <p:cNvPr id="150" name="Marcador de contenido 43"/>
          <p:cNvPicPr>
            <a:picLocks/>
          </p:cNvPicPr>
          <p:nvPr/>
        </p:nvPicPr>
        <p:blipFill>
          <a:blip r:embed="rId10" cstate="print"/>
          <a:stretch>
            <a:fillRect/>
          </a:stretch>
        </p:blipFill>
        <p:spPr>
          <a:xfrm>
            <a:off x="9960864" y="4059936"/>
            <a:ext cx="1600200" cy="2002388"/>
          </a:xfrm>
          <a:prstGeom prst="rect">
            <a:avLst/>
          </a:prstGeom>
        </p:spPr>
      </p:pic>
      <p:sp>
        <p:nvSpPr>
          <p:cNvPr id="151" name="Marcador de contenido 44"/>
          <p:cNvSpPr txBox="1">
            <a:spLocks/>
          </p:cNvSpPr>
          <p:nvPr/>
        </p:nvSpPr>
        <p:spPr>
          <a:xfrm>
            <a:off x="9985427" y="3954034"/>
            <a:ext cx="1600200" cy="15910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EC" sz="1200" b="0" dirty="0">
                <a:solidFill>
                  <a:srgbClr val="767171"/>
                </a:solidFill>
                <a:cs typeface="Century Gothic (Cuerpo)"/>
                <a:sym typeface="Century Gothic (Cuerpo)"/>
              </a:rPr>
              <a:t>El sector inmobiliario (L) presentó un incremento del 83,9% frente al 2020.</a:t>
            </a:r>
          </a:p>
        </p:txBody>
      </p:sp>
      <p:sp>
        <p:nvSpPr>
          <p:cNvPr id="152" name="Marcador de contenido 45"/>
          <p:cNvSpPr txBox="1">
            <a:spLocks/>
          </p:cNvSpPr>
          <p:nvPr/>
        </p:nvSpPr>
        <p:spPr>
          <a:xfrm>
            <a:off x="868187"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2020</a:t>
            </a:r>
            <a:endParaRPr lang="es-EC" sz="1100" dirty="0">
              <a:solidFill>
                <a:srgbClr val="767171">
                  <a:alpha val="100000"/>
                </a:srgbClr>
              </a:solidFill>
              <a:cs typeface="Century Gothic (Cuerpo)"/>
              <a:sym typeface="Century Gothic (Cuerpo)"/>
            </a:endParaRPr>
          </a:p>
        </p:txBody>
      </p:sp>
      <p:sp>
        <p:nvSpPr>
          <p:cNvPr id="153" name="Marcador de contenido 46"/>
          <p:cNvSpPr txBox="1">
            <a:spLocks/>
          </p:cNvSpPr>
          <p:nvPr/>
        </p:nvSpPr>
        <p:spPr>
          <a:xfrm>
            <a:off x="1599497"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2021</a:t>
            </a:r>
            <a:endParaRPr lang="es-EC" sz="1100" dirty="0">
              <a:solidFill>
                <a:srgbClr val="767171">
                  <a:alpha val="100000"/>
                </a:srgbClr>
              </a:solidFill>
              <a:cs typeface="Century Gothic (Cuerpo)"/>
              <a:sym typeface="Century Gothic (Cuerpo)"/>
            </a:endParaRPr>
          </a:p>
        </p:txBody>
      </p:sp>
      <p:sp>
        <p:nvSpPr>
          <p:cNvPr id="154" name="Marcador de contenido 47"/>
          <p:cNvSpPr txBox="1">
            <a:spLocks/>
          </p:cNvSpPr>
          <p:nvPr/>
        </p:nvSpPr>
        <p:spPr>
          <a:xfrm>
            <a:off x="2678699"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2020</a:t>
            </a:r>
            <a:endParaRPr lang="es-EC" sz="1100" dirty="0">
              <a:solidFill>
                <a:srgbClr val="767171">
                  <a:alpha val="100000"/>
                </a:srgbClr>
              </a:solidFill>
              <a:cs typeface="Century Gothic (Cuerpo)"/>
              <a:sym typeface="Century Gothic (Cuerpo)"/>
            </a:endParaRPr>
          </a:p>
        </p:txBody>
      </p:sp>
      <p:sp>
        <p:nvSpPr>
          <p:cNvPr id="155" name="Marcador de contenido 48"/>
          <p:cNvSpPr txBox="1">
            <a:spLocks/>
          </p:cNvSpPr>
          <p:nvPr/>
        </p:nvSpPr>
        <p:spPr>
          <a:xfrm>
            <a:off x="3410009"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2021</a:t>
            </a:r>
            <a:endParaRPr lang="es-EC" sz="1100" dirty="0">
              <a:solidFill>
                <a:srgbClr val="767171">
                  <a:alpha val="100000"/>
                </a:srgbClr>
              </a:solidFill>
              <a:cs typeface="Century Gothic (Cuerpo)"/>
              <a:sym typeface="Century Gothic (Cuerpo)"/>
            </a:endParaRPr>
          </a:p>
        </p:txBody>
      </p:sp>
      <p:sp>
        <p:nvSpPr>
          <p:cNvPr id="156" name="Marcador de contenido 49"/>
          <p:cNvSpPr txBox="1">
            <a:spLocks/>
          </p:cNvSpPr>
          <p:nvPr/>
        </p:nvSpPr>
        <p:spPr>
          <a:xfrm>
            <a:off x="4507320"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2020</a:t>
            </a:r>
            <a:endParaRPr lang="es-EC" sz="1100" dirty="0">
              <a:solidFill>
                <a:srgbClr val="767171">
                  <a:alpha val="100000"/>
                </a:srgbClr>
              </a:solidFill>
              <a:cs typeface="Century Gothic (Cuerpo)"/>
              <a:sym typeface="Century Gothic (Cuerpo)"/>
            </a:endParaRPr>
          </a:p>
        </p:txBody>
      </p:sp>
      <p:sp>
        <p:nvSpPr>
          <p:cNvPr id="157" name="Marcador de contenido 50"/>
          <p:cNvSpPr txBox="1">
            <a:spLocks/>
          </p:cNvSpPr>
          <p:nvPr/>
        </p:nvSpPr>
        <p:spPr>
          <a:xfrm>
            <a:off x="5238630"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2021</a:t>
            </a:r>
            <a:endParaRPr lang="es-EC" sz="1100" dirty="0">
              <a:solidFill>
                <a:srgbClr val="767171">
                  <a:alpha val="100000"/>
                </a:srgbClr>
              </a:solidFill>
              <a:cs typeface="Century Gothic (Cuerpo)"/>
              <a:sym typeface="Century Gothic (Cuerpo)"/>
            </a:endParaRPr>
          </a:p>
        </p:txBody>
      </p:sp>
      <p:sp>
        <p:nvSpPr>
          <p:cNvPr id="158" name="Marcador de contenido 51"/>
          <p:cNvSpPr txBox="1">
            <a:spLocks/>
          </p:cNvSpPr>
          <p:nvPr/>
        </p:nvSpPr>
        <p:spPr>
          <a:xfrm>
            <a:off x="6391342"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2020</a:t>
            </a:r>
            <a:endParaRPr lang="es-EC" sz="1100" dirty="0">
              <a:solidFill>
                <a:srgbClr val="767171">
                  <a:alpha val="100000"/>
                </a:srgbClr>
              </a:solidFill>
              <a:cs typeface="Century Gothic (Cuerpo)"/>
              <a:sym typeface="Century Gothic (Cuerpo)"/>
            </a:endParaRPr>
          </a:p>
        </p:txBody>
      </p:sp>
      <p:sp>
        <p:nvSpPr>
          <p:cNvPr id="159" name="Marcador de contenido 52"/>
          <p:cNvSpPr txBox="1">
            <a:spLocks/>
          </p:cNvSpPr>
          <p:nvPr/>
        </p:nvSpPr>
        <p:spPr>
          <a:xfrm>
            <a:off x="7122652"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2021</a:t>
            </a:r>
            <a:endParaRPr lang="es-EC" sz="1100" dirty="0">
              <a:solidFill>
                <a:srgbClr val="767171">
                  <a:alpha val="100000"/>
                </a:srgbClr>
              </a:solidFill>
              <a:cs typeface="Century Gothic (Cuerpo)"/>
              <a:sym typeface="Century Gothic (Cuerpo)"/>
            </a:endParaRPr>
          </a:p>
        </p:txBody>
      </p:sp>
      <p:sp>
        <p:nvSpPr>
          <p:cNvPr id="160" name="Marcador de contenido 53"/>
          <p:cNvSpPr txBox="1">
            <a:spLocks/>
          </p:cNvSpPr>
          <p:nvPr/>
        </p:nvSpPr>
        <p:spPr>
          <a:xfrm>
            <a:off x="8210998"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2020</a:t>
            </a:r>
            <a:endParaRPr lang="es-EC" sz="1100" dirty="0">
              <a:solidFill>
                <a:srgbClr val="767171">
                  <a:alpha val="100000"/>
                </a:srgbClr>
              </a:solidFill>
              <a:cs typeface="Century Gothic (Cuerpo)"/>
              <a:sym typeface="Century Gothic (Cuerpo)"/>
            </a:endParaRPr>
          </a:p>
        </p:txBody>
      </p:sp>
      <p:sp>
        <p:nvSpPr>
          <p:cNvPr id="161" name="Marcador de contenido 54"/>
          <p:cNvSpPr txBox="1">
            <a:spLocks/>
          </p:cNvSpPr>
          <p:nvPr/>
        </p:nvSpPr>
        <p:spPr>
          <a:xfrm>
            <a:off x="8933164"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2021</a:t>
            </a:r>
            <a:endParaRPr lang="es-EC" sz="1100" dirty="0">
              <a:solidFill>
                <a:srgbClr val="767171">
                  <a:alpha val="100000"/>
                </a:srgbClr>
              </a:solidFill>
              <a:cs typeface="Century Gothic (Cuerpo)"/>
              <a:sym typeface="Century Gothic (Cuerpo)"/>
            </a:endParaRPr>
          </a:p>
        </p:txBody>
      </p:sp>
      <p:sp>
        <p:nvSpPr>
          <p:cNvPr id="162" name="Marcador de contenido 55"/>
          <p:cNvSpPr txBox="1">
            <a:spLocks/>
          </p:cNvSpPr>
          <p:nvPr/>
        </p:nvSpPr>
        <p:spPr>
          <a:xfrm>
            <a:off x="10076374"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2020</a:t>
            </a:r>
            <a:endParaRPr lang="es-EC" sz="1100" dirty="0">
              <a:solidFill>
                <a:srgbClr val="767171">
                  <a:alpha val="100000"/>
                </a:srgbClr>
              </a:solidFill>
              <a:cs typeface="Century Gothic (Cuerpo)"/>
              <a:sym typeface="Century Gothic (Cuerpo)"/>
            </a:endParaRPr>
          </a:p>
        </p:txBody>
      </p:sp>
      <p:sp>
        <p:nvSpPr>
          <p:cNvPr id="163" name="Marcador de contenido 56"/>
          <p:cNvSpPr txBox="1">
            <a:spLocks/>
          </p:cNvSpPr>
          <p:nvPr/>
        </p:nvSpPr>
        <p:spPr>
          <a:xfrm>
            <a:off x="10807684"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2021</a:t>
            </a:r>
            <a:endParaRPr lang="es-EC" sz="1100" dirty="0">
              <a:solidFill>
                <a:srgbClr val="767171">
                  <a:alpha val="100000"/>
                </a:srgbClr>
              </a:solidFill>
              <a:cs typeface="Century Gothic (Cuerpo)"/>
              <a:sym typeface="Century Gothic (Cuerpo)"/>
            </a:endParaRPr>
          </a:p>
        </p:txBody>
      </p:sp>
      <p:sp>
        <p:nvSpPr>
          <p:cNvPr id="164" name="Marcador de contenido 27"/>
          <p:cNvSpPr txBox="1">
            <a:spLocks/>
          </p:cNvSpPr>
          <p:nvPr/>
        </p:nvSpPr>
        <p:spPr>
          <a:xfrm>
            <a:off x="3336625" y="3669827"/>
            <a:ext cx="577850" cy="219456"/>
          </a:xfrm>
          <a:prstGeom prst="rect">
            <a:avLst/>
          </a:prstGeom>
          <a:solidFill>
            <a:schemeClr val="bg1"/>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rgbClr val="767171"/>
                </a:solidFill>
                <a:cs typeface="Century Gothic (Cuerpo)"/>
                <a:sym typeface="Century Gothic (Cuerpo)"/>
              </a:rPr>
              <a:t>54.811</a:t>
            </a:r>
          </a:p>
        </p:txBody>
      </p:sp>
      <p:sp>
        <p:nvSpPr>
          <p:cNvPr id="165" name="Marcador de contenido 27"/>
          <p:cNvSpPr txBox="1">
            <a:spLocks/>
          </p:cNvSpPr>
          <p:nvPr/>
        </p:nvSpPr>
        <p:spPr>
          <a:xfrm>
            <a:off x="5167278" y="3669827"/>
            <a:ext cx="577850" cy="219456"/>
          </a:xfrm>
          <a:prstGeom prst="rect">
            <a:avLst/>
          </a:prstGeom>
          <a:solidFill>
            <a:schemeClr val="bg1"/>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rgbClr val="767171"/>
                </a:solidFill>
                <a:cs typeface="Century Gothic (Cuerpo)"/>
                <a:sym typeface="Century Gothic (Cuerpo)"/>
              </a:rPr>
              <a:t>39.402</a:t>
            </a:r>
          </a:p>
        </p:txBody>
      </p:sp>
      <p:sp>
        <p:nvSpPr>
          <p:cNvPr id="166" name="Marcador de contenido 27"/>
          <p:cNvSpPr txBox="1">
            <a:spLocks/>
          </p:cNvSpPr>
          <p:nvPr/>
        </p:nvSpPr>
        <p:spPr>
          <a:xfrm>
            <a:off x="1524357" y="3674434"/>
            <a:ext cx="577850" cy="219456"/>
          </a:xfrm>
          <a:prstGeom prst="rect">
            <a:avLst/>
          </a:prstGeom>
          <a:solidFill>
            <a:schemeClr val="bg1"/>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rgbClr val="767171"/>
                </a:solidFill>
                <a:cs typeface="Century Gothic (Cuerpo)"/>
                <a:sym typeface="Century Gothic (Cuerpo)"/>
              </a:rPr>
              <a:t>94.213</a:t>
            </a:r>
          </a:p>
        </p:txBody>
      </p:sp>
      <p:sp>
        <p:nvSpPr>
          <p:cNvPr id="167" name="Marcador de contenido 27"/>
          <p:cNvSpPr txBox="1">
            <a:spLocks/>
          </p:cNvSpPr>
          <p:nvPr/>
        </p:nvSpPr>
        <p:spPr>
          <a:xfrm>
            <a:off x="7037076" y="3669827"/>
            <a:ext cx="577850" cy="219456"/>
          </a:xfrm>
          <a:prstGeom prst="rect">
            <a:avLst/>
          </a:prstGeom>
          <a:solidFill>
            <a:schemeClr val="bg1"/>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rgbClr val="767171"/>
                </a:solidFill>
                <a:cs typeface="Century Gothic (Cuerpo)"/>
                <a:sym typeface="Century Gothic (Cuerpo)"/>
              </a:rPr>
              <a:t>4.608</a:t>
            </a:r>
          </a:p>
        </p:txBody>
      </p:sp>
      <p:sp>
        <p:nvSpPr>
          <p:cNvPr id="168" name="Marcador de contenido 27"/>
          <p:cNvSpPr txBox="1">
            <a:spLocks/>
          </p:cNvSpPr>
          <p:nvPr/>
        </p:nvSpPr>
        <p:spPr>
          <a:xfrm>
            <a:off x="8866511" y="3665255"/>
            <a:ext cx="577850" cy="219456"/>
          </a:xfrm>
          <a:prstGeom prst="rect">
            <a:avLst/>
          </a:prstGeom>
          <a:solidFill>
            <a:schemeClr val="bg1"/>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rgbClr val="767171"/>
                </a:solidFill>
                <a:cs typeface="Century Gothic (Cuerpo)"/>
                <a:sym typeface="Century Gothic (Cuerpo)"/>
              </a:rPr>
              <a:t>16.774</a:t>
            </a:r>
          </a:p>
        </p:txBody>
      </p:sp>
      <p:sp>
        <p:nvSpPr>
          <p:cNvPr id="169" name="Marcador de contenido 27"/>
          <p:cNvSpPr txBox="1">
            <a:spLocks/>
          </p:cNvSpPr>
          <p:nvPr/>
        </p:nvSpPr>
        <p:spPr>
          <a:xfrm>
            <a:off x="10715995" y="3669827"/>
            <a:ext cx="648843" cy="219456"/>
          </a:xfrm>
          <a:prstGeom prst="rect">
            <a:avLst/>
          </a:prstGeom>
          <a:solidFill>
            <a:schemeClr val="bg1"/>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smtClean="0">
                <a:solidFill>
                  <a:srgbClr val="767171"/>
                </a:solidFill>
                <a:cs typeface="Century Gothic (Cuerpo)"/>
                <a:sym typeface="Century Gothic (Cuerpo)"/>
              </a:rPr>
              <a:t>952.978</a:t>
            </a:r>
            <a:endParaRPr lang="es-EC" sz="1000" b="0" dirty="0">
              <a:solidFill>
                <a:srgbClr val="767171"/>
              </a:solidFill>
              <a:cs typeface="Century Gothic (Cuerpo)"/>
              <a:sym typeface="Century Gothic (Cuerpo)"/>
            </a:endParaRPr>
          </a:p>
        </p:txBody>
      </p:sp>
      <p:sp>
        <p:nvSpPr>
          <p:cNvPr id="170" name="Marcador de contenido 27"/>
          <p:cNvSpPr txBox="1">
            <a:spLocks/>
          </p:cNvSpPr>
          <p:nvPr/>
        </p:nvSpPr>
        <p:spPr>
          <a:xfrm>
            <a:off x="889462" y="3675462"/>
            <a:ext cx="577850" cy="219456"/>
          </a:xfrm>
          <a:prstGeom prst="rect">
            <a:avLst/>
          </a:prstGeom>
          <a:solidFill>
            <a:srgbClr val="062A77"/>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chemeClr val="bg1"/>
                </a:solidFill>
                <a:cs typeface="Century Gothic (Cuerpo)"/>
                <a:sym typeface="Century Gothic (Cuerpo)"/>
              </a:rPr>
              <a:t>74.721</a:t>
            </a:r>
          </a:p>
        </p:txBody>
      </p:sp>
      <p:sp>
        <p:nvSpPr>
          <p:cNvPr id="171" name="Marcador de contenido 27"/>
          <p:cNvSpPr txBox="1">
            <a:spLocks/>
          </p:cNvSpPr>
          <p:nvPr/>
        </p:nvSpPr>
        <p:spPr>
          <a:xfrm>
            <a:off x="2671907" y="3673229"/>
            <a:ext cx="577850" cy="219456"/>
          </a:xfrm>
          <a:prstGeom prst="rect">
            <a:avLst/>
          </a:prstGeom>
          <a:solidFill>
            <a:srgbClr val="0B3E92"/>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chemeClr val="bg1"/>
                </a:solidFill>
                <a:cs typeface="Century Gothic (Cuerpo)"/>
                <a:sym typeface="Century Gothic (Cuerpo)"/>
              </a:rPr>
              <a:t>45.946</a:t>
            </a:r>
          </a:p>
        </p:txBody>
      </p:sp>
      <p:sp>
        <p:nvSpPr>
          <p:cNvPr id="172" name="Marcador de contenido 27"/>
          <p:cNvSpPr txBox="1">
            <a:spLocks/>
          </p:cNvSpPr>
          <p:nvPr/>
        </p:nvSpPr>
        <p:spPr>
          <a:xfrm>
            <a:off x="4507320" y="3667098"/>
            <a:ext cx="577850" cy="219456"/>
          </a:xfrm>
          <a:prstGeom prst="rect">
            <a:avLst/>
          </a:prstGeom>
          <a:solidFill>
            <a:srgbClr val="1053AD"/>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chemeClr val="bg1"/>
                </a:solidFill>
                <a:cs typeface="Century Gothic (Cuerpo)"/>
                <a:sym typeface="Century Gothic (Cuerpo)"/>
              </a:rPr>
              <a:t>28.774</a:t>
            </a:r>
          </a:p>
        </p:txBody>
      </p:sp>
      <p:sp>
        <p:nvSpPr>
          <p:cNvPr id="173" name="Marcador de contenido 27"/>
          <p:cNvSpPr txBox="1">
            <a:spLocks/>
          </p:cNvSpPr>
          <p:nvPr/>
        </p:nvSpPr>
        <p:spPr>
          <a:xfrm>
            <a:off x="6387852" y="3669827"/>
            <a:ext cx="577850" cy="219456"/>
          </a:xfrm>
          <a:prstGeom prst="rect">
            <a:avLst/>
          </a:prstGeom>
          <a:solidFill>
            <a:srgbClr val="1467C8"/>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chemeClr val="bg1"/>
                </a:solidFill>
                <a:cs typeface="Century Gothic (Cuerpo)"/>
                <a:sym typeface="Century Gothic (Cuerpo)"/>
              </a:rPr>
              <a:t>2.780</a:t>
            </a:r>
          </a:p>
        </p:txBody>
      </p:sp>
      <p:sp>
        <p:nvSpPr>
          <p:cNvPr id="174" name="Marcador de contenido 27"/>
          <p:cNvSpPr txBox="1">
            <a:spLocks/>
          </p:cNvSpPr>
          <p:nvPr/>
        </p:nvSpPr>
        <p:spPr>
          <a:xfrm>
            <a:off x="8210998" y="3674399"/>
            <a:ext cx="577850" cy="219456"/>
          </a:xfrm>
          <a:prstGeom prst="rect">
            <a:avLst/>
          </a:prstGeom>
          <a:solidFill>
            <a:srgbClr val="197CE3"/>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chemeClr val="bg1"/>
                </a:solidFill>
                <a:cs typeface="Century Gothic (Cuerpo)"/>
                <a:sym typeface="Century Gothic (Cuerpo)"/>
              </a:rPr>
              <a:t>15.359</a:t>
            </a:r>
          </a:p>
        </p:txBody>
      </p:sp>
      <p:sp>
        <p:nvSpPr>
          <p:cNvPr id="175" name="Marcador de contenido 27"/>
          <p:cNvSpPr txBox="1">
            <a:spLocks/>
          </p:cNvSpPr>
          <p:nvPr/>
        </p:nvSpPr>
        <p:spPr>
          <a:xfrm>
            <a:off x="10013619" y="3673229"/>
            <a:ext cx="649224" cy="219456"/>
          </a:xfrm>
          <a:prstGeom prst="rect">
            <a:avLst/>
          </a:prstGeom>
          <a:solidFill>
            <a:srgbClr val="1E90FE"/>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chemeClr val="bg1"/>
                </a:solidFill>
                <a:cs typeface="Century Gothic (Cuerpo)"/>
                <a:sym typeface="Century Gothic (Cuerpo)"/>
              </a:rPr>
              <a:t>944.199</a:t>
            </a:r>
          </a:p>
        </p:txBody>
      </p:sp>
    </p:spTree>
    <p:extLst>
      <p:ext uri="{BB962C8B-B14F-4D97-AF65-F5344CB8AC3E}">
        <p14:creationId xmlns:p14="http://schemas.microsoft.com/office/powerpoint/2010/main" val="1820175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p:nvPr>
        </p:nvSpPr>
        <p:spPr>
          <a:xfrm>
            <a:off x="586680" y="330252"/>
            <a:ext cx="8202168" cy="475488"/>
          </a:xfrm>
        </p:spPr>
        <p:txBody>
          <a:bodyPr>
            <a:normAutofit/>
          </a:bodyPr>
          <a:lstStyle/>
          <a:p>
            <a:pPr marL="0" marR="0" algn="l">
              <a:lnSpc>
                <a:spcPct val="100000"/>
              </a:lnSpc>
              <a:spcBef>
                <a:spcPts val="0"/>
              </a:spcBef>
              <a:spcAft>
                <a:spcPts val="0"/>
              </a:spcAft>
              <a:buNone/>
            </a:pPr>
            <a:r>
              <a:rPr lang="es-EC" sz="2300" b="1" i="0" u="none" cap="none" dirty="0">
                <a:solidFill>
                  <a:srgbClr val="0069AF">
                    <a:alpha val="100000"/>
                  </a:srgbClr>
                </a:solidFill>
                <a:cs typeface="Century Gothic (Títulos)"/>
                <a:sym typeface="Century Gothic (Títulos)"/>
              </a:rPr>
              <a:t>1.1 Principales resultados ENESEM 2021</a:t>
            </a:r>
          </a:p>
        </p:txBody>
      </p:sp>
      <p:sp>
        <p:nvSpPr>
          <p:cNvPr id="3" name="Marcador de contenido 2"/>
          <p:cNvSpPr>
            <a:spLocks noGrp="1"/>
          </p:cNvSpPr>
          <p:nvPr>
            <p:ph/>
          </p:nvPr>
        </p:nvSpPr>
        <p:spPr>
          <a:xfrm>
            <a:off x="740664" y="1249131"/>
            <a:ext cx="10634472" cy="557784"/>
          </a:xfrm>
        </p:spPr>
        <p:txBody>
          <a:bodyPr/>
          <a:lstStyle/>
          <a:p>
            <a:pPr marL="0" marR="0" algn="just">
              <a:lnSpc>
                <a:spcPct val="100000"/>
              </a:lnSpc>
              <a:spcBef>
                <a:spcPts val="0"/>
              </a:spcBef>
              <a:spcAft>
                <a:spcPts val="0"/>
              </a:spcAft>
              <a:buNone/>
            </a:pPr>
            <a:r>
              <a:rPr lang="es-EC" sz="1500" b="0" i="0" u="none" cap="none" dirty="0">
                <a:solidFill>
                  <a:srgbClr val="767171">
                    <a:alpha val="100000"/>
                  </a:srgbClr>
                </a:solidFill>
                <a:cs typeface="Century Gothic (Cuerpo)"/>
                <a:sym typeface="Century Gothic (Cuerpo)"/>
              </a:rPr>
              <a:t>La ENESEM es una operación estadística de periodicidad anual, que mide la estructura y dinámica económica de las </a:t>
            </a:r>
            <a:r>
              <a:rPr lang="es-EC" sz="1500" b="0" i="0" u="none" cap="none" dirty="0">
                <a:solidFill>
                  <a:srgbClr val="888888"/>
                </a:solidFill>
                <a:cs typeface="Century Gothic (Cuerpo)"/>
                <a:sym typeface="Century Gothic (Cuerpo)"/>
              </a:rPr>
              <a:t>grandes</a:t>
            </a:r>
            <a:r>
              <a:rPr lang="es-EC" sz="1500" b="0" i="0" u="none" cap="none" dirty="0">
                <a:solidFill>
                  <a:srgbClr val="767171">
                    <a:alpha val="100000"/>
                  </a:srgbClr>
                </a:solidFill>
                <a:cs typeface="Century Gothic (Cuerpo)"/>
                <a:sym typeface="Century Gothic (Cuerpo)"/>
              </a:rPr>
              <a:t> y medianas empresas del país.</a:t>
            </a:r>
          </a:p>
        </p:txBody>
      </p:sp>
      <p:sp>
        <p:nvSpPr>
          <p:cNvPr id="69" name="Marcador de contenido 2"/>
          <p:cNvSpPr txBox="1">
            <a:spLocks/>
          </p:cNvSpPr>
          <p:nvPr/>
        </p:nvSpPr>
        <p:spPr>
          <a:xfrm>
            <a:off x="1178589" y="692175"/>
            <a:ext cx="653796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nSpc>
                <a:spcPct val="100000"/>
              </a:lnSpc>
              <a:spcBef>
                <a:spcPts val="0"/>
              </a:spcBef>
            </a:pPr>
            <a:r>
              <a:rPr lang="es-ES" sz="1300" b="0" dirty="0">
                <a:solidFill>
                  <a:srgbClr val="888888"/>
                </a:solidFill>
                <a:cs typeface="Century Gothic (Cuerpo)"/>
                <a:sym typeface="Century Gothic (Cuerpo)"/>
              </a:rPr>
              <a:t>Valores en millones de dólares*</a:t>
            </a:r>
          </a:p>
        </p:txBody>
      </p:sp>
      <p:sp>
        <p:nvSpPr>
          <p:cNvPr id="70" name="Marcador de contenido 61"/>
          <p:cNvSpPr txBox="1">
            <a:spLocks/>
          </p:cNvSpPr>
          <p:nvPr/>
        </p:nvSpPr>
        <p:spPr>
          <a:xfrm>
            <a:off x="740664" y="6218321"/>
            <a:ext cx="10918146" cy="6126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nSpc>
                <a:spcPct val="100000"/>
              </a:lnSpc>
              <a:spcBef>
                <a:spcPts val="0"/>
              </a:spcBef>
            </a:pPr>
            <a:r>
              <a:rPr lang="es-ES" sz="800" dirty="0">
                <a:solidFill>
                  <a:srgbClr val="595959"/>
                </a:solidFill>
                <a:cs typeface="Century Gothic (Títulos)"/>
                <a:sym typeface="Century Gothic (Títulos)"/>
              </a:rPr>
              <a:t>(*)</a:t>
            </a:r>
            <a:r>
              <a:rPr lang="es-ES" sz="800" b="0" dirty="0">
                <a:solidFill>
                  <a:srgbClr val="595959"/>
                </a:solidFill>
                <a:cs typeface="Century Gothic (Títulos)"/>
                <a:sym typeface="Century Gothic (Títulos)"/>
              </a:rPr>
              <a:t> El personal ocupado empresarial se encuentra en unidades de personas.</a:t>
            </a:r>
          </a:p>
          <a:p>
            <a:pPr>
              <a:lnSpc>
                <a:spcPct val="100000"/>
              </a:lnSpc>
              <a:spcBef>
                <a:spcPts val="0"/>
              </a:spcBef>
            </a:pPr>
            <a:r>
              <a:rPr lang="es-ES" sz="800" dirty="0">
                <a:solidFill>
                  <a:srgbClr val="595959"/>
                </a:solidFill>
                <a:cs typeface="Century Gothic (Títulos)"/>
                <a:sym typeface="Century Gothic (Títulos)"/>
              </a:rPr>
              <a:t>(**) </a:t>
            </a:r>
            <a:r>
              <a:rPr lang="es-ES" sz="800" b="0" dirty="0">
                <a:solidFill>
                  <a:srgbClr val="595959"/>
                </a:solidFill>
                <a:cs typeface="Century Gothic (Títulos)"/>
                <a:sym typeface="Century Gothic (Títulos)"/>
              </a:rPr>
              <a:t>En el año 2021, se identificó un valor atípico en una (1) empresa dedicada a actividades de extracción y refinación de petróleo, debido a la activación de inversiones capitalizadas en el activo fijo edificios (plataformas y pozos, refinerías, estaciones de servicios, otros), que altera la serie histórica de la Formación bruta de capital fijo (FBKF).</a:t>
            </a:r>
          </a:p>
        </p:txBody>
      </p:sp>
      <p:sp>
        <p:nvSpPr>
          <p:cNvPr id="115" name="Marcador de contenido 3"/>
          <p:cNvSpPr txBox="1">
            <a:spLocks/>
          </p:cNvSpPr>
          <p:nvPr/>
        </p:nvSpPr>
        <p:spPr>
          <a:xfrm>
            <a:off x="725424" y="1947672"/>
            <a:ext cx="1618488" cy="603504"/>
          </a:xfrm>
          <a:prstGeom prst="rect">
            <a:avLst/>
          </a:prstGeom>
          <a:solidFill>
            <a:srgbClr val="062A77">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200" b="0">
                <a:solidFill>
                  <a:srgbClr val="FFFFFF">
                    <a:alpha val="100000"/>
                  </a:srgbClr>
                </a:solidFill>
                <a:cs typeface="Century Gothic (Cuerpo)"/>
                <a:sym typeface="Century Gothic (Cuerpo)"/>
              </a:rPr>
              <a:t>Producción total empresarial</a:t>
            </a:r>
          </a:p>
        </p:txBody>
      </p:sp>
      <p:sp>
        <p:nvSpPr>
          <p:cNvPr id="116" name="Marcador de contenido 4"/>
          <p:cNvSpPr txBox="1">
            <a:spLocks/>
          </p:cNvSpPr>
          <p:nvPr/>
        </p:nvSpPr>
        <p:spPr>
          <a:xfrm>
            <a:off x="2535936" y="1947672"/>
            <a:ext cx="1618488" cy="603504"/>
          </a:xfrm>
          <a:prstGeom prst="rect">
            <a:avLst/>
          </a:prstGeom>
          <a:solidFill>
            <a:srgbClr val="0B3E92">
              <a:alpha val="100000"/>
            </a:srgbClr>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200" b="0">
                <a:solidFill>
                  <a:srgbClr val="FFFFFF">
                    <a:alpha val="100000"/>
                  </a:srgbClr>
                </a:solidFill>
                <a:cs typeface="Century Gothic (Cuerpo)"/>
                <a:sym typeface="Century Gothic (Cuerpo)"/>
              </a:rPr>
              <a:t>Consumo Intermedio empresarial</a:t>
            </a:r>
          </a:p>
        </p:txBody>
      </p:sp>
      <p:sp>
        <p:nvSpPr>
          <p:cNvPr id="117" name="Marcador de contenido 5"/>
          <p:cNvSpPr txBox="1">
            <a:spLocks/>
          </p:cNvSpPr>
          <p:nvPr/>
        </p:nvSpPr>
        <p:spPr>
          <a:xfrm>
            <a:off x="4337304" y="1947672"/>
            <a:ext cx="1618488" cy="603504"/>
          </a:xfrm>
          <a:prstGeom prst="rect">
            <a:avLst/>
          </a:prstGeom>
          <a:solidFill>
            <a:srgbClr val="1053AD">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200" b="0">
                <a:solidFill>
                  <a:srgbClr val="FFFFFF">
                    <a:alpha val="100000"/>
                  </a:srgbClr>
                </a:solidFill>
                <a:cs typeface="Century Gothic (Cuerpo)"/>
                <a:sym typeface="Century Gothic (Cuerpo)"/>
              </a:rPr>
              <a:t>Valor Agregado empresarial</a:t>
            </a:r>
          </a:p>
        </p:txBody>
      </p:sp>
      <p:sp>
        <p:nvSpPr>
          <p:cNvPr id="118" name="Marcador de contenido 6"/>
          <p:cNvSpPr txBox="1">
            <a:spLocks/>
          </p:cNvSpPr>
          <p:nvPr/>
        </p:nvSpPr>
        <p:spPr>
          <a:xfrm>
            <a:off x="6202859" y="1947672"/>
            <a:ext cx="1618488" cy="603504"/>
          </a:xfrm>
          <a:prstGeom prst="rect">
            <a:avLst/>
          </a:prstGeom>
          <a:solidFill>
            <a:srgbClr val="1467C8">
              <a:alpha val="100000"/>
            </a:srgbClr>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200" b="0" dirty="0">
                <a:solidFill>
                  <a:srgbClr val="FFFFFF">
                    <a:alpha val="100000"/>
                  </a:srgbClr>
                </a:solidFill>
                <a:cs typeface="Century Gothic (Cuerpo)"/>
                <a:sym typeface="Century Gothic (Cuerpo)"/>
              </a:rPr>
              <a:t>Formación Bruta de Capital fijo empresarial**</a:t>
            </a:r>
          </a:p>
        </p:txBody>
      </p:sp>
      <p:sp>
        <p:nvSpPr>
          <p:cNvPr id="119" name="Marcador de contenido 7"/>
          <p:cNvSpPr txBox="1">
            <a:spLocks/>
          </p:cNvSpPr>
          <p:nvPr/>
        </p:nvSpPr>
        <p:spPr>
          <a:xfrm>
            <a:off x="8068235" y="1947672"/>
            <a:ext cx="1555375" cy="603504"/>
          </a:xfrm>
          <a:prstGeom prst="rect">
            <a:avLst/>
          </a:prstGeom>
          <a:solidFill>
            <a:srgbClr val="197CE3"/>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200" b="0">
                <a:solidFill>
                  <a:srgbClr val="FFFFFF">
                    <a:alpha val="100000"/>
                  </a:srgbClr>
                </a:solidFill>
                <a:cs typeface="Century Gothic (Cuerpo)"/>
                <a:sym typeface="Century Gothic (Cuerpo)"/>
              </a:rPr>
              <a:t>Remuneraciones empresariales</a:t>
            </a:r>
          </a:p>
        </p:txBody>
      </p:sp>
      <p:sp>
        <p:nvSpPr>
          <p:cNvPr id="120" name="Marcador de contenido 8"/>
          <p:cNvSpPr txBox="1">
            <a:spLocks/>
          </p:cNvSpPr>
          <p:nvPr/>
        </p:nvSpPr>
        <p:spPr>
          <a:xfrm>
            <a:off x="9897214" y="1947672"/>
            <a:ext cx="1640362" cy="603504"/>
          </a:xfrm>
          <a:prstGeom prst="rect">
            <a:avLst/>
          </a:prstGeom>
          <a:solidFill>
            <a:srgbClr val="1E90FE">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200" b="0">
                <a:solidFill>
                  <a:srgbClr val="FFFFFF">
                    <a:alpha val="100000"/>
                  </a:srgbClr>
                </a:solidFill>
                <a:cs typeface="Century Gothic (Cuerpo)"/>
                <a:sym typeface="Century Gothic (Cuerpo)"/>
              </a:rPr>
              <a:t>Personal </a:t>
            </a:r>
            <a:r>
              <a:rPr lang="es-EC" sz="1200" b="0">
                <a:solidFill>
                  <a:schemeClr val="bg1"/>
                </a:solidFill>
                <a:cs typeface="Century Gothic (Cuerpo)"/>
                <a:sym typeface="Century Gothic (Cuerpo)"/>
              </a:rPr>
              <a:t>ocupado</a:t>
            </a:r>
            <a:r>
              <a:rPr lang="es-EC" sz="1200" b="0">
                <a:solidFill>
                  <a:srgbClr val="FF0000"/>
                </a:solidFill>
                <a:cs typeface="Century Gothic (Cuerpo)"/>
                <a:sym typeface="Century Gothic (Cuerpo)"/>
              </a:rPr>
              <a:t> </a:t>
            </a:r>
            <a:r>
              <a:rPr lang="es-EC" sz="1200" b="0">
                <a:solidFill>
                  <a:srgbClr val="FFFFFF">
                    <a:alpha val="100000"/>
                  </a:srgbClr>
                </a:solidFill>
                <a:cs typeface="Century Gothic (Cuerpo)"/>
                <a:sym typeface="Century Gothic (Cuerpo)"/>
              </a:rPr>
              <a:t>empresarial*</a:t>
            </a:r>
            <a:endParaRPr lang="es-EC" sz="1200" b="0" dirty="0">
              <a:solidFill>
                <a:srgbClr val="FF0000"/>
              </a:solidFill>
              <a:cs typeface="Century Gothic (Cuerpo)"/>
              <a:sym typeface="Century Gothic (Cuerpo)"/>
            </a:endParaRPr>
          </a:p>
        </p:txBody>
      </p:sp>
      <p:pic>
        <p:nvPicPr>
          <p:cNvPr id="121" name="Marcador de contenido 9"/>
          <p:cNvPicPr>
            <a:picLocks/>
          </p:cNvPicPr>
          <p:nvPr/>
        </p:nvPicPr>
        <p:blipFill>
          <a:blip r:embed="rId3" cstate="print"/>
          <a:stretch>
            <a:fillRect/>
          </a:stretch>
        </p:blipFill>
        <p:spPr>
          <a:xfrm flipH="1">
            <a:off x="1174375" y="2724912"/>
            <a:ext cx="1167953" cy="1069848"/>
          </a:xfrm>
          <a:prstGeom prst="rect">
            <a:avLst/>
          </a:prstGeom>
        </p:spPr>
      </p:pic>
      <p:pic>
        <p:nvPicPr>
          <p:cNvPr id="122" name="Marcador de contenido 10"/>
          <p:cNvPicPr>
            <a:picLocks/>
          </p:cNvPicPr>
          <p:nvPr/>
        </p:nvPicPr>
        <p:blipFill>
          <a:blip r:embed="rId3" cstate="print"/>
          <a:stretch>
            <a:fillRect/>
          </a:stretch>
        </p:blipFill>
        <p:spPr>
          <a:xfrm flipH="1">
            <a:off x="2984169" y="2724912"/>
            <a:ext cx="1120574" cy="1069848"/>
          </a:xfrm>
          <a:prstGeom prst="rect">
            <a:avLst/>
          </a:prstGeom>
        </p:spPr>
      </p:pic>
      <p:pic>
        <p:nvPicPr>
          <p:cNvPr id="123" name="Marcador de contenido 11"/>
          <p:cNvPicPr>
            <a:picLocks/>
          </p:cNvPicPr>
          <p:nvPr/>
        </p:nvPicPr>
        <p:blipFill>
          <a:blip r:embed="rId3" cstate="print"/>
          <a:stretch>
            <a:fillRect/>
          </a:stretch>
        </p:blipFill>
        <p:spPr>
          <a:xfrm flipH="1">
            <a:off x="4807428" y="2724912"/>
            <a:ext cx="1139189" cy="1069848"/>
          </a:xfrm>
          <a:prstGeom prst="rect">
            <a:avLst/>
          </a:prstGeom>
        </p:spPr>
      </p:pic>
      <p:pic>
        <p:nvPicPr>
          <p:cNvPr id="124" name="Marcador de contenido 12"/>
          <p:cNvPicPr>
            <a:picLocks/>
          </p:cNvPicPr>
          <p:nvPr/>
        </p:nvPicPr>
        <p:blipFill>
          <a:blip r:embed="rId3" cstate="print"/>
          <a:stretch>
            <a:fillRect/>
          </a:stretch>
        </p:blipFill>
        <p:spPr>
          <a:xfrm flipH="1">
            <a:off x="6733568" y="2724912"/>
            <a:ext cx="1073957" cy="1069848"/>
          </a:xfrm>
          <a:prstGeom prst="rect">
            <a:avLst/>
          </a:prstGeom>
        </p:spPr>
      </p:pic>
      <p:pic>
        <p:nvPicPr>
          <p:cNvPr id="125" name="Marcador de contenido 13"/>
          <p:cNvPicPr>
            <a:picLocks/>
          </p:cNvPicPr>
          <p:nvPr/>
        </p:nvPicPr>
        <p:blipFill>
          <a:blip r:embed="rId3" cstate="print"/>
          <a:stretch>
            <a:fillRect/>
          </a:stretch>
        </p:blipFill>
        <p:spPr>
          <a:xfrm flipH="1">
            <a:off x="8566478" y="2724912"/>
            <a:ext cx="1066097" cy="1069848"/>
          </a:xfrm>
          <a:prstGeom prst="rect">
            <a:avLst/>
          </a:prstGeom>
        </p:spPr>
      </p:pic>
      <p:pic>
        <p:nvPicPr>
          <p:cNvPr id="126" name="Marcador de contenido 14"/>
          <p:cNvPicPr>
            <a:picLocks/>
          </p:cNvPicPr>
          <p:nvPr/>
        </p:nvPicPr>
        <p:blipFill>
          <a:blip r:embed="rId3" cstate="print"/>
          <a:stretch>
            <a:fillRect/>
          </a:stretch>
        </p:blipFill>
        <p:spPr>
          <a:xfrm flipH="1">
            <a:off x="10391526" y="2702052"/>
            <a:ext cx="1147887" cy="1069848"/>
          </a:xfrm>
          <a:prstGeom prst="rect">
            <a:avLst/>
          </a:prstGeom>
        </p:spPr>
      </p:pic>
      <p:pic>
        <p:nvPicPr>
          <p:cNvPr id="127" name="Marcador de contenido 15"/>
          <p:cNvPicPr>
            <a:picLocks/>
          </p:cNvPicPr>
          <p:nvPr/>
        </p:nvPicPr>
        <p:blipFill>
          <a:blip r:embed="rId4" cstate="print"/>
          <a:stretch>
            <a:fillRect/>
          </a:stretch>
        </p:blipFill>
        <p:spPr>
          <a:xfrm>
            <a:off x="1293068" y="2798064"/>
            <a:ext cx="393192" cy="393192"/>
          </a:xfrm>
          <a:prstGeom prst="rect">
            <a:avLst/>
          </a:prstGeom>
        </p:spPr>
      </p:pic>
      <p:pic>
        <p:nvPicPr>
          <p:cNvPr id="128" name="Marcador de contenido 16"/>
          <p:cNvPicPr>
            <a:picLocks/>
          </p:cNvPicPr>
          <p:nvPr/>
        </p:nvPicPr>
        <p:blipFill>
          <a:blip r:embed="rId5" cstate="print"/>
          <a:stretch>
            <a:fillRect/>
          </a:stretch>
        </p:blipFill>
        <p:spPr>
          <a:xfrm>
            <a:off x="3076148" y="2807208"/>
            <a:ext cx="393192" cy="393192"/>
          </a:xfrm>
          <a:prstGeom prst="rect">
            <a:avLst/>
          </a:prstGeom>
        </p:spPr>
      </p:pic>
      <p:pic>
        <p:nvPicPr>
          <p:cNvPr id="129" name="Marcador de contenido 17"/>
          <p:cNvPicPr>
            <a:picLocks/>
          </p:cNvPicPr>
          <p:nvPr/>
        </p:nvPicPr>
        <p:blipFill>
          <a:blip r:embed="rId6" cstate="print"/>
          <a:stretch>
            <a:fillRect/>
          </a:stretch>
        </p:blipFill>
        <p:spPr>
          <a:xfrm>
            <a:off x="4913913" y="2807208"/>
            <a:ext cx="393192" cy="393192"/>
          </a:xfrm>
          <a:prstGeom prst="rect">
            <a:avLst/>
          </a:prstGeom>
        </p:spPr>
      </p:pic>
      <p:pic>
        <p:nvPicPr>
          <p:cNvPr id="130" name="Marcador de contenido 18"/>
          <p:cNvPicPr>
            <a:picLocks/>
          </p:cNvPicPr>
          <p:nvPr/>
        </p:nvPicPr>
        <p:blipFill>
          <a:blip r:embed="rId7" cstate="print"/>
          <a:stretch>
            <a:fillRect/>
          </a:stretch>
        </p:blipFill>
        <p:spPr>
          <a:xfrm>
            <a:off x="6816581" y="2807208"/>
            <a:ext cx="393192" cy="393192"/>
          </a:xfrm>
          <a:prstGeom prst="rect">
            <a:avLst/>
          </a:prstGeom>
        </p:spPr>
      </p:pic>
      <p:pic>
        <p:nvPicPr>
          <p:cNvPr id="131" name="Marcador de contenido 19"/>
          <p:cNvPicPr>
            <a:picLocks/>
          </p:cNvPicPr>
          <p:nvPr/>
        </p:nvPicPr>
        <p:blipFill>
          <a:blip r:embed="rId8" cstate="print"/>
          <a:stretch>
            <a:fillRect/>
          </a:stretch>
        </p:blipFill>
        <p:spPr>
          <a:xfrm>
            <a:off x="8663311" y="2843784"/>
            <a:ext cx="393192" cy="393192"/>
          </a:xfrm>
          <a:prstGeom prst="rect">
            <a:avLst/>
          </a:prstGeom>
        </p:spPr>
      </p:pic>
      <p:pic>
        <p:nvPicPr>
          <p:cNvPr id="132" name="Marcador de contenido 20"/>
          <p:cNvPicPr>
            <a:picLocks/>
          </p:cNvPicPr>
          <p:nvPr/>
        </p:nvPicPr>
        <p:blipFill>
          <a:blip r:embed="rId9" cstate="print"/>
          <a:stretch>
            <a:fillRect/>
          </a:stretch>
        </p:blipFill>
        <p:spPr>
          <a:xfrm>
            <a:off x="10482967" y="2825496"/>
            <a:ext cx="393192" cy="393192"/>
          </a:xfrm>
          <a:prstGeom prst="rect">
            <a:avLst/>
          </a:prstGeom>
        </p:spPr>
      </p:pic>
      <p:sp>
        <p:nvSpPr>
          <p:cNvPr id="133" name="Marcador de contenido 21"/>
          <p:cNvSpPr txBox="1">
            <a:spLocks/>
          </p:cNvSpPr>
          <p:nvPr/>
        </p:nvSpPr>
        <p:spPr>
          <a:xfrm>
            <a:off x="817580" y="3611880"/>
            <a:ext cx="1362456" cy="347472"/>
          </a:xfrm>
          <a:prstGeom prst="rect">
            <a:avLst/>
          </a:prstGeom>
          <a:solidFill>
            <a:srgbClr val="062A77">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nSpc>
                <a:spcPct val="100000"/>
              </a:lnSpc>
              <a:spcBef>
                <a:spcPts val="0"/>
              </a:spcBef>
            </a:pPr>
            <a:r>
              <a:rPr lang="es-ES" sz="1000" b="0">
                <a:solidFill>
                  <a:srgbClr val="FFFFFF">
                    <a:alpha val="100000"/>
                  </a:srgbClr>
                </a:solidFill>
                <a:cs typeface="Century Gothic (Cuerpo)"/>
                <a:sym typeface="Century Gothic (Cuerpo)"/>
              </a:rPr>
              <a:t>                        </a:t>
            </a:r>
            <a:endParaRPr lang="es-ES" sz="1000" b="0" dirty="0">
              <a:solidFill>
                <a:srgbClr val="FFFFFF">
                  <a:alpha val="100000"/>
                </a:srgbClr>
              </a:solidFill>
              <a:cs typeface="Century Gothic (Cuerpo)"/>
              <a:sym typeface="Century Gothic (Cuerpo)"/>
            </a:endParaRPr>
          </a:p>
        </p:txBody>
      </p:sp>
      <p:sp>
        <p:nvSpPr>
          <p:cNvPr id="134" name="Marcador de contenido 22"/>
          <p:cNvSpPr txBox="1">
            <a:spLocks/>
          </p:cNvSpPr>
          <p:nvPr/>
        </p:nvSpPr>
        <p:spPr>
          <a:xfrm>
            <a:off x="2609804" y="3611880"/>
            <a:ext cx="1362456" cy="347472"/>
          </a:xfrm>
          <a:prstGeom prst="rect">
            <a:avLst/>
          </a:prstGeom>
          <a:solidFill>
            <a:srgbClr val="0B3E92">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r">
              <a:lnSpc>
                <a:spcPct val="100000"/>
              </a:lnSpc>
              <a:spcBef>
                <a:spcPts val="0"/>
              </a:spcBef>
            </a:pPr>
            <a:r>
              <a:rPr lang="es-ES" sz="1000" b="0">
                <a:solidFill>
                  <a:srgbClr val="FFFFFF">
                    <a:alpha val="100000"/>
                  </a:srgbClr>
                </a:solidFill>
                <a:cs typeface="Century Gothic (Cuerpo)"/>
                <a:sym typeface="Century Gothic (Cuerpo)"/>
              </a:rPr>
              <a:t> </a:t>
            </a:r>
            <a:endParaRPr lang="es-ES" sz="1000" b="0" dirty="0">
              <a:solidFill>
                <a:srgbClr val="FFFFFF">
                  <a:alpha val="100000"/>
                </a:srgbClr>
              </a:solidFill>
              <a:cs typeface="Century Gothic (Cuerpo)"/>
              <a:sym typeface="Century Gothic (Cuerpo)"/>
            </a:endParaRPr>
          </a:p>
        </p:txBody>
      </p:sp>
      <p:sp>
        <p:nvSpPr>
          <p:cNvPr id="135" name="Marcador de contenido 23"/>
          <p:cNvSpPr txBox="1">
            <a:spLocks/>
          </p:cNvSpPr>
          <p:nvPr/>
        </p:nvSpPr>
        <p:spPr>
          <a:xfrm>
            <a:off x="4447569" y="3611880"/>
            <a:ext cx="1362456" cy="347472"/>
          </a:xfrm>
          <a:prstGeom prst="rect">
            <a:avLst/>
          </a:prstGeom>
          <a:solidFill>
            <a:srgbClr val="1053AD">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r">
              <a:lnSpc>
                <a:spcPct val="100000"/>
              </a:lnSpc>
              <a:spcBef>
                <a:spcPts val="0"/>
              </a:spcBef>
            </a:pPr>
            <a:r>
              <a:rPr lang="es-ES" sz="1000" b="0">
                <a:solidFill>
                  <a:srgbClr val="FFFFFF">
                    <a:alpha val="100000"/>
                  </a:srgbClr>
                </a:solidFill>
                <a:cs typeface="Century Gothic (Cuerpo)"/>
                <a:sym typeface="Century Gothic (Cuerpo)"/>
              </a:rPr>
              <a:t> </a:t>
            </a:r>
            <a:endParaRPr lang="es-ES" sz="1000" b="0" dirty="0">
              <a:solidFill>
                <a:srgbClr val="FFFFFF">
                  <a:alpha val="100000"/>
                </a:srgbClr>
              </a:solidFill>
              <a:cs typeface="Century Gothic (Cuerpo)"/>
              <a:sym typeface="Century Gothic (Cuerpo)"/>
            </a:endParaRPr>
          </a:p>
        </p:txBody>
      </p:sp>
      <p:sp>
        <p:nvSpPr>
          <p:cNvPr id="136" name="Marcador de contenido 24"/>
          <p:cNvSpPr txBox="1">
            <a:spLocks/>
          </p:cNvSpPr>
          <p:nvPr/>
        </p:nvSpPr>
        <p:spPr>
          <a:xfrm>
            <a:off x="6331591" y="3611880"/>
            <a:ext cx="1362456" cy="347472"/>
          </a:xfrm>
          <a:prstGeom prst="rect">
            <a:avLst/>
          </a:prstGeom>
          <a:solidFill>
            <a:srgbClr val="1467C8">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r">
              <a:lnSpc>
                <a:spcPct val="100000"/>
              </a:lnSpc>
              <a:spcBef>
                <a:spcPts val="0"/>
              </a:spcBef>
            </a:pPr>
            <a:r>
              <a:rPr lang="es-ES" sz="1000" b="0">
                <a:solidFill>
                  <a:srgbClr val="FFFFFF">
                    <a:alpha val="100000"/>
                  </a:srgbClr>
                </a:solidFill>
                <a:cs typeface="Century Gothic (Cuerpo)"/>
                <a:sym typeface="Century Gothic (Cuerpo)"/>
              </a:rPr>
              <a:t> </a:t>
            </a:r>
            <a:endParaRPr lang="es-ES" sz="1000" b="0" dirty="0">
              <a:solidFill>
                <a:srgbClr val="FFFFFF">
                  <a:alpha val="100000"/>
                </a:srgbClr>
              </a:solidFill>
              <a:cs typeface="Century Gothic (Cuerpo)"/>
              <a:sym typeface="Century Gothic (Cuerpo)"/>
            </a:endParaRPr>
          </a:p>
        </p:txBody>
      </p:sp>
      <p:sp>
        <p:nvSpPr>
          <p:cNvPr id="137" name="Marcador de contenido 25"/>
          <p:cNvSpPr txBox="1">
            <a:spLocks/>
          </p:cNvSpPr>
          <p:nvPr/>
        </p:nvSpPr>
        <p:spPr>
          <a:xfrm>
            <a:off x="8151247" y="3611880"/>
            <a:ext cx="1362456" cy="347472"/>
          </a:xfrm>
          <a:prstGeom prst="rect">
            <a:avLst/>
          </a:prstGeom>
          <a:solidFill>
            <a:srgbClr val="197CE3">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r">
              <a:lnSpc>
                <a:spcPct val="100000"/>
              </a:lnSpc>
              <a:spcBef>
                <a:spcPts val="0"/>
              </a:spcBef>
            </a:pPr>
            <a:r>
              <a:rPr lang="es-ES" sz="1000" b="0">
                <a:solidFill>
                  <a:srgbClr val="FFFFFF">
                    <a:alpha val="100000"/>
                  </a:srgbClr>
                </a:solidFill>
                <a:cs typeface="Century Gothic (Cuerpo)"/>
                <a:sym typeface="Century Gothic (Cuerpo)"/>
              </a:rPr>
              <a:t> </a:t>
            </a:r>
            <a:endParaRPr lang="es-ES" sz="1000" b="0" dirty="0">
              <a:solidFill>
                <a:srgbClr val="FFFFFF">
                  <a:alpha val="100000"/>
                </a:srgbClr>
              </a:solidFill>
              <a:cs typeface="Century Gothic (Cuerpo)"/>
              <a:sym typeface="Century Gothic (Cuerpo)"/>
            </a:endParaRPr>
          </a:p>
        </p:txBody>
      </p:sp>
      <p:sp>
        <p:nvSpPr>
          <p:cNvPr id="138" name="Marcador de contenido 26"/>
          <p:cNvSpPr txBox="1">
            <a:spLocks/>
          </p:cNvSpPr>
          <p:nvPr/>
        </p:nvSpPr>
        <p:spPr>
          <a:xfrm>
            <a:off x="9963012" y="3611880"/>
            <a:ext cx="1463040" cy="347472"/>
          </a:xfrm>
          <a:prstGeom prst="rect">
            <a:avLst/>
          </a:prstGeom>
          <a:solidFill>
            <a:srgbClr val="1E90FE">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r">
              <a:lnSpc>
                <a:spcPct val="100000"/>
              </a:lnSpc>
              <a:spcBef>
                <a:spcPts val="0"/>
              </a:spcBef>
            </a:pPr>
            <a:r>
              <a:rPr lang="es-ES" sz="1000" b="0">
                <a:solidFill>
                  <a:srgbClr val="FFFFFF">
                    <a:alpha val="100000"/>
                  </a:srgbClr>
                </a:solidFill>
                <a:cs typeface="Century Gothic (Cuerpo)"/>
                <a:sym typeface="Century Gothic (Cuerpo)"/>
              </a:rPr>
              <a:t> </a:t>
            </a:r>
            <a:endParaRPr lang="es-ES" sz="1000" b="0" dirty="0">
              <a:solidFill>
                <a:srgbClr val="FFFFFF">
                  <a:alpha val="100000"/>
                </a:srgbClr>
              </a:solidFill>
              <a:cs typeface="Century Gothic (Cuerpo)"/>
              <a:sym typeface="Century Gothic (Cuerpo)"/>
            </a:endParaRPr>
          </a:p>
        </p:txBody>
      </p:sp>
      <p:pic>
        <p:nvPicPr>
          <p:cNvPr id="139" name="Marcador de contenido 33"/>
          <p:cNvPicPr>
            <a:picLocks/>
          </p:cNvPicPr>
          <p:nvPr/>
        </p:nvPicPr>
        <p:blipFill>
          <a:blip r:embed="rId10" cstate="print"/>
          <a:stretch>
            <a:fillRect/>
          </a:stretch>
        </p:blipFill>
        <p:spPr>
          <a:xfrm>
            <a:off x="725424" y="4059936"/>
            <a:ext cx="1600200" cy="2002388"/>
          </a:xfrm>
          <a:prstGeom prst="rect">
            <a:avLst/>
          </a:prstGeom>
        </p:spPr>
      </p:pic>
      <p:sp>
        <p:nvSpPr>
          <p:cNvPr id="140" name="Marcador de contenido 34"/>
          <p:cNvSpPr txBox="1">
            <a:spLocks/>
          </p:cNvSpPr>
          <p:nvPr/>
        </p:nvSpPr>
        <p:spPr>
          <a:xfrm>
            <a:off x="725424" y="4034536"/>
            <a:ext cx="1600200" cy="177762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EC" sz="1200" b="0" dirty="0">
                <a:solidFill>
                  <a:srgbClr val="767171"/>
                </a:solidFill>
                <a:cs typeface="Century Gothic (Cuerpo)"/>
                <a:sym typeface="Century Gothic (Cuerpo)"/>
              </a:rPr>
              <a:t>El sector  de la manufactura (C) tuvo una participación del 39,4%, seguido por el sector comercio (G) con el 14,2%.</a:t>
            </a:r>
          </a:p>
        </p:txBody>
      </p:sp>
      <p:pic>
        <p:nvPicPr>
          <p:cNvPr id="141" name="Marcador de contenido 35"/>
          <p:cNvPicPr>
            <a:picLocks/>
          </p:cNvPicPr>
          <p:nvPr/>
        </p:nvPicPr>
        <p:blipFill>
          <a:blip r:embed="rId10" cstate="print"/>
          <a:stretch>
            <a:fillRect/>
          </a:stretch>
        </p:blipFill>
        <p:spPr>
          <a:xfrm>
            <a:off x="2508862" y="4059936"/>
            <a:ext cx="1600200" cy="2002388"/>
          </a:xfrm>
          <a:prstGeom prst="rect">
            <a:avLst/>
          </a:prstGeom>
        </p:spPr>
      </p:pic>
      <p:sp>
        <p:nvSpPr>
          <p:cNvPr id="142" name="Marcador de contenido 36"/>
          <p:cNvSpPr txBox="1">
            <a:spLocks/>
          </p:cNvSpPr>
          <p:nvPr/>
        </p:nvSpPr>
        <p:spPr>
          <a:xfrm>
            <a:off x="2526792" y="4164017"/>
            <a:ext cx="1600200" cy="16458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EC" sz="1200" b="0" dirty="0">
                <a:solidFill>
                  <a:srgbClr val="767171"/>
                </a:solidFill>
                <a:cs typeface="Century Gothic (Cuerpo)"/>
                <a:sym typeface="Century Gothic (Cuerpo)"/>
              </a:rPr>
              <a:t>El consumo intermedio del sector servicios administrativos (N) presentó un crecimiento del 41,1% frente al 2020.</a:t>
            </a:r>
          </a:p>
        </p:txBody>
      </p:sp>
      <p:pic>
        <p:nvPicPr>
          <p:cNvPr id="143" name="Marcador de contenido 37"/>
          <p:cNvPicPr>
            <a:picLocks/>
          </p:cNvPicPr>
          <p:nvPr/>
        </p:nvPicPr>
        <p:blipFill>
          <a:blip r:embed="rId10" cstate="print"/>
          <a:stretch>
            <a:fillRect/>
          </a:stretch>
        </p:blipFill>
        <p:spPr>
          <a:xfrm>
            <a:off x="4355592" y="4059936"/>
            <a:ext cx="1600200" cy="2002388"/>
          </a:xfrm>
          <a:prstGeom prst="rect">
            <a:avLst/>
          </a:prstGeom>
        </p:spPr>
      </p:pic>
      <p:sp>
        <p:nvSpPr>
          <p:cNvPr id="144" name="Marcador de contenido 38"/>
          <p:cNvSpPr txBox="1">
            <a:spLocks/>
          </p:cNvSpPr>
          <p:nvPr/>
        </p:nvSpPr>
        <p:spPr>
          <a:xfrm>
            <a:off x="4355592" y="3995893"/>
            <a:ext cx="1600200" cy="215798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EC" sz="1200" b="0" dirty="0">
                <a:solidFill>
                  <a:srgbClr val="767171"/>
                </a:solidFill>
                <a:cs typeface="Century Gothic (Cuerpo)"/>
                <a:sym typeface="Century Gothic (Cuerpo)"/>
              </a:rPr>
              <a:t>Los sectores inmobiliario (L) y manufacturero (C) presentaron mayor crecimiento en relación al año 2020, con el 82,6% y 72,5%, respectivamente.</a:t>
            </a:r>
          </a:p>
        </p:txBody>
      </p:sp>
      <p:pic>
        <p:nvPicPr>
          <p:cNvPr id="145" name="Marcador de contenido 39"/>
          <p:cNvPicPr>
            <a:picLocks/>
          </p:cNvPicPr>
          <p:nvPr/>
        </p:nvPicPr>
        <p:blipFill>
          <a:blip r:embed="rId10" cstate="print"/>
          <a:stretch>
            <a:fillRect/>
          </a:stretch>
        </p:blipFill>
        <p:spPr>
          <a:xfrm>
            <a:off x="6220968" y="4059936"/>
            <a:ext cx="1600200" cy="2002388"/>
          </a:xfrm>
          <a:prstGeom prst="rect">
            <a:avLst/>
          </a:prstGeom>
        </p:spPr>
      </p:pic>
      <p:sp>
        <p:nvSpPr>
          <p:cNvPr id="146" name="Marcador de contenido 40"/>
          <p:cNvSpPr txBox="1">
            <a:spLocks/>
          </p:cNvSpPr>
          <p:nvPr/>
        </p:nvSpPr>
        <p:spPr>
          <a:xfrm>
            <a:off x="6220968" y="4026068"/>
            <a:ext cx="1600200" cy="15910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EC" sz="1200" b="0" dirty="0">
                <a:solidFill>
                  <a:srgbClr val="767171"/>
                </a:solidFill>
                <a:cs typeface="Century Gothic (Cuerpo)"/>
                <a:sym typeface="Century Gothic (Cuerpo)"/>
              </a:rPr>
              <a:t>El sector de la manufactura (C), tuvo una participación del 83,8% en relación al total nacional. </a:t>
            </a:r>
          </a:p>
        </p:txBody>
      </p:sp>
      <p:pic>
        <p:nvPicPr>
          <p:cNvPr id="147" name="Marcador de contenido 41"/>
          <p:cNvPicPr>
            <a:picLocks/>
          </p:cNvPicPr>
          <p:nvPr/>
        </p:nvPicPr>
        <p:blipFill>
          <a:blip r:embed="rId10" cstate="print"/>
          <a:stretch>
            <a:fillRect/>
          </a:stretch>
        </p:blipFill>
        <p:spPr>
          <a:xfrm>
            <a:off x="8077200" y="4059936"/>
            <a:ext cx="1600200" cy="2002388"/>
          </a:xfrm>
          <a:prstGeom prst="rect">
            <a:avLst/>
          </a:prstGeom>
        </p:spPr>
      </p:pic>
      <p:sp>
        <p:nvSpPr>
          <p:cNvPr id="148" name="Marcador de contenido 42"/>
          <p:cNvSpPr txBox="1">
            <a:spLocks/>
          </p:cNvSpPr>
          <p:nvPr/>
        </p:nvSpPr>
        <p:spPr>
          <a:xfrm>
            <a:off x="8067675" y="4230631"/>
            <a:ext cx="1600200" cy="1591056"/>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EC" sz="1200" b="0" dirty="0">
                <a:solidFill>
                  <a:srgbClr val="767171"/>
                </a:solidFill>
                <a:cs typeface="Century Gothic (Cuerpo)"/>
                <a:sym typeface="Century Gothic (Cuerpo)"/>
              </a:rPr>
              <a:t>El sector de la manufactura (C) desembolsó el 26,1% de las remuneraciones totales, seguido por el sector comercio con el 25,7%.</a:t>
            </a:r>
          </a:p>
        </p:txBody>
      </p:sp>
      <p:pic>
        <p:nvPicPr>
          <p:cNvPr id="149" name="Marcador de contenido 43"/>
          <p:cNvPicPr>
            <a:picLocks/>
          </p:cNvPicPr>
          <p:nvPr/>
        </p:nvPicPr>
        <p:blipFill>
          <a:blip r:embed="rId10" cstate="print"/>
          <a:stretch>
            <a:fillRect/>
          </a:stretch>
        </p:blipFill>
        <p:spPr>
          <a:xfrm>
            <a:off x="9960864" y="4059936"/>
            <a:ext cx="1600200" cy="2002388"/>
          </a:xfrm>
          <a:prstGeom prst="rect">
            <a:avLst/>
          </a:prstGeom>
        </p:spPr>
      </p:pic>
      <p:sp>
        <p:nvSpPr>
          <p:cNvPr id="150" name="Marcador de contenido 44"/>
          <p:cNvSpPr txBox="1">
            <a:spLocks/>
          </p:cNvSpPr>
          <p:nvPr/>
        </p:nvSpPr>
        <p:spPr>
          <a:xfrm>
            <a:off x="9985427" y="3954034"/>
            <a:ext cx="1600200" cy="15910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EC" sz="1200" b="0" dirty="0">
                <a:solidFill>
                  <a:srgbClr val="767171"/>
                </a:solidFill>
                <a:cs typeface="Century Gothic (Cuerpo)"/>
                <a:sym typeface="Century Gothic (Cuerpo)"/>
              </a:rPr>
              <a:t>El sector inmobiliario (L) presentó un incremento del 83,9% frente al 2020.</a:t>
            </a:r>
          </a:p>
        </p:txBody>
      </p:sp>
      <p:sp>
        <p:nvSpPr>
          <p:cNvPr id="151" name="Marcador de contenido 45"/>
          <p:cNvSpPr txBox="1">
            <a:spLocks/>
          </p:cNvSpPr>
          <p:nvPr/>
        </p:nvSpPr>
        <p:spPr>
          <a:xfrm>
            <a:off x="868187"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2020</a:t>
            </a:r>
            <a:endParaRPr lang="es-EC" sz="1100" dirty="0">
              <a:solidFill>
                <a:srgbClr val="767171">
                  <a:alpha val="100000"/>
                </a:srgbClr>
              </a:solidFill>
              <a:cs typeface="Century Gothic (Cuerpo)"/>
              <a:sym typeface="Century Gothic (Cuerpo)"/>
            </a:endParaRPr>
          </a:p>
        </p:txBody>
      </p:sp>
      <p:sp>
        <p:nvSpPr>
          <p:cNvPr id="152" name="Marcador de contenido 46"/>
          <p:cNvSpPr txBox="1">
            <a:spLocks/>
          </p:cNvSpPr>
          <p:nvPr/>
        </p:nvSpPr>
        <p:spPr>
          <a:xfrm>
            <a:off x="1599497"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2021</a:t>
            </a:r>
            <a:endParaRPr lang="es-EC" sz="1100" dirty="0">
              <a:solidFill>
                <a:srgbClr val="767171">
                  <a:alpha val="100000"/>
                </a:srgbClr>
              </a:solidFill>
              <a:cs typeface="Century Gothic (Cuerpo)"/>
              <a:sym typeface="Century Gothic (Cuerpo)"/>
            </a:endParaRPr>
          </a:p>
        </p:txBody>
      </p:sp>
      <p:sp>
        <p:nvSpPr>
          <p:cNvPr id="153" name="Marcador de contenido 47"/>
          <p:cNvSpPr txBox="1">
            <a:spLocks/>
          </p:cNvSpPr>
          <p:nvPr/>
        </p:nvSpPr>
        <p:spPr>
          <a:xfrm>
            <a:off x="2678699"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2020</a:t>
            </a:r>
            <a:endParaRPr lang="es-EC" sz="1100" dirty="0">
              <a:solidFill>
                <a:srgbClr val="767171">
                  <a:alpha val="100000"/>
                </a:srgbClr>
              </a:solidFill>
              <a:cs typeface="Century Gothic (Cuerpo)"/>
              <a:sym typeface="Century Gothic (Cuerpo)"/>
            </a:endParaRPr>
          </a:p>
        </p:txBody>
      </p:sp>
      <p:sp>
        <p:nvSpPr>
          <p:cNvPr id="154" name="Marcador de contenido 48"/>
          <p:cNvSpPr txBox="1">
            <a:spLocks/>
          </p:cNvSpPr>
          <p:nvPr/>
        </p:nvSpPr>
        <p:spPr>
          <a:xfrm>
            <a:off x="3410009"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2021</a:t>
            </a:r>
            <a:endParaRPr lang="es-EC" sz="1100" dirty="0">
              <a:solidFill>
                <a:srgbClr val="767171">
                  <a:alpha val="100000"/>
                </a:srgbClr>
              </a:solidFill>
              <a:cs typeface="Century Gothic (Cuerpo)"/>
              <a:sym typeface="Century Gothic (Cuerpo)"/>
            </a:endParaRPr>
          </a:p>
        </p:txBody>
      </p:sp>
      <p:sp>
        <p:nvSpPr>
          <p:cNvPr id="155" name="Marcador de contenido 49"/>
          <p:cNvSpPr txBox="1">
            <a:spLocks/>
          </p:cNvSpPr>
          <p:nvPr/>
        </p:nvSpPr>
        <p:spPr>
          <a:xfrm>
            <a:off x="4507320"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2020</a:t>
            </a:r>
            <a:endParaRPr lang="es-EC" sz="1100" dirty="0">
              <a:solidFill>
                <a:srgbClr val="767171">
                  <a:alpha val="100000"/>
                </a:srgbClr>
              </a:solidFill>
              <a:cs typeface="Century Gothic (Cuerpo)"/>
              <a:sym typeface="Century Gothic (Cuerpo)"/>
            </a:endParaRPr>
          </a:p>
        </p:txBody>
      </p:sp>
      <p:sp>
        <p:nvSpPr>
          <p:cNvPr id="156" name="Marcador de contenido 50"/>
          <p:cNvSpPr txBox="1">
            <a:spLocks/>
          </p:cNvSpPr>
          <p:nvPr/>
        </p:nvSpPr>
        <p:spPr>
          <a:xfrm>
            <a:off x="5238630"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2021</a:t>
            </a:r>
            <a:endParaRPr lang="es-EC" sz="1100" dirty="0">
              <a:solidFill>
                <a:srgbClr val="767171">
                  <a:alpha val="100000"/>
                </a:srgbClr>
              </a:solidFill>
              <a:cs typeface="Century Gothic (Cuerpo)"/>
              <a:sym typeface="Century Gothic (Cuerpo)"/>
            </a:endParaRPr>
          </a:p>
        </p:txBody>
      </p:sp>
      <p:sp>
        <p:nvSpPr>
          <p:cNvPr id="157" name="Marcador de contenido 51"/>
          <p:cNvSpPr txBox="1">
            <a:spLocks/>
          </p:cNvSpPr>
          <p:nvPr/>
        </p:nvSpPr>
        <p:spPr>
          <a:xfrm>
            <a:off x="6391342"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2020</a:t>
            </a:r>
            <a:endParaRPr lang="es-EC" sz="1100" dirty="0">
              <a:solidFill>
                <a:srgbClr val="767171">
                  <a:alpha val="100000"/>
                </a:srgbClr>
              </a:solidFill>
              <a:cs typeface="Century Gothic (Cuerpo)"/>
              <a:sym typeface="Century Gothic (Cuerpo)"/>
            </a:endParaRPr>
          </a:p>
        </p:txBody>
      </p:sp>
      <p:sp>
        <p:nvSpPr>
          <p:cNvPr id="158" name="Marcador de contenido 52"/>
          <p:cNvSpPr txBox="1">
            <a:spLocks/>
          </p:cNvSpPr>
          <p:nvPr/>
        </p:nvSpPr>
        <p:spPr>
          <a:xfrm>
            <a:off x="7122652"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2021</a:t>
            </a:r>
            <a:endParaRPr lang="es-EC" sz="1100" dirty="0">
              <a:solidFill>
                <a:srgbClr val="767171">
                  <a:alpha val="100000"/>
                </a:srgbClr>
              </a:solidFill>
              <a:cs typeface="Century Gothic (Cuerpo)"/>
              <a:sym typeface="Century Gothic (Cuerpo)"/>
            </a:endParaRPr>
          </a:p>
        </p:txBody>
      </p:sp>
      <p:sp>
        <p:nvSpPr>
          <p:cNvPr id="159" name="Marcador de contenido 53"/>
          <p:cNvSpPr txBox="1">
            <a:spLocks/>
          </p:cNvSpPr>
          <p:nvPr/>
        </p:nvSpPr>
        <p:spPr>
          <a:xfrm>
            <a:off x="8210998"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2020</a:t>
            </a:r>
            <a:endParaRPr lang="es-EC" sz="1100" dirty="0">
              <a:solidFill>
                <a:srgbClr val="767171">
                  <a:alpha val="100000"/>
                </a:srgbClr>
              </a:solidFill>
              <a:cs typeface="Century Gothic (Cuerpo)"/>
              <a:sym typeface="Century Gothic (Cuerpo)"/>
            </a:endParaRPr>
          </a:p>
        </p:txBody>
      </p:sp>
      <p:sp>
        <p:nvSpPr>
          <p:cNvPr id="160" name="Marcador de contenido 54"/>
          <p:cNvSpPr txBox="1">
            <a:spLocks/>
          </p:cNvSpPr>
          <p:nvPr/>
        </p:nvSpPr>
        <p:spPr>
          <a:xfrm>
            <a:off x="8933164"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2021</a:t>
            </a:r>
            <a:endParaRPr lang="es-EC" sz="1100" dirty="0">
              <a:solidFill>
                <a:srgbClr val="767171">
                  <a:alpha val="100000"/>
                </a:srgbClr>
              </a:solidFill>
              <a:cs typeface="Century Gothic (Cuerpo)"/>
              <a:sym typeface="Century Gothic (Cuerpo)"/>
            </a:endParaRPr>
          </a:p>
        </p:txBody>
      </p:sp>
      <p:sp>
        <p:nvSpPr>
          <p:cNvPr id="161" name="Marcador de contenido 55"/>
          <p:cNvSpPr txBox="1">
            <a:spLocks/>
          </p:cNvSpPr>
          <p:nvPr/>
        </p:nvSpPr>
        <p:spPr>
          <a:xfrm>
            <a:off x="10076374"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2020</a:t>
            </a:r>
            <a:endParaRPr lang="es-EC" sz="1100" dirty="0">
              <a:solidFill>
                <a:srgbClr val="767171">
                  <a:alpha val="100000"/>
                </a:srgbClr>
              </a:solidFill>
              <a:cs typeface="Century Gothic (Cuerpo)"/>
              <a:sym typeface="Century Gothic (Cuerpo)"/>
            </a:endParaRPr>
          </a:p>
        </p:txBody>
      </p:sp>
      <p:sp>
        <p:nvSpPr>
          <p:cNvPr id="162" name="Marcador de contenido 56"/>
          <p:cNvSpPr txBox="1">
            <a:spLocks/>
          </p:cNvSpPr>
          <p:nvPr/>
        </p:nvSpPr>
        <p:spPr>
          <a:xfrm>
            <a:off x="10807684" y="3374136"/>
            <a:ext cx="566928" cy="228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100">
                <a:solidFill>
                  <a:srgbClr val="767171">
                    <a:alpha val="100000"/>
                  </a:srgbClr>
                </a:solidFill>
                <a:cs typeface="Century Gothic (Cuerpo)"/>
                <a:sym typeface="Century Gothic (Cuerpo)"/>
              </a:rPr>
              <a:t>2021</a:t>
            </a:r>
            <a:endParaRPr lang="es-EC" sz="1100" dirty="0">
              <a:solidFill>
                <a:srgbClr val="767171">
                  <a:alpha val="100000"/>
                </a:srgbClr>
              </a:solidFill>
              <a:cs typeface="Century Gothic (Cuerpo)"/>
              <a:sym typeface="Century Gothic (Cuerpo)"/>
            </a:endParaRPr>
          </a:p>
        </p:txBody>
      </p:sp>
      <p:sp>
        <p:nvSpPr>
          <p:cNvPr id="163" name="Marcador de contenido 27"/>
          <p:cNvSpPr txBox="1">
            <a:spLocks/>
          </p:cNvSpPr>
          <p:nvPr/>
        </p:nvSpPr>
        <p:spPr>
          <a:xfrm>
            <a:off x="3336625" y="3669827"/>
            <a:ext cx="577850" cy="219456"/>
          </a:xfrm>
          <a:prstGeom prst="rect">
            <a:avLst/>
          </a:prstGeom>
          <a:solidFill>
            <a:schemeClr val="bg1"/>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rgbClr val="767171"/>
                </a:solidFill>
                <a:cs typeface="Century Gothic (Cuerpo)"/>
                <a:sym typeface="Century Gothic (Cuerpo)"/>
              </a:rPr>
              <a:t>54.811</a:t>
            </a:r>
          </a:p>
        </p:txBody>
      </p:sp>
      <p:sp>
        <p:nvSpPr>
          <p:cNvPr id="164" name="Marcador de contenido 27"/>
          <p:cNvSpPr txBox="1">
            <a:spLocks/>
          </p:cNvSpPr>
          <p:nvPr/>
        </p:nvSpPr>
        <p:spPr>
          <a:xfrm>
            <a:off x="5167278" y="3669827"/>
            <a:ext cx="577850" cy="219456"/>
          </a:xfrm>
          <a:prstGeom prst="rect">
            <a:avLst/>
          </a:prstGeom>
          <a:solidFill>
            <a:schemeClr val="bg1"/>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rgbClr val="767171"/>
                </a:solidFill>
                <a:cs typeface="Century Gothic (Cuerpo)"/>
                <a:sym typeface="Century Gothic (Cuerpo)"/>
              </a:rPr>
              <a:t>39.402</a:t>
            </a:r>
          </a:p>
        </p:txBody>
      </p:sp>
      <p:sp>
        <p:nvSpPr>
          <p:cNvPr id="165" name="Marcador de contenido 27"/>
          <p:cNvSpPr txBox="1">
            <a:spLocks/>
          </p:cNvSpPr>
          <p:nvPr/>
        </p:nvSpPr>
        <p:spPr>
          <a:xfrm>
            <a:off x="1524357" y="3674434"/>
            <a:ext cx="577850" cy="219456"/>
          </a:xfrm>
          <a:prstGeom prst="rect">
            <a:avLst/>
          </a:prstGeom>
          <a:solidFill>
            <a:schemeClr val="bg1"/>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rgbClr val="767171"/>
                </a:solidFill>
                <a:cs typeface="Century Gothic (Cuerpo)"/>
                <a:sym typeface="Century Gothic (Cuerpo)"/>
              </a:rPr>
              <a:t>94.213</a:t>
            </a:r>
          </a:p>
        </p:txBody>
      </p:sp>
      <p:sp>
        <p:nvSpPr>
          <p:cNvPr id="166" name="Marcador de contenido 27"/>
          <p:cNvSpPr txBox="1">
            <a:spLocks/>
          </p:cNvSpPr>
          <p:nvPr/>
        </p:nvSpPr>
        <p:spPr>
          <a:xfrm>
            <a:off x="7037076" y="3669827"/>
            <a:ext cx="577850" cy="219456"/>
          </a:xfrm>
          <a:prstGeom prst="rect">
            <a:avLst/>
          </a:prstGeom>
          <a:solidFill>
            <a:schemeClr val="bg1"/>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rgbClr val="767171"/>
                </a:solidFill>
                <a:cs typeface="Century Gothic (Cuerpo)"/>
                <a:sym typeface="Century Gothic (Cuerpo)"/>
              </a:rPr>
              <a:t>24.645</a:t>
            </a:r>
          </a:p>
        </p:txBody>
      </p:sp>
      <p:sp>
        <p:nvSpPr>
          <p:cNvPr id="167" name="Marcador de contenido 27"/>
          <p:cNvSpPr txBox="1">
            <a:spLocks/>
          </p:cNvSpPr>
          <p:nvPr/>
        </p:nvSpPr>
        <p:spPr>
          <a:xfrm>
            <a:off x="8866511" y="3665255"/>
            <a:ext cx="577850" cy="219456"/>
          </a:xfrm>
          <a:prstGeom prst="rect">
            <a:avLst/>
          </a:prstGeom>
          <a:solidFill>
            <a:schemeClr val="bg1"/>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rgbClr val="767171"/>
                </a:solidFill>
                <a:cs typeface="Century Gothic (Cuerpo)"/>
                <a:sym typeface="Century Gothic (Cuerpo)"/>
              </a:rPr>
              <a:t>16.774</a:t>
            </a:r>
          </a:p>
        </p:txBody>
      </p:sp>
      <p:sp>
        <p:nvSpPr>
          <p:cNvPr id="168" name="Marcador de contenido 27"/>
          <p:cNvSpPr txBox="1">
            <a:spLocks/>
          </p:cNvSpPr>
          <p:nvPr/>
        </p:nvSpPr>
        <p:spPr>
          <a:xfrm>
            <a:off x="10715995" y="3669827"/>
            <a:ext cx="648843" cy="219456"/>
          </a:xfrm>
          <a:prstGeom prst="rect">
            <a:avLst/>
          </a:prstGeom>
          <a:solidFill>
            <a:schemeClr val="bg1"/>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smtClean="0">
                <a:solidFill>
                  <a:srgbClr val="767171"/>
                </a:solidFill>
                <a:cs typeface="Century Gothic (Cuerpo)"/>
                <a:sym typeface="Century Gothic (Cuerpo)"/>
              </a:rPr>
              <a:t>952.978</a:t>
            </a:r>
            <a:endParaRPr lang="es-EC" sz="1000" b="0" dirty="0">
              <a:solidFill>
                <a:srgbClr val="767171"/>
              </a:solidFill>
              <a:cs typeface="Century Gothic (Cuerpo)"/>
              <a:sym typeface="Century Gothic (Cuerpo)"/>
            </a:endParaRPr>
          </a:p>
        </p:txBody>
      </p:sp>
      <p:sp>
        <p:nvSpPr>
          <p:cNvPr id="169" name="Marcador de contenido 27"/>
          <p:cNvSpPr txBox="1">
            <a:spLocks/>
          </p:cNvSpPr>
          <p:nvPr/>
        </p:nvSpPr>
        <p:spPr>
          <a:xfrm>
            <a:off x="889462" y="3675462"/>
            <a:ext cx="577850" cy="219456"/>
          </a:xfrm>
          <a:prstGeom prst="rect">
            <a:avLst/>
          </a:prstGeom>
          <a:solidFill>
            <a:srgbClr val="062A77"/>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chemeClr val="bg1"/>
                </a:solidFill>
                <a:cs typeface="Century Gothic (Cuerpo)"/>
                <a:sym typeface="Century Gothic (Cuerpo)"/>
              </a:rPr>
              <a:t>74.721</a:t>
            </a:r>
          </a:p>
        </p:txBody>
      </p:sp>
      <p:sp>
        <p:nvSpPr>
          <p:cNvPr id="170" name="Marcador de contenido 27"/>
          <p:cNvSpPr txBox="1">
            <a:spLocks/>
          </p:cNvSpPr>
          <p:nvPr/>
        </p:nvSpPr>
        <p:spPr>
          <a:xfrm>
            <a:off x="2671907" y="3673229"/>
            <a:ext cx="577850" cy="219456"/>
          </a:xfrm>
          <a:prstGeom prst="rect">
            <a:avLst/>
          </a:prstGeom>
          <a:solidFill>
            <a:srgbClr val="0B3E92"/>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chemeClr val="bg1"/>
                </a:solidFill>
                <a:cs typeface="Century Gothic (Cuerpo)"/>
                <a:sym typeface="Century Gothic (Cuerpo)"/>
              </a:rPr>
              <a:t>45.946</a:t>
            </a:r>
          </a:p>
        </p:txBody>
      </p:sp>
      <p:sp>
        <p:nvSpPr>
          <p:cNvPr id="171" name="Marcador de contenido 27"/>
          <p:cNvSpPr txBox="1">
            <a:spLocks/>
          </p:cNvSpPr>
          <p:nvPr/>
        </p:nvSpPr>
        <p:spPr>
          <a:xfrm>
            <a:off x="4507320" y="3667098"/>
            <a:ext cx="577850" cy="219456"/>
          </a:xfrm>
          <a:prstGeom prst="rect">
            <a:avLst/>
          </a:prstGeom>
          <a:solidFill>
            <a:srgbClr val="1053AD"/>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chemeClr val="bg1"/>
                </a:solidFill>
                <a:cs typeface="Century Gothic (Cuerpo)"/>
                <a:sym typeface="Century Gothic (Cuerpo)"/>
              </a:rPr>
              <a:t>28.774</a:t>
            </a:r>
          </a:p>
        </p:txBody>
      </p:sp>
      <p:sp>
        <p:nvSpPr>
          <p:cNvPr id="172" name="Marcador de contenido 27"/>
          <p:cNvSpPr txBox="1">
            <a:spLocks/>
          </p:cNvSpPr>
          <p:nvPr/>
        </p:nvSpPr>
        <p:spPr>
          <a:xfrm>
            <a:off x="6387852" y="3669827"/>
            <a:ext cx="577850" cy="219456"/>
          </a:xfrm>
          <a:prstGeom prst="rect">
            <a:avLst/>
          </a:prstGeom>
          <a:solidFill>
            <a:srgbClr val="1467C8"/>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chemeClr val="bg1"/>
                </a:solidFill>
                <a:cs typeface="Century Gothic (Cuerpo)"/>
                <a:sym typeface="Century Gothic (Cuerpo)"/>
              </a:rPr>
              <a:t>2.780</a:t>
            </a:r>
          </a:p>
        </p:txBody>
      </p:sp>
      <p:sp>
        <p:nvSpPr>
          <p:cNvPr id="173" name="Marcador de contenido 27"/>
          <p:cNvSpPr txBox="1">
            <a:spLocks/>
          </p:cNvSpPr>
          <p:nvPr/>
        </p:nvSpPr>
        <p:spPr>
          <a:xfrm>
            <a:off x="8210998" y="3674399"/>
            <a:ext cx="577850" cy="219456"/>
          </a:xfrm>
          <a:prstGeom prst="rect">
            <a:avLst/>
          </a:prstGeom>
          <a:solidFill>
            <a:srgbClr val="197CE3"/>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chemeClr val="bg1"/>
                </a:solidFill>
                <a:cs typeface="Century Gothic (Cuerpo)"/>
                <a:sym typeface="Century Gothic (Cuerpo)"/>
              </a:rPr>
              <a:t>15.359</a:t>
            </a:r>
          </a:p>
        </p:txBody>
      </p:sp>
      <p:sp>
        <p:nvSpPr>
          <p:cNvPr id="174" name="Marcador de contenido 27"/>
          <p:cNvSpPr txBox="1">
            <a:spLocks/>
          </p:cNvSpPr>
          <p:nvPr/>
        </p:nvSpPr>
        <p:spPr>
          <a:xfrm>
            <a:off x="10013619" y="3673229"/>
            <a:ext cx="649224" cy="219456"/>
          </a:xfrm>
          <a:prstGeom prst="rect">
            <a:avLst/>
          </a:prstGeom>
          <a:solidFill>
            <a:srgbClr val="1E90FE"/>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chemeClr val="bg1"/>
                </a:solidFill>
                <a:cs typeface="Century Gothic (Cuerpo)"/>
                <a:sym typeface="Century Gothic (Cuerpo)"/>
              </a:rPr>
              <a:t>944.199</a:t>
            </a:r>
          </a:p>
        </p:txBody>
      </p:sp>
      <p:sp>
        <p:nvSpPr>
          <p:cNvPr id="4" name="Estrella de 6 puntas 3"/>
          <p:cNvSpPr/>
          <p:nvPr/>
        </p:nvSpPr>
        <p:spPr>
          <a:xfrm>
            <a:off x="206188" y="853909"/>
            <a:ext cx="277906" cy="365760"/>
          </a:xfrm>
          <a:prstGeom prst="star6">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s-EC">
              <a:latin typeface="+mj-lt"/>
            </a:endParaRPr>
          </a:p>
        </p:txBody>
      </p:sp>
    </p:spTree>
    <p:extLst>
      <p:ext uri="{BB962C8B-B14F-4D97-AF65-F5344CB8AC3E}">
        <p14:creationId xmlns:p14="http://schemas.microsoft.com/office/powerpoint/2010/main" val="32785378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p:nvPr>
        </p:nvSpPr>
        <p:spPr>
          <a:xfrm>
            <a:off x="694944" y="289855"/>
            <a:ext cx="7772400" cy="530352"/>
          </a:xfrm>
        </p:spPr>
        <p:txBody>
          <a:bodyPr>
            <a:normAutofit/>
          </a:bodyPr>
          <a:lstStyle/>
          <a:p>
            <a:pPr marL="0" marR="0" algn="l">
              <a:lnSpc>
                <a:spcPct val="100000"/>
              </a:lnSpc>
              <a:spcBef>
                <a:spcPts val="0"/>
              </a:spcBef>
              <a:spcAft>
                <a:spcPts val="0"/>
              </a:spcAft>
              <a:buNone/>
            </a:pPr>
            <a:r>
              <a:rPr lang="es-EC" sz="2300" b="1" i="0" u="none" cap="none" dirty="0">
                <a:solidFill>
                  <a:srgbClr val="0069AF">
                    <a:alpha val="100000"/>
                  </a:srgbClr>
                </a:solidFill>
                <a:cs typeface="Century Gothic (Títulos)"/>
                <a:sym typeface="Century Gothic (Títulos)"/>
              </a:rPr>
              <a:t>1.2 Cronología de la </a:t>
            </a:r>
            <a:r>
              <a:rPr lang="es-EC" sz="2300" dirty="0">
                <a:solidFill>
                  <a:srgbClr val="0069AF">
                    <a:alpha val="100000"/>
                  </a:srgbClr>
                </a:solidFill>
                <a:cs typeface="Century Gothic (Títulos)"/>
                <a:sym typeface="Century Gothic (Títulos)"/>
              </a:rPr>
              <a:t>o</a:t>
            </a:r>
            <a:r>
              <a:rPr lang="es-EC" sz="2300" b="1" i="0" u="none" cap="none" dirty="0">
                <a:solidFill>
                  <a:srgbClr val="0069AF">
                    <a:alpha val="100000"/>
                  </a:srgbClr>
                </a:solidFill>
                <a:cs typeface="Century Gothic (Títulos)"/>
                <a:sym typeface="Century Gothic (Títulos)"/>
              </a:rPr>
              <a:t>peración </a:t>
            </a:r>
            <a:r>
              <a:rPr lang="es-EC" sz="2300" dirty="0">
                <a:solidFill>
                  <a:srgbClr val="0069AF">
                    <a:alpha val="100000"/>
                  </a:srgbClr>
                </a:solidFill>
                <a:cs typeface="Century Gothic (Títulos)"/>
                <a:sym typeface="Century Gothic (Títulos)"/>
              </a:rPr>
              <a:t>e</a:t>
            </a:r>
            <a:r>
              <a:rPr lang="es-EC" sz="2300" b="1" i="0" u="none" cap="none" dirty="0">
                <a:solidFill>
                  <a:srgbClr val="0069AF">
                    <a:alpha val="100000"/>
                  </a:srgbClr>
                </a:solidFill>
                <a:cs typeface="Century Gothic (Títulos)"/>
                <a:sym typeface="Century Gothic (Títulos)"/>
              </a:rPr>
              <a:t>stadística</a:t>
            </a:r>
          </a:p>
        </p:txBody>
      </p:sp>
      <p:pic>
        <p:nvPicPr>
          <p:cNvPr id="10" name="Marcador de contenido 9"/>
          <p:cNvPicPr>
            <a:picLocks noGrp="1"/>
          </p:cNvPicPr>
          <p:nvPr>
            <p:ph/>
          </p:nvPr>
        </p:nvPicPr>
        <p:blipFill>
          <a:blip r:embed="rId3" cstate="print"/>
          <a:stretch>
            <a:fillRect/>
          </a:stretch>
        </p:blipFill>
        <p:spPr>
          <a:xfrm>
            <a:off x="882976" y="2828531"/>
            <a:ext cx="1329100" cy="3162694"/>
          </a:xfrm>
          <a:prstGeom prst="rect">
            <a:avLst/>
          </a:prstGeom>
        </p:spPr>
      </p:pic>
      <p:pic>
        <p:nvPicPr>
          <p:cNvPr id="11" name="Marcador de contenido 10"/>
          <p:cNvPicPr>
            <a:picLocks noGrp="1"/>
          </p:cNvPicPr>
          <p:nvPr>
            <p:ph/>
          </p:nvPr>
        </p:nvPicPr>
        <p:blipFill>
          <a:blip r:embed="rId4" cstate="print"/>
          <a:stretch>
            <a:fillRect/>
          </a:stretch>
        </p:blipFill>
        <p:spPr>
          <a:xfrm>
            <a:off x="2294905" y="2835987"/>
            <a:ext cx="1557138" cy="3163824"/>
          </a:xfrm>
          <a:prstGeom prst="rect">
            <a:avLst/>
          </a:prstGeom>
        </p:spPr>
      </p:pic>
      <p:pic>
        <p:nvPicPr>
          <p:cNvPr id="12" name="Marcador de contenido 11"/>
          <p:cNvPicPr>
            <a:picLocks noGrp="1"/>
          </p:cNvPicPr>
          <p:nvPr>
            <p:ph/>
          </p:nvPr>
        </p:nvPicPr>
        <p:blipFill>
          <a:blip r:embed="rId3" cstate="print"/>
          <a:stretch>
            <a:fillRect/>
          </a:stretch>
        </p:blipFill>
        <p:spPr>
          <a:xfrm>
            <a:off x="3945505" y="2835987"/>
            <a:ext cx="1432666" cy="3163824"/>
          </a:xfrm>
          <a:prstGeom prst="rect">
            <a:avLst/>
          </a:prstGeom>
        </p:spPr>
      </p:pic>
      <p:pic>
        <p:nvPicPr>
          <p:cNvPr id="13" name="Marcador de contenido 12"/>
          <p:cNvPicPr>
            <a:picLocks noGrp="1"/>
          </p:cNvPicPr>
          <p:nvPr>
            <p:ph/>
          </p:nvPr>
        </p:nvPicPr>
        <p:blipFill>
          <a:blip r:embed="rId4" cstate="print"/>
          <a:stretch>
            <a:fillRect/>
          </a:stretch>
        </p:blipFill>
        <p:spPr>
          <a:xfrm>
            <a:off x="5480131" y="2828530"/>
            <a:ext cx="1432666" cy="3163824"/>
          </a:xfrm>
          <a:prstGeom prst="rect">
            <a:avLst/>
          </a:prstGeom>
        </p:spPr>
      </p:pic>
      <p:pic>
        <p:nvPicPr>
          <p:cNvPr id="14" name="Marcador de contenido 13"/>
          <p:cNvPicPr>
            <a:picLocks noGrp="1"/>
          </p:cNvPicPr>
          <p:nvPr>
            <p:ph/>
          </p:nvPr>
        </p:nvPicPr>
        <p:blipFill>
          <a:blip r:embed="rId3" cstate="print"/>
          <a:stretch>
            <a:fillRect/>
          </a:stretch>
        </p:blipFill>
        <p:spPr>
          <a:xfrm>
            <a:off x="7000053" y="2835987"/>
            <a:ext cx="1432666" cy="3163824"/>
          </a:xfrm>
          <a:prstGeom prst="rect">
            <a:avLst/>
          </a:prstGeom>
        </p:spPr>
      </p:pic>
      <p:pic>
        <p:nvPicPr>
          <p:cNvPr id="15" name="Marcador de contenido 14"/>
          <p:cNvPicPr>
            <a:picLocks noGrp="1"/>
          </p:cNvPicPr>
          <p:nvPr>
            <p:ph/>
          </p:nvPr>
        </p:nvPicPr>
        <p:blipFill>
          <a:blip r:embed="rId4" cstate="print"/>
          <a:stretch>
            <a:fillRect/>
          </a:stretch>
        </p:blipFill>
        <p:spPr>
          <a:xfrm>
            <a:off x="8503024" y="2835987"/>
            <a:ext cx="1432666" cy="3163824"/>
          </a:xfrm>
          <a:prstGeom prst="rect">
            <a:avLst/>
          </a:prstGeom>
        </p:spPr>
      </p:pic>
      <p:pic>
        <p:nvPicPr>
          <p:cNvPr id="16" name="Marcador de contenido 15"/>
          <p:cNvPicPr>
            <a:picLocks noGrp="1"/>
          </p:cNvPicPr>
          <p:nvPr>
            <p:ph/>
          </p:nvPr>
        </p:nvPicPr>
        <p:blipFill>
          <a:blip r:embed="rId3" cstate="print"/>
          <a:stretch>
            <a:fillRect/>
          </a:stretch>
        </p:blipFill>
        <p:spPr>
          <a:xfrm>
            <a:off x="10055451" y="2835987"/>
            <a:ext cx="1383062" cy="3163824"/>
          </a:xfrm>
          <a:prstGeom prst="rect">
            <a:avLst/>
          </a:prstGeom>
        </p:spPr>
      </p:pic>
      <p:sp>
        <p:nvSpPr>
          <p:cNvPr id="17" name="Marcador de contenido 16"/>
          <p:cNvSpPr>
            <a:spLocks noGrp="1"/>
          </p:cNvSpPr>
          <p:nvPr>
            <p:ph/>
          </p:nvPr>
        </p:nvSpPr>
        <p:spPr>
          <a:xfrm>
            <a:off x="805142" y="3003484"/>
            <a:ext cx="1432666" cy="2505268"/>
          </a:xfrm>
        </p:spPr>
        <p:txBody>
          <a:bodyPr>
            <a:normAutofit fontScale="92500" lnSpcReduction="20000"/>
          </a:bodyPr>
          <a:lstStyle/>
          <a:p>
            <a:pPr marL="0" marR="0" algn="ctr">
              <a:lnSpc>
                <a:spcPct val="100000"/>
              </a:lnSpc>
              <a:spcBef>
                <a:spcPts val="0"/>
              </a:spcBef>
              <a:spcAft>
                <a:spcPts val="0"/>
              </a:spcAft>
              <a:buNone/>
            </a:pPr>
            <a:r>
              <a:rPr lang="es-EC" sz="1400" b="0" i="0" u="none" cap="none" dirty="0">
                <a:solidFill>
                  <a:srgbClr val="767171">
                    <a:alpha val="100000"/>
                  </a:srgbClr>
                </a:solidFill>
                <a:cs typeface="Century Gothic (Cuerpo)"/>
                <a:sym typeface="Century Gothic (Cuerpo)"/>
              </a:rPr>
              <a:t>Primer Censo Económico (año de referencia 1979), definiendo el marco de investigación de las Encuestas Industriales que se ejecutaron a partir de 1981, hasta el 2010.</a:t>
            </a:r>
          </a:p>
        </p:txBody>
      </p:sp>
      <p:sp>
        <p:nvSpPr>
          <p:cNvPr id="18" name="Marcador de contenido 17"/>
          <p:cNvSpPr>
            <a:spLocks noGrp="1"/>
          </p:cNvSpPr>
          <p:nvPr>
            <p:ph/>
          </p:nvPr>
        </p:nvSpPr>
        <p:spPr>
          <a:xfrm>
            <a:off x="2259701" y="2969202"/>
            <a:ext cx="1639967" cy="1297998"/>
          </a:xfrm>
        </p:spPr>
        <p:txBody>
          <a:bodyPr/>
          <a:lstStyle/>
          <a:p>
            <a:pPr marL="0" marR="0" algn="ctr">
              <a:lnSpc>
                <a:spcPct val="100000"/>
              </a:lnSpc>
              <a:spcBef>
                <a:spcPts val="0"/>
              </a:spcBef>
              <a:spcAft>
                <a:spcPts val="0"/>
              </a:spcAft>
              <a:buNone/>
            </a:pPr>
            <a:r>
              <a:rPr lang="es-EC" sz="1300" b="0" i="0" u="none" cap="none" dirty="0">
                <a:solidFill>
                  <a:srgbClr val="767171"/>
                </a:solidFill>
                <a:cs typeface="Century Gothic (Cuerpo)"/>
                <a:sym typeface="Century Gothic (Cuerpo)"/>
              </a:rPr>
              <a:t>Primera etapa del Censo Económico</a:t>
            </a:r>
            <a:r>
              <a:rPr lang="es-EC" sz="700" b="0" i="0" u="none" cap="none" dirty="0">
                <a:solidFill>
                  <a:srgbClr val="767171"/>
                </a:solidFill>
                <a:cs typeface="Century Gothic (Cuerpo)"/>
                <a:sym typeface="Century Gothic (Cuerpo)"/>
              </a:rPr>
              <a:t>–</a:t>
            </a:r>
            <a:r>
              <a:rPr lang="es-EC" sz="1300" b="0" i="0" u="none" cap="none" dirty="0">
                <a:solidFill>
                  <a:srgbClr val="767171"/>
                </a:solidFill>
                <a:cs typeface="Century Gothic (Cuerpo)"/>
                <a:sym typeface="Century Gothic (Cuerpo)"/>
              </a:rPr>
              <a:t> </a:t>
            </a:r>
            <a:r>
              <a:rPr lang="es-EC" sz="1250" b="0" i="0" u="none" cap="none" dirty="0">
                <a:solidFill>
                  <a:srgbClr val="767171"/>
                </a:solidFill>
                <a:cs typeface="Century Gothic (Cuerpo)"/>
                <a:sym typeface="Century Gothic (Cuerpo)"/>
              </a:rPr>
              <a:t>Empadronamiento</a:t>
            </a:r>
            <a:r>
              <a:rPr lang="es-EC" sz="1300" b="0" i="0" u="none" cap="none" dirty="0">
                <a:solidFill>
                  <a:srgbClr val="767171"/>
                </a:solidFill>
                <a:cs typeface="Century Gothic (Cuerpo)"/>
                <a:sym typeface="Century Gothic (Cuerpo)"/>
              </a:rPr>
              <a:t> (año de referencia 2009).</a:t>
            </a:r>
          </a:p>
        </p:txBody>
      </p:sp>
      <p:sp>
        <p:nvSpPr>
          <p:cNvPr id="19" name="Marcador de contenido 18"/>
          <p:cNvSpPr>
            <a:spLocks noGrp="1"/>
          </p:cNvSpPr>
          <p:nvPr>
            <p:ph/>
          </p:nvPr>
        </p:nvSpPr>
        <p:spPr>
          <a:xfrm>
            <a:off x="3956770" y="2973331"/>
            <a:ext cx="1432666" cy="1884419"/>
          </a:xfrm>
        </p:spPr>
        <p:txBody>
          <a:bodyPr>
            <a:normAutofit/>
          </a:bodyPr>
          <a:lstStyle/>
          <a:p>
            <a:pPr marL="0" marR="0" algn="ctr">
              <a:lnSpc>
                <a:spcPct val="100000"/>
              </a:lnSpc>
              <a:spcBef>
                <a:spcPts val="0"/>
              </a:spcBef>
              <a:spcAft>
                <a:spcPts val="0"/>
              </a:spcAft>
              <a:buNone/>
            </a:pPr>
            <a:r>
              <a:rPr lang="es-EC" sz="1300" b="0" i="0" u="none" cap="none" dirty="0">
                <a:solidFill>
                  <a:srgbClr val="767171">
                    <a:alpha val="100000"/>
                  </a:srgbClr>
                </a:solidFill>
                <a:cs typeface="Century Gothic (Cuerpo)"/>
                <a:sym typeface="Century Gothic (Cuerpo)"/>
              </a:rPr>
              <a:t>Segunda etapa del Censo Económico - Encuesta Exhaustiva  (año de referencia 2011).</a:t>
            </a:r>
          </a:p>
        </p:txBody>
      </p:sp>
      <p:sp>
        <p:nvSpPr>
          <p:cNvPr id="20" name="Marcador de contenido 19"/>
          <p:cNvSpPr>
            <a:spLocks noGrp="1"/>
          </p:cNvSpPr>
          <p:nvPr>
            <p:ph/>
          </p:nvPr>
        </p:nvSpPr>
        <p:spPr>
          <a:xfrm>
            <a:off x="5465427" y="2840696"/>
            <a:ext cx="1432666" cy="2864780"/>
          </a:xfrm>
        </p:spPr>
        <p:txBody>
          <a:bodyPr>
            <a:normAutofit lnSpcReduction="10000"/>
          </a:bodyPr>
          <a:lstStyle/>
          <a:p>
            <a:pPr marL="0" marR="0" algn="ctr">
              <a:lnSpc>
                <a:spcPct val="100000"/>
              </a:lnSpc>
              <a:spcBef>
                <a:spcPts val="0"/>
              </a:spcBef>
              <a:spcAft>
                <a:spcPts val="0"/>
              </a:spcAft>
              <a:buNone/>
            </a:pPr>
            <a:r>
              <a:rPr lang="es-EC" sz="1300" b="0" i="0" u="none" cap="none" dirty="0">
                <a:solidFill>
                  <a:srgbClr val="767171">
                    <a:alpha val="100000"/>
                  </a:srgbClr>
                </a:solidFill>
                <a:cs typeface="Century Gothic (Cuerpo)"/>
                <a:sym typeface="Century Gothic (Cuerpo)"/>
              </a:rPr>
              <a:t>Empalme entre la Encuesta Exhaustiva y las Encuestas Industriales, se construye una serie  histórica de los principales agregados económicos (años de referencia: 2011-2015).</a:t>
            </a:r>
          </a:p>
        </p:txBody>
      </p:sp>
      <p:sp>
        <p:nvSpPr>
          <p:cNvPr id="21" name="Marcador de contenido 20"/>
          <p:cNvSpPr>
            <a:spLocks noGrp="1"/>
          </p:cNvSpPr>
          <p:nvPr>
            <p:ph/>
          </p:nvPr>
        </p:nvSpPr>
        <p:spPr>
          <a:xfrm>
            <a:off x="7010478" y="2963133"/>
            <a:ext cx="1432666" cy="2296414"/>
          </a:xfrm>
        </p:spPr>
        <p:txBody>
          <a:bodyPr>
            <a:normAutofit/>
          </a:bodyPr>
          <a:lstStyle/>
          <a:p>
            <a:pPr marL="0" marR="0" algn="ctr">
              <a:lnSpc>
                <a:spcPct val="100000"/>
              </a:lnSpc>
              <a:spcBef>
                <a:spcPts val="0"/>
              </a:spcBef>
              <a:spcAft>
                <a:spcPts val="0"/>
              </a:spcAft>
              <a:buNone/>
            </a:pPr>
            <a:r>
              <a:rPr lang="es-EC" sz="1300" b="0" i="0" u="none" cap="none" dirty="0">
                <a:solidFill>
                  <a:srgbClr val="767171">
                    <a:alpha val="100000"/>
                  </a:srgbClr>
                </a:solidFill>
                <a:cs typeface="Century Gothic (Cuerpo)"/>
                <a:sym typeface="Century Gothic (Cuerpo)"/>
              </a:rPr>
              <a:t>Levantamiento de la Encuesta Estructural Empresarial (ENESEM), periodo de referencia 2016, en reemplazo de las Encuestas Industriales.</a:t>
            </a:r>
          </a:p>
        </p:txBody>
      </p:sp>
      <p:sp>
        <p:nvSpPr>
          <p:cNvPr id="22" name="Marcador de contenido 21"/>
          <p:cNvSpPr>
            <a:spLocks noGrp="1"/>
          </p:cNvSpPr>
          <p:nvPr>
            <p:ph/>
          </p:nvPr>
        </p:nvSpPr>
        <p:spPr>
          <a:xfrm>
            <a:off x="8509822" y="2934558"/>
            <a:ext cx="1432666" cy="1942913"/>
          </a:xfrm>
        </p:spPr>
        <p:txBody>
          <a:bodyPr>
            <a:normAutofit/>
          </a:bodyPr>
          <a:lstStyle/>
          <a:p>
            <a:pPr marL="0" marR="0" algn="ctr">
              <a:lnSpc>
                <a:spcPct val="100000"/>
              </a:lnSpc>
              <a:spcBef>
                <a:spcPts val="0"/>
              </a:spcBef>
              <a:spcAft>
                <a:spcPts val="0"/>
              </a:spcAft>
              <a:buNone/>
            </a:pPr>
            <a:r>
              <a:rPr lang="es-EC" sz="1300" b="0" i="0" u="none" cap="none" dirty="0">
                <a:solidFill>
                  <a:srgbClr val="767171"/>
                </a:solidFill>
                <a:cs typeface="Century Gothic (Cuerpo)"/>
                <a:sym typeface="Century Gothic (Cuerpo)"/>
              </a:rPr>
              <a:t>Continuación de los </a:t>
            </a:r>
            <a:r>
              <a:rPr lang="es-EC" sz="1300" b="0" i="0" u="none" cap="none" dirty="0">
                <a:solidFill>
                  <a:srgbClr val="767171">
                    <a:alpha val="100000"/>
                  </a:srgbClr>
                </a:solidFill>
                <a:cs typeface="Century Gothic (Cuerpo)"/>
                <a:sym typeface="Century Gothic (Cuerpo)"/>
              </a:rPr>
              <a:t>levantamientos de la Encuesta Estructural Empresarial, años de referencias 2017 – 2021.</a:t>
            </a:r>
          </a:p>
        </p:txBody>
      </p:sp>
      <p:sp>
        <p:nvSpPr>
          <p:cNvPr id="23" name="Marcador de contenido 22"/>
          <p:cNvSpPr>
            <a:spLocks noGrp="1"/>
          </p:cNvSpPr>
          <p:nvPr>
            <p:ph/>
          </p:nvPr>
        </p:nvSpPr>
        <p:spPr>
          <a:xfrm>
            <a:off x="10049931" y="2945471"/>
            <a:ext cx="1432666" cy="2296414"/>
          </a:xfrm>
        </p:spPr>
        <p:txBody>
          <a:bodyPr>
            <a:normAutofit/>
          </a:bodyPr>
          <a:lstStyle/>
          <a:p>
            <a:pPr marL="0" marR="0" algn="ctr">
              <a:lnSpc>
                <a:spcPct val="100000"/>
              </a:lnSpc>
              <a:spcBef>
                <a:spcPts val="0"/>
              </a:spcBef>
              <a:spcAft>
                <a:spcPts val="0"/>
              </a:spcAft>
              <a:buNone/>
            </a:pPr>
            <a:r>
              <a:rPr lang="es-EC" sz="1300" b="0" i="0" u="none" cap="none" dirty="0">
                <a:solidFill>
                  <a:srgbClr val="767171">
                    <a:alpha val="100000"/>
                  </a:srgbClr>
                </a:solidFill>
                <a:cs typeface="Century Gothic (Cuerpo)"/>
                <a:sym typeface="Century Gothic (Cuerpo)"/>
              </a:rPr>
              <a:t>Publicación Encuesta Estructural Empresarial (año de referencia 2021), y operativo de campo (año de referencia 2022).</a:t>
            </a:r>
          </a:p>
        </p:txBody>
      </p:sp>
      <p:sp>
        <p:nvSpPr>
          <p:cNvPr id="24" name="Marcador de contenido 23"/>
          <p:cNvSpPr>
            <a:spLocks noGrp="1"/>
          </p:cNvSpPr>
          <p:nvPr>
            <p:ph/>
          </p:nvPr>
        </p:nvSpPr>
        <p:spPr>
          <a:xfrm>
            <a:off x="1121568" y="2125153"/>
            <a:ext cx="724662" cy="241215"/>
          </a:xfrm>
        </p:spPr>
        <p:txBody>
          <a:bodyPr>
            <a:noAutofit/>
          </a:bodyPr>
          <a:lstStyle/>
          <a:p>
            <a:pPr marL="0" marR="0" algn="l">
              <a:lnSpc>
                <a:spcPct val="100000"/>
              </a:lnSpc>
              <a:spcBef>
                <a:spcPts val="0"/>
              </a:spcBef>
              <a:spcAft>
                <a:spcPts val="0"/>
              </a:spcAft>
              <a:buNone/>
            </a:pPr>
            <a:r>
              <a:rPr lang="es-EC" sz="1300" b="1" i="0" u="none" cap="none" dirty="0">
                <a:solidFill>
                  <a:srgbClr val="293940">
                    <a:alpha val="100000"/>
                  </a:srgbClr>
                </a:solidFill>
                <a:cs typeface="Century Gothic (Cuerpo)"/>
                <a:sym typeface="Century Gothic (Cuerpo)"/>
              </a:rPr>
              <a:t>1980</a:t>
            </a:r>
          </a:p>
        </p:txBody>
      </p:sp>
      <p:sp>
        <p:nvSpPr>
          <p:cNvPr id="25" name="Marcador de contenido 24"/>
          <p:cNvSpPr>
            <a:spLocks noGrp="1"/>
          </p:cNvSpPr>
          <p:nvPr>
            <p:ph/>
          </p:nvPr>
        </p:nvSpPr>
        <p:spPr>
          <a:xfrm>
            <a:off x="2837069" y="2132610"/>
            <a:ext cx="724662" cy="241215"/>
          </a:xfrm>
        </p:spPr>
        <p:txBody>
          <a:bodyPr>
            <a:noAutofit/>
          </a:bodyPr>
          <a:lstStyle/>
          <a:p>
            <a:pPr marL="0" marR="0" algn="l">
              <a:lnSpc>
                <a:spcPct val="100000"/>
              </a:lnSpc>
              <a:spcBef>
                <a:spcPts val="0"/>
              </a:spcBef>
              <a:spcAft>
                <a:spcPts val="0"/>
              </a:spcAft>
              <a:buNone/>
            </a:pPr>
            <a:r>
              <a:rPr lang="es-EC" sz="1300" b="1" i="0" u="none" cap="none" dirty="0">
                <a:solidFill>
                  <a:srgbClr val="293940">
                    <a:alpha val="100000"/>
                  </a:srgbClr>
                </a:solidFill>
                <a:cs typeface="Century Gothic (Cuerpo)"/>
                <a:sym typeface="Century Gothic (Cuerpo)"/>
              </a:rPr>
              <a:t>2010</a:t>
            </a:r>
          </a:p>
        </p:txBody>
      </p:sp>
      <p:sp>
        <p:nvSpPr>
          <p:cNvPr id="26" name="Marcador de contenido 25"/>
          <p:cNvSpPr>
            <a:spLocks noGrp="1"/>
          </p:cNvSpPr>
          <p:nvPr>
            <p:ph/>
          </p:nvPr>
        </p:nvSpPr>
        <p:spPr>
          <a:xfrm>
            <a:off x="4337798" y="2123649"/>
            <a:ext cx="724662" cy="241215"/>
          </a:xfrm>
        </p:spPr>
        <p:txBody>
          <a:bodyPr>
            <a:noAutofit/>
          </a:bodyPr>
          <a:lstStyle/>
          <a:p>
            <a:pPr marL="0" marR="0" algn="l">
              <a:lnSpc>
                <a:spcPct val="100000"/>
              </a:lnSpc>
              <a:spcBef>
                <a:spcPts val="0"/>
              </a:spcBef>
              <a:spcAft>
                <a:spcPts val="0"/>
              </a:spcAft>
              <a:buNone/>
            </a:pPr>
            <a:r>
              <a:rPr lang="es-EC" sz="1300" b="1" i="0" u="none" cap="none">
                <a:solidFill>
                  <a:srgbClr val="293940">
                    <a:alpha val="100000"/>
                  </a:srgbClr>
                </a:solidFill>
                <a:cs typeface="Century Gothic (Cuerpo)"/>
                <a:sym typeface="Century Gothic (Cuerpo)"/>
              </a:rPr>
              <a:t>2012</a:t>
            </a:r>
          </a:p>
        </p:txBody>
      </p:sp>
      <p:sp>
        <p:nvSpPr>
          <p:cNvPr id="27" name="Marcador de contenido 26"/>
          <p:cNvSpPr>
            <a:spLocks noGrp="1"/>
          </p:cNvSpPr>
          <p:nvPr>
            <p:ph/>
          </p:nvPr>
        </p:nvSpPr>
        <p:spPr>
          <a:xfrm>
            <a:off x="5866831" y="2135212"/>
            <a:ext cx="724662" cy="241215"/>
          </a:xfrm>
        </p:spPr>
        <p:txBody>
          <a:bodyPr>
            <a:noAutofit/>
          </a:bodyPr>
          <a:lstStyle/>
          <a:p>
            <a:pPr marL="0" marR="0" algn="l">
              <a:lnSpc>
                <a:spcPct val="100000"/>
              </a:lnSpc>
              <a:spcBef>
                <a:spcPts val="0"/>
              </a:spcBef>
              <a:spcAft>
                <a:spcPts val="0"/>
              </a:spcAft>
              <a:buNone/>
            </a:pPr>
            <a:r>
              <a:rPr lang="es-EC" sz="1300" b="1" i="0" u="none" cap="none">
                <a:solidFill>
                  <a:srgbClr val="293940">
                    <a:alpha val="100000"/>
                  </a:srgbClr>
                </a:solidFill>
                <a:cs typeface="Century Gothic (Cuerpo)"/>
                <a:sym typeface="Century Gothic (Cuerpo)"/>
              </a:rPr>
              <a:t>2016</a:t>
            </a:r>
          </a:p>
        </p:txBody>
      </p:sp>
      <p:sp>
        <p:nvSpPr>
          <p:cNvPr id="28" name="Marcador de contenido 27"/>
          <p:cNvSpPr>
            <a:spLocks noGrp="1"/>
          </p:cNvSpPr>
          <p:nvPr>
            <p:ph/>
          </p:nvPr>
        </p:nvSpPr>
        <p:spPr>
          <a:xfrm>
            <a:off x="7358843" y="2132610"/>
            <a:ext cx="724662" cy="241215"/>
          </a:xfrm>
        </p:spPr>
        <p:txBody>
          <a:bodyPr>
            <a:noAutofit/>
          </a:bodyPr>
          <a:lstStyle/>
          <a:p>
            <a:pPr marL="0" marR="0" algn="l">
              <a:lnSpc>
                <a:spcPct val="100000"/>
              </a:lnSpc>
              <a:spcBef>
                <a:spcPts val="0"/>
              </a:spcBef>
              <a:spcAft>
                <a:spcPts val="0"/>
              </a:spcAft>
              <a:buNone/>
            </a:pPr>
            <a:r>
              <a:rPr lang="es-EC" sz="1300" b="1" i="0" u="none" cap="none">
                <a:solidFill>
                  <a:srgbClr val="293940">
                    <a:alpha val="100000"/>
                  </a:srgbClr>
                </a:solidFill>
                <a:cs typeface="Century Gothic (Cuerpo)"/>
                <a:sym typeface="Century Gothic (Cuerpo)"/>
              </a:rPr>
              <a:t>2017</a:t>
            </a:r>
          </a:p>
        </p:txBody>
      </p:sp>
      <p:sp>
        <p:nvSpPr>
          <p:cNvPr id="29" name="Marcador de contenido 28"/>
          <p:cNvSpPr>
            <a:spLocks noGrp="1"/>
          </p:cNvSpPr>
          <p:nvPr>
            <p:ph/>
          </p:nvPr>
        </p:nvSpPr>
        <p:spPr>
          <a:xfrm>
            <a:off x="8717487" y="2132610"/>
            <a:ext cx="1299395" cy="241215"/>
          </a:xfrm>
        </p:spPr>
        <p:txBody>
          <a:bodyPr>
            <a:noAutofit/>
          </a:bodyPr>
          <a:lstStyle/>
          <a:p>
            <a:pPr marL="0" marR="0" algn="l">
              <a:lnSpc>
                <a:spcPct val="100000"/>
              </a:lnSpc>
              <a:spcBef>
                <a:spcPts val="0"/>
              </a:spcBef>
              <a:spcAft>
                <a:spcPts val="0"/>
              </a:spcAft>
              <a:buNone/>
            </a:pPr>
            <a:r>
              <a:rPr lang="es-EC" sz="1300" b="1" i="0" u="none" cap="none" dirty="0">
                <a:solidFill>
                  <a:srgbClr val="293940">
                    <a:alpha val="100000"/>
                  </a:srgbClr>
                </a:solidFill>
                <a:cs typeface="Century Gothic (Cuerpo)"/>
                <a:sym typeface="Century Gothic (Cuerpo)"/>
              </a:rPr>
              <a:t>2018-2022</a:t>
            </a:r>
          </a:p>
        </p:txBody>
      </p:sp>
      <p:sp>
        <p:nvSpPr>
          <p:cNvPr id="30" name="Marcador de contenido 29"/>
          <p:cNvSpPr>
            <a:spLocks noGrp="1"/>
          </p:cNvSpPr>
          <p:nvPr>
            <p:ph/>
          </p:nvPr>
        </p:nvSpPr>
        <p:spPr>
          <a:xfrm>
            <a:off x="10478628" y="2132610"/>
            <a:ext cx="724662" cy="241215"/>
          </a:xfrm>
        </p:spPr>
        <p:txBody>
          <a:bodyPr>
            <a:normAutofit fontScale="62500" lnSpcReduction="20000"/>
          </a:bodyPr>
          <a:lstStyle/>
          <a:p>
            <a:pPr marL="0" marR="0" algn="l">
              <a:lnSpc>
                <a:spcPct val="100000"/>
              </a:lnSpc>
              <a:spcBef>
                <a:spcPts val="0"/>
              </a:spcBef>
              <a:spcAft>
                <a:spcPts val="0"/>
              </a:spcAft>
              <a:buNone/>
            </a:pPr>
            <a:r>
              <a:rPr lang="es-EC" sz="1800" b="1" i="0" u="none" cap="none">
                <a:solidFill>
                  <a:srgbClr val="FFFFFF">
                    <a:alpha val="100000"/>
                  </a:srgbClr>
                </a:solidFill>
                <a:cs typeface="Century Gothic (Cuerpo)"/>
                <a:sym typeface="Century Gothic (Cuerpo)"/>
              </a:rPr>
              <a:t>2023</a:t>
            </a:r>
          </a:p>
        </p:txBody>
      </p:sp>
      <p:grpSp>
        <p:nvGrpSpPr>
          <p:cNvPr id="37" name="Grupo 36">
            <a:extLst>
              <a:ext uri="{FF2B5EF4-FFF2-40B4-BE49-F238E27FC236}">
                <a16:creationId xmlns="" xmlns:a16="http://schemas.microsoft.com/office/drawing/2014/main" id="{6BD12DC9-3640-46E3-A7B9-0506A4FB491A}"/>
              </a:ext>
            </a:extLst>
          </p:cNvPr>
          <p:cNvGrpSpPr/>
          <p:nvPr/>
        </p:nvGrpSpPr>
        <p:grpSpPr>
          <a:xfrm>
            <a:off x="802145" y="1287236"/>
            <a:ext cx="1457092" cy="1175379"/>
            <a:chOff x="783656" y="1324531"/>
            <a:chExt cx="1597678" cy="1514916"/>
          </a:xfrm>
        </p:grpSpPr>
        <p:sp>
          <p:nvSpPr>
            <p:cNvPr id="38" name="object 40">
              <a:extLst>
                <a:ext uri="{FF2B5EF4-FFF2-40B4-BE49-F238E27FC236}">
                  <a16:creationId xmlns="" xmlns:a16="http://schemas.microsoft.com/office/drawing/2014/main" id="{531DDF6D-0659-44AE-9E69-DD7E0F139353}"/>
                </a:ext>
              </a:extLst>
            </p:cNvPr>
            <p:cNvSpPr/>
            <p:nvPr/>
          </p:nvSpPr>
          <p:spPr>
            <a:xfrm>
              <a:off x="783656" y="2274986"/>
              <a:ext cx="1597678" cy="564461"/>
            </a:xfrm>
            <a:custGeom>
              <a:avLst/>
              <a:gdLst/>
              <a:ahLst/>
              <a:cxnLst/>
              <a:rect l="l" t="t" r="r" b="b"/>
              <a:pathLst>
                <a:path w="2161540" h="685800">
                  <a:moveTo>
                    <a:pt x="0" y="0"/>
                  </a:moveTo>
                  <a:lnTo>
                    <a:pt x="1818132" y="0"/>
                  </a:lnTo>
                  <a:lnTo>
                    <a:pt x="2161032" y="342900"/>
                  </a:lnTo>
                  <a:lnTo>
                    <a:pt x="1818132" y="685800"/>
                  </a:lnTo>
                  <a:lnTo>
                    <a:pt x="0" y="685800"/>
                  </a:lnTo>
                  <a:lnTo>
                    <a:pt x="342900" y="342900"/>
                  </a:lnTo>
                  <a:lnTo>
                    <a:pt x="0" y="0"/>
                  </a:lnTo>
                  <a:close/>
                </a:path>
              </a:pathLst>
            </a:custGeom>
            <a:ln w="50292">
              <a:solidFill>
                <a:srgbClr val="156BD0"/>
              </a:solidFill>
            </a:ln>
          </p:spPr>
          <p:txBody>
            <a:bodyPr wrap="square" lIns="0" tIns="0" rIns="0" bIns="0" rtlCol="0"/>
            <a:lstStyle/>
            <a:p>
              <a:endParaRPr lang="es-EC">
                <a:latin typeface="+mj-lt"/>
              </a:endParaRPr>
            </a:p>
          </p:txBody>
        </p:sp>
        <p:sp>
          <p:nvSpPr>
            <p:cNvPr id="39" name="object 42">
              <a:extLst>
                <a:ext uri="{FF2B5EF4-FFF2-40B4-BE49-F238E27FC236}">
                  <a16:creationId xmlns="" xmlns:a16="http://schemas.microsoft.com/office/drawing/2014/main" id="{5C637A80-82F7-469B-9059-B5984990D84E}"/>
                </a:ext>
              </a:extLst>
            </p:cNvPr>
            <p:cNvSpPr/>
            <p:nvPr/>
          </p:nvSpPr>
          <p:spPr>
            <a:xfrm>
              <a:off x="1216517" y="1324531"/>
              <a:ext cx="623579" cy="667422"/>
            </a:xfrm>
            <a:custGeom>
              <a:avLst/>
              <a:gdLst/>
              <a:ahLst/>
              <a:cxnLst/>
              <a:rect l="l" t="t" r="r" b="b"/>
              <a:pathLst>
                <a:path w="810894" h="810894">
                  <a:moveTo>
                    <a:pt x="0" y="405383"/>
                  </a:moveTo>
                  <a:lnTo>
                    <a:pt x="2727" y="358105"/>
                  </a:lnTo>
                  <a:lnTo>
                    <a:pt x="10705" y="312428"/>
                  </a:lnTo>
                  <a:lnTo>
                    <a:pt x="23631" y="268659"/>
                  </a:lnTo>
                  <a:lnTo>
                    <a:pt x="41201" y="227100"/>
                  </a:lnTo>
                  <a:lnTo>
                    <a:pt x="63110" y="188056"/>
                  </a:lnTo>
                  <a:lnTo>
                    <a:pt x="89054" y="151831"/>
                  </a:lnTo>
                  <a:lnTo>
                    <a:pt x="118729" y="118729"/>
                  </a:lnTo>
                  <a:lnTo>
                    <a:pt x="151831" y="89054"/>
                  </a:lnTo>
                  <a:lnTo>
                    <a:pt x="188056" y="63110"/>
                  </a:lnTo>
                  <a:lnTo>
                    <a:pt x="227100" y="41201"/>
                  </a:lnTo>
                  <a:lnTo>
                    <a:pt x="268659" y="23631"/>
                  </a:lnTo>
                  <a:lnTo>
                    <a:pt x="312428" y="10705"/>
                  </a:lnTo>
                  <a:lnTo>
                    <a:pt x="358105" y="2727"/>
                  </a:lnTo>
                  <a:lnTo>
                    <a:pt x="405384" y="0"/>
                  </a:lnTo>
                  <a:lnTo>
                    <a:pt x="452662" y="2727"/>
                  </a:lnTo>
                  <a:lnTo>
                    <a:pt x="498339" y="10705"/>
                  </a:lnTo>
                  <a:lnTo>
                    <a:pt x="542108" y="23631"/>
                  </a:lnTo>
                  <a:lnTo>
                    <a:pt x="583667" y="41201"/>
                  </a:lnTo>
                  <a:lnTo>
                    <a:pt x="622711" y="63110"/>
                  </a:lnTo>
                  <a:lnTo>
                    <a:pt x="658936" y="89054"/>
                  </a:lnTo>
                  <a:lnTo>
                    <a:pt x="692038" y="118729"/>
                  </a:lnTo>
                  <a:lnTo>
                    <a:pt x="721713" y="151831"/>
                  </a:lnTo>
                  <a:lnTo>
                    <a:pt x="747657" y="188056"/>
                  </a:lnTo>
                  <a:lnTo>
                    <a:pt x="769566" y="227100"/>
                  </a:lnTo>
                  <a:lnTo>
                    <a:pt x="787136" y="268659"/>
                  </a:lnTo>
                  <a:lnTo>
                    <a:pt x="800062" y="312428"/>
                  </a:lnTo>
                  <a:lnTo>
                    <a:pt x="808040" y="358105"/>
                  </a:lnTo>
                  <a:lnTo>
                    <a:pt x="810768" y="405383"/>
                  </a:lnTo>
                  <a:lnTo>
                    <a:pt x="808040" y="452662"/>
                  </a:lnTo>
                  <a:lnTo>
                    <a:pt x="800062" y="498339"/>
                  </a:lnTo>
                  <a:lnTo>
                    <a:pt x="787136" y="542108"/>
                  </a:lnTo>
                  <a:lnTo>
                    <a:pt x="769566" y="583667"/>
                  </a:lnTo>
                  <a:lnTo>
                    <a:pt x="747657" y="622711"/>
                  </a:lnTo>
                  <a:lnTo>
                    <a:pt x="721713" y="658936"/>
                  </a:lnTo>
                  <a:lnTo>
                    <a:pt x="692038" y="692038"/>
                  </a:lnTo>
                  <a:lnTo>
                    <a:pt x="658936" y="721713"/>
                  </a:lnTo>
                  <a:lnTo>
                    <a:pt x="622711" y="747657"/>
                  </a:lnTo>
                  <a:lnTo>
                    <a:pt x="583667" y="769566"/>
                  </a:lnTo>
                  <a:lnTo>
                    <a:pt x="542108" y="787136"/>
                  </a:lnTo>
                  <a:lnTo>
                    <a:pt x="498339" y="800062"/>
                  </a:lnTo>
                  <a:lnTo>
                    <a:pt x="452662" y="808040"/>
                  </a:lnTo>
                  <a:lnTo>
                    <a:pt x="405384" y="810767"/>
                  </a:lnTo>
                  <a:lnTo>
                    <a:pt x="358105" y="808040"/>
                  </a:lnTo>
                  <a:lnTo>
                    <a:pt x="312428" y="800062"/>
                  </a:lnTo>
                  <a:lnTo>
                    <a:pt x="268659" y="787136"/>
                  </a:lnTo>
                  <a:lnTo>
                    <a:pt x="227100" y="769566"/>
                  </a:lnTo>
                  <a:lnTo>
                    <a:pt x="188056" y="747657"/>
                  </a:lnTo>
                  <a:lnTo>
                    <a:pt x="151831" y="721713"/>
                  </a:lnTo>
                  <a:lnTo>
                    <a:pt x="118729" y="692038"/>
                  </a:lnTo>
                  <a:lnTo>
                    <a:pt x="89054" y="658936"/>
                  </a:lnTo>
                  <a:lnTo>
                    <a:pt x="63110" y="622711"/>
                  </a:lnTo>
                  <a:lnTo>
                    <a:pt x="41201" y="583667"/>
                  </a:lnTo>
                  <a:lnTo>
                    <a:pt x="23631" y="542108"/>
                  </a:lnTo>
                  <a:lnTo>
                    <a:pt x="10705" y="498339"/>
                  </a:lnTo>
                  <a:lnTo>
                    <a:pt x="2727" y="452662"/>
                  </a:lnTo>
                  <a:lnTo>
                    <a:pt x="0" y="405383"/>
                  </a:lnTo>
                  <a:close/>
                </a:path>
              </a:pathLst>
            </a:custGeom>
            <a:ln w="50292">
              <a:solidFill>
                <a:srgbClr val="156BD0"/>
              </a:solidFill>
            </a:ln>
          </p:spPr>
          <p:txBody>
            <a:bodyPr wrap="square" lIns="0" tIns="0" rIns="0" bIns="0" rtlCol="0"/>
            <a:lstStyle/>
            <a:p>
              <a:endParaRPr lang="es-EC">
                <a:latin typeface="+mj-lt"/>
              </a:endParaRPr>
            </a:p>
          </p:txBody>
        </p:sp>
        <p:sp>
          <p:nvSpPr>
            <p:cNvPr id="40" name="object 46">
              <a:extLst>
                <a:ext uri="{FF2B5EF4-FFF2-40B4-BE49-F238E27FC236}">
                  <a16:creationId xmlns="" xmlns:a16="http://schemas.microsoft.com/office/drawing/2014/main" id="{C1D8D8E1-3930-49B6-987A-13B148E02120}"/>
                </a:ext>
              </a:extLst>
            </p:cNvPr>
            <p:cNvSpPr/>
            <p:nvPr/>
          </p:nvSpPr>
          <p:spPr>
            <a:xfrm>
              <a:off x="1550027" y="1981814"/>
              <a:ext cx="0" cy="274320"/>
            </a:xfrm>
            <a:custGeom>
              <a:avLst/>
              <a:gdLst/>
              <a:ahLst/>
              <a:cxnLst/>
              <a:rect l="l" t="t" r="r" b="b"/>
              <a:pathLst>
                <a:path h="575944">
                  <a:moveTo>
                    <a:pt x="0" y="0"/>
                  </a:moveTo>
                  <a:lnTo>
                    <a:pt x="0" y="575944"/>
                  </a:lnTo>
                </a:path>
              </a:pathLst>
            </a:custGeom>
            <a:ln w="50292">
              <a:solidFill>
                <a:srgbClr val="156BD0"/>
              </a:solidFill>
            </a:ln>
          </p:spPr>
          <p:txBody>
            <a:bodyPr wrap="square" lIns="0" tIns="0" rIns="0" bIns="0" rtlCol="0"/>
            <a:lstStyle/>
            <a:p>
              <a:endParaRPr lang="es-EC">
                <a:latin typeface="+mj-lt"/>
              </a:endParaRPr>
            </a:p>
          </p:txBody>
        </p:sp>
        <p:sp>
          <p:nvSpPr>
            <p:cNvPr id="41" name="object 51">
              <a:extLst>
                <a:ext uri="{FF2B5EF4-FFF2-40B4-BE49-F238E27FC236}">
                  <a16:creationId xmlns="" xmlns:a16="http://schemas.microsoft.com/office/drawing/2014/main" id="{EFFCD42D-5914-4A81-8C77-19336704246E}"/>
                </a:ext>
              </a:extLst>
            </p:cNvPr>
            <p:cNvSpPr/>
            <p:nvPr/>
          </p:nvSpPr>
          <p:spPr>
            <a:xfrm>
              <a:off x="1389176" y="1511953"/>
              <a:ext cx="305197" cy="316202"/>
            </a:xfrm>
            <a:custGeom>
              <a:avLst/>
              <a:gdLst/>
              <a:ahLst/>
              <a:cxnLst/>
              <a:rect l="l" t="t" r="r" b="b"/>
              <a:pathLst>
                <a:path w="396875" h="384175">
                  <a:moveTo>
                    <a:pt x="104520" y="196468"/>
                  </a:moveTo>
                  <a:lnTo>
                    <a:pt x="28066" y="196468"/>
                  </a:lnTo>
                  <a:lnTo>
                    <a:pt x="37210" y="230377"/>
                  </a:lnTo>
                  <a:lnTo>
                    <a:pt x="39115" y="237616"/>
                  </a:lnTo>
                  <a:lnTo>
                    <a:pt x="45084" y="242696"/>
                  </a:lnTo>
                  <a:lnTo>
                    <a:pt x="51943" y="243712"/>
                  </a:lnTo>
                  <a:lnTo>
                    <a:pt x="85851" y="370077"/>
                  </a:lnTo>
                  <a:lnTo>
                    <a:pt x="89157" y="376749"/>
                  </a:lnTo>
                  <a:lnTo>
                    <a:pt x="94583" y="381444"/>
                  </a:lnTo>
                  <a:lnTo>
                    <a:pt x="101389" y="383758"/>
                  </a:lnTo>
                  <a:lnTo>
                    <a:pt x="108838" y="383285"/>
                  </a:lnTo>
                  <a:lnTo>
                    <a:pt x="125856" y="378713"/>
                  </a:lnTo>
                  <a:lnTo>
                    <a:pt x="132528" y="375410"/>
                  </a:lnTo>
                  <a:lnTo>
                    <a:pt x="137223" y="369998"/>
                  </a:lnTo>
                  <a:lnTo>
                    <a:pt x="139537" y="363229"/>
                  </a:lnTo>
                  <a:lnTo>
                    <a:pt x="139064" y="355853"/>
                  </a:lnTo>
                  <a:lnTo>
                    <a:pt x="104775" y="227583"/>
                  </a:lnTo>
                  <a:lnTo>
                    <a:pt x="108584" y="223265"/>
                  </a:lnTo>
                  <a:lnTo>
                    <a:pt x="110108" y="217169"/>
                  </a:lnTo>
                  <a:lnTo>
                    <a:pt x="108584" y="211200"/>
                  </a:lnTo>
                  <a:lnTo>
                    <a:pt x="104520" y="196468"/>
                  </a:lnTo>
                  <a:close/>
                </a:path>
                <a:path w="396875" h="384175">
                  <a:moveTo>
                    <a:pt x="282575" y="14731"/>
                  </a:moveTo>
                  <a:lnTo>
                    <a:pt x="117093" y="60705"/>
                  </a:lnTo>
                  <a:lnTo>
                    <a:pt x="117093" y="184150"/>
                  </a:lnTo>
                  <a:lnTo>
                    <a:pt x="282575" y="230123"/>
                  </a:lnTo>
                  <a:lnTo>
                    <a:pt x="282575" y="14731"/>
                  </a:lnTo>
                  <a:close/>
                </a:path>
                <a:path w="396875" h="384175">
                  <a:moveTo>
                    <a:pt x="105028" y="60197"/>
                  </a:moveTo>
                  <a:lnTo>
                    <a:pt x="7746" y="60197"/>
                  </a:lnTo>
                  <a:lnTo>
                    <a:pt x="0" y="68071"/>
                  </a:lnTo>
                  <a:lnTo>
                    <a:pt x="0" y="176783"/>
                  </a:lnTo>
                  <a:lnTo>
                    <a:pt x="7746" y="184657"/>
                  </a:lnTo>
                  <a:lnTo>
                    <a:pt x="105028" y="184657"/>
                  </a:lnTo>
                  <a:lnTo>
                    <a:pt x="105028" y="60197"/>
                  </a:lnTo>
                  <a:close/>
                </a:path>
                <a:path w="396875" h="384175">
                  <a:moveTo>
                    <a:pt x="352425" y="81914"/>
                  </a:moveTo>
                  <a:lnTo>
                    <a:pt x="353313" y="170179"/>
                  </a:lnTo>
                  <a:lnTo>
                    <a:pt x="370369" y="166465"/>
                  </a:lnTo>
                  <a:lnTo>
                    <a:pt x="384222" y="156844"/>
                  </a:lnTo>
                  <a:lnTo>
                    <a:pt x="393479" y="142747"/>
                  </a:lnTo>
                  <a:lnTo>
                    <a:pt x="396747" y="125602"/>
                  </a:lnTo>
                  <a:lnTo>
                    <a:pt x="393126" y="108525"/>
                  </a:lnTo>
                  <a:lnTo>
                    <a:pt x="383587" y="94614"/>
                  </a:lnTo>
                  <a:lnTo>
                    <a:pt x="369548" y="85276"/>
                  </a:lnTo>
                  <a:lnTo>
                    <a:pt x="352425" y="81914"/>
                  </a:lnTo>
                  <a:close/>
                </a:path>
                <a:path w="396875" h="384175">
                  <a:moveTo>
                    <a:pt x="335660" y="0"/>
                  </a:moveTo>
                  <a:lnTo>
                    <a:pt x="299084" y="0"/>
                  </a:lnTo>
                  <a:lnTo>
                    <a:pt x="294639" y="4444"/>
                  </a:lnTo>
                  <a:lnTo>
                    <a:pt x="294639" y="240410"/>
                  </a:lnTo>
                  <a:lnTo>
                    <a:pt x="299084" y="244855"/>
                  </a:lnTo>
                  <a:lnTo>
                    <a:pt x="335660" y="244855"/>
                  </a:lnTo>
                  <a:lnTo>
                    <a:pt x="340106" y="240410"/>
                  </a:lnTo>
                  <a:lnTo>
                    <a:pt x="340106" y="4444"/>
                  </a:lnTo>
                  <a:lnTo>
                    <a:pt x="335660" y="0"/>
                  </a:lnTo>
                  <a:close/>
                </a:path>
              </a:pathLst>
            </a:custGeom>
            <a:solidFill>
              <a:srgbClr val="156BD0"/>
            </a:solidFill>
            <a:ln>
              <a:solidFill>
                <a:schemeClr val="bg1"/>
              </a:solidFill>
            </a:ln>
          </p:spPr>
          <p:txBody>
            <a:bodyPr wrap="square" lIns="0" tIns="0" rIns="0" bIns="0" rtlCol="0"/>
            <a:lstStyle/>
            <a:p>
              <a:endParaRPr lang="es-EC">
                <a:latin typeface="+mj-lt"/>
              </a:endParaRPr>
            </a:p>
          </p:txBody>
        </p:sp>
      </p:grpSp>
      <p:grpSp>
        <p:nvGrpSpPr>
          <p:cNvPr id="51" name="Grupo 50">
            <a:extLst>
              <a:ext uri="{FF2B5EF4-FFF2-40B4-BE49-F238E27FC236}">
                <a16:creationId xmlns="" xmlns:a16="http://schemas.microsoft.com/office/drawing/2014/main" id="{01F9A63B-9694-46E4-8BB4-524B5462C046}"/>
              </a:ext>
            </a:extLst>
          </p:cNvPr>
          <p:cNvGrpSpPr/>
          <p:nvPr/>
        </p:nvGrpSpPr>
        <p:grpSpPr>
          <a:xfrm>
            <a:off x="3908225" y="1296042"/>
            <a:ext cx="1514155" cy="1175379"/>
            <a:chOff x="719109" y="1324531"/>
            <a:chExt cx="1662226" cy="1514916"/>
          </a:xfrm>
        </p:grpSpPr>
        <p:sp>
          <p:nvSpPr>
            <p:cNvPr id="52" name="object 40">
              <a:extLst>
                <a:ext uri="{FF2B5EF4-FFF2-40B4-BE49-F238E27FC236}">
                  <a16:creationId xmlns="" xmlns:a16="http://schemas.microsoft.com/office/drawing/2014/main" id="{E615D116-76F8-42BF-94AE-AA408658C2F9}"/>
                </a:ext>
              </a:extLst>
            </p:cNvPr>
            <p:cNvSpPr/>
            <p:nvPr/>
          </p:nvSpPr>
          <p:spPr>
            <a:xfrm>
              <a:off x="719109" y="2274986"/>
              <a:ext cx="1662226" cy="564461"/>
            </a:xfrm>
            <a:custGeom>
              <a:avLst/>
              <a:gdLst/>
              <a:ahLst/>
              <a:cxnLst/>
              <a:rect l="l" t="t" r="r" b="b"/>
              <a:pathLst>
                <a:path w="2161540" h="685800">
                  <a:moveTo>
                    <a:pt x="0" y="0"/>
                  </a:moveTo>
                  <a:lnTo>
                    <a:pt x="1818132" y="0"/>
                  </a:lnTo>
                  <a:lnTo>
                    <a:pt x="2161032" y="342900"/>
                  </a:lnTo>
                  <a:lnTo>
                    <a:pt x="1818132" y="685800"/>
                  </a:lnTo>
                  <a:lnTo>
                    <a:pt x="0" y="685800"/>
                  </a:lnTo>
                  <a:lnTo>
                    <a:pt x="342900" y="342900"/>
                  </a:lnTo>
                  <a:lnTo>
                    <a:pt x="0" y="0"/>
                  </a:lnTo>
                  <a:close/>
                </a:path>
              </a:pathLst>
            </a:custGeom>
            <a:ln w="50292">
              <a:solidFill>
                <a:srgbClr val="156BD0"/>
              </a:solidFill>
            </a:ln>
          </p:spPr>
          <p:txBody>
            <a:bodyPr wrap="square" lIns="0" tIns="0" rIns="0" bIns="0" rtlCol="0"/>
            <a:lstStyle/>
            <a:p>
              <a:endParaRPr lang="es-EC">
                <a:latin typeface="+mj-lt"/>
              </a:endParaRPr>
            </a:p>
          </p:txBody>
        </p:sp>
        <p:sp>
          <p:nvSpPr>
            <p:cNvPr id="53" name="object 42">
              <a:extLst>
                <a:ext uri="{FF2B5EF4-FFF2-40B4-BE49-F238E27FC236}">
                  <a16:creationId xmlns="" xmlns:a16="http://schemas.microsoft.com/office/drawing/2014/main" id="{BF720B7F-B9D9-4C71-8A39-D67E63C65CD0}"/>
                </a:ext>
              </a:extLst>
            </p:cNvPr>
            <p:cNvSpPr/>
            <p:nvPr/>
          </p:nvSpPr>
          <p:spPr>
            <a:xfrm>
              <a:off x="1216517" y="1324531"/>
              <a:ext cx="623579" cy="667422"/>
            </a:xfrm>
            <a:custGeom>
              <a:avLst/>
              <a:gdLst/>
              <a:ahLst/>
              <a:cxnLst/>
              <a:rect l="l" t="t" r="r" b="b"/>
              <a:pathLst>
                <a:path w="810894" h="810894">
                  <a:moveTo>
                    <a:pt x="0" y="405383"/>
                  </a:moveTo>
                  <a:lnTo>
                    <a:pt x="2727" y="358105"/>
                  </a:lnTo>
                  <a:lnTo>
                    <a:pt x="10705" y="312428"/>
                  </a:lnTo>
                  <a:lnTo>
                    <a:pt x="23631" y="268659"/>
                  </a:lnTo>
                  <a:lnTo>
                    <a:pt x="41201" y="227100"/>
                  </a:lnTo>
                  <a:lnTo>
                    <a:pt x="63110" y="188056"/>
                  </a:lnTo>
                  <a:lnTo>
                    <a:pt x="89054" y="151831"/>
                  </a:lnTo>
                  <a:lnTo>
                    <a:pt x="118729" y="118729"/>
                  </a:lnTo>
                  <a:lnTo>
                    <a:pt x="151831" y="89054"/>
                  </a:lnTo>
                  <a:lnTo>
                    <a:pt x="188056" y="63110"/>
                  </a:lnTo>
                  <a:lnTo>
                    <a:pt x="227100" y="41201"/>
                  </a:lnTo>
                  <a:lnTo>
                    <a:pt x="268659" y="23631"/>
                  </a:lnTo>
                  <a:lnTo>
                    <a:pt x="312428" y="10705"/>
                  </a:lnTo>
                  <a:lnTo>
                    <a:pt x="358105" y="2727"/>
                  </a:lnTo>
                  <a:lnTo>
                    <a:pt x="405384" y="0"/>
                  </a:lnTo>
                  <a:lnTo>
                    <a:pt x="452662" y="2727"/>
                  </a:lnTo>
                  <a:lnTo>
                    <a:pt x="498339" y="10705"/>
                  </a:lnTo>
                  <a:lnTo>
                    <a:pt x="542108" y="23631"/>
                  </a:lnTo>
                  <a:lnTo>
                    <a:pt x="583667" y="41201"/>
                  </a:lnTo>
                  <a:lnTo>
                    <a:pt x="622711" y="63110"/>
                  </a:lnTo>
                  <a:lnTo>
                    <a:pt x="658936" y="89054"/>
                  </a:lnTo>
                  <a:lnTo>
                    <a:pt x="692038" y="118729"/>
                  </a:lnTo>
                  <a:lnTo>
                    <a:pt x="721713" y="151831"/>
                  </a:lnTo>
                  <a:lnTo>
                    <a:pt x="747657" y="188056"/>
                  </a:lnTo>
                  <a:lnTo>
                    <a:pt x="769566" y="227100"/>
                  </a:lnTo>
                  <a:lnTo>
                    <a:pt x="787136" y="268659"/>
                  </a:lnTo>
                  <a:lnTo>
                    <a:pt x="800062" y="312428"/>
                  </a:lnTo>
                  <a:lnTo>
                    <a:pt x="808040" y="358105"/>
                  </a:lnTo>
                  <a:lnTo>
                    <a:pt x="810768" y="405383"/>
                  </a:lnTo>
                  <a:lnTo>
                    <a:pt x="808040" y="452662"/>
                  </a:lnTo>
                  <a:lnTo>
                    <a:pt x="800062" y="498339"/>
                  </a:lnTo>
                  <a:lnTo>
                    <a:pt x="787136" y="542108"/>
                  </a:lnTo>
                  <a:lnTo>
                    <a:pt x="769566" y="583667"/>
                  </a:lnTo>
                  <a:lnTo>
                    <a:pt x="747657" y="622711"/>
                  </a:lnTo>
                  <a:lnTo>
                    <a:pt x="721713" y="658936"/>
                  </a:lnTo>
                  <a:lnTo>
                    <a:pt x="692038" y="692038"/>
                  </a:lnTo>
                  <a:lnTo>
                    <a:pt x="658936" y="721713"/>
                  </a:lnTo>
                  <a:lnTo>
                    <a:pt x="622711" y="747657"/>
                  </a:lnTo>
                  <a:lnTo>
                    <a:pt x="583667" y="769566"/>
                  </a:lnTo>
                  <a:lnTo>
                    <a:pt x="542108" y="787136"/>
                  </a:lnTo>
                  <a:lnTo>
                    <a:pt x="498339" y="800062"/>
                  </a:lnTo>
                  <a:lnTo>
                    <a:pt x="452662" y="808040"/>
                  </a:lnTo>
                  <a:lnTo>
                    <a:pt x="405384" y="810767"/>
                  </a:lnTo>
                  <a:lnTo>
                    <a:pt x="358105" y="808040"/>
                  </a:lnTo>
                  <a:lnTo>
                    <a:pt x="312428" y="800062"/>
                  </a:lnTo>
                  <a:lnTo>
                    <a:pt x="268659" y="787136"/>
                  </a:lnTo>
                  <a:lnTo>
                    <a:pt x="227100" y="769566"/>
                  </a:lnTo>
                  <a:lnTo>
                    <a:pt x="188056" y="747657"/>
                  </a:lnTo>
                  <a:lnTo>
                    <a:pt x="151831" y="721713"/>
                  </a:lnTo>
                  <a:lnTo>
                    <a:pt x="118729" y="692038"/>
                  </a:lnTo>
                  <a:lnTo>
                    <a:pt x="89054" y="658936"/>
                  </a:lnTo>
                  <a:lnTo>
                    <a:pt x="63110" y="622711"/>
                  </a:lnTo>
                  <a:lnTo>
                    <a:pt x="41201" y="583667"/>
                  </a:lnTo>
                  <a:lnTo>
                    <a:pt x="23631" y="542108"/>
                  </a:lnTo>
                  <a:lnTo>
                    <a:pt x="10705" y="498339"/>
                  </a:lnTo>
                  <a:lnTo>
                    <a:pt x="2727" y="452662"/>
                  </a:lnTo>
                  <a:lnTo>
                    <a:pt x="0" y="405383"/>
                  </a:lnTo>
                  <a:close/>
                </a:path>
              </a:pathLst>
            </a:custGeom>
            <a:ln w="50292">
              <a:solidFill>
                <a:srgbClr val="156BD0"/>
              </a:solidFill>
            </a:ln>
          </p:spPr>
          <p:txBody>
            <a:bodyPr wrap="square" lIns="0" tIns="0" rIns="0" bIns="0" rtlCol="0"/>
            <a:lstStyle/>
            <a:p>
              <a:endParaRPr lang="es-EC">
                <a:latin typeface="+mj-lt"/>
              </a:endParaRPr>
            </a:p>
          </p:txBody>
        </p:sp>
        <p:sp>
          <p:nvSpPr>
            <p:cNvPr id="54" name="object 46">
              <a:extLst>
                <a:ext uri="{FF2B5EF4-FFF2-40B4-BE49-F238E27FC236}">
                  <a16:creationId xmlns="" xmlns:a16="http://schemas.microsoft.com/office/drawing/2014/main" id="{4F594D5C-C053-4953-8686-12BD86187730}"/>
                </a:ext>
              </a:extLst>
            </p:cNvPr>
            <p:cNvSpPr/>
            <p:nvPr/>
          </p:nvSpPr>
          <p:spPr>
            <a:xfrm>
              <a:off x="1550027" y="1981814"/>
              <a:ext cx="0" cy="274320"/>
            </a:xfrm>
            <a:custGeom>
              <a:avLst/>
              <a:gdLst/>
              <a:ahLst/>
              <a:cxnLst/>
              <a:rect l="l" t="t" r="r" b="b"/>
              <a:pathLst>
                <a:path h="575944">
                  <a:moveTo>
                    <a:pt x="0" y="0"/>
                  </a:moveTo>
                  <a:lnTo>
                    <a:pt x="0" y="575944"/>
                  </a:lnTo>
                </a:path>
              </a:pathLst>
            </a:custGeom>
            <a:ln w="50292">
              <a:solidFill>
                <a:srgbClr val="156BD0"/>
              </a:solidFill>
            </a:ln>
          </p:spPr>
          <p:txBody>
            <a:bodyPr wrap="square" lIns="0" tIns="0" rIns="0" bIns="0" rtlCol="0"/>
            <a:lstStyle/>
            <a:p>
              <a:endParaRPr lang="es-EC">
                <a:latin typeface="+mj-lt"/>
              </a:endParaRPr>
            </a:p>
          </p:txBody>
        </p:sp>
        <p:sp>
          <p:nvSpPr>
            <p:cNvPr id="55" name="object 47">
              <a:extLst>
                <a:ext uri="{FF2B5EF4-FFF2-40B4-BE49-F238E27FC236}">
                  <a16:creationId xmlns="" xmlns:a16="http://schemas.microsoft.com/office/drawing/2014/main" id="{FA908A23-56B5-48BE-B723-24C28086EE41}"/>
                </a:ext>
              </a:extLst>
            </p:cNvPr>
            <p:cNvSpPr/>
            <p:nvPr/>
          </p:nvSpPr>
          <p:spPr>
            <a:xfrm>
              <a:off x="1377660" y="1512228"/>
              <a:ext cx="301291" cy="266028"/>
            </a:xfrm>
            <a:custGeom>
              <a:avLst/>
              <a:gdLst/>
              <a:ahLst/>
              <a:cxnLst/>
              <a:rect l="l" t="t" r="r" b="b"/>
              <a:pathLst>
                <a:path w="391795" h="323214">
                  <a:moveTo>
                    <a:pt x="305053" y="277875"/>
                  </a:moveTo>
                  <a:lnTo>
                    <a:pt x="234061" y="277875"/>
                  </a:lnTo>
                  <a:lnTo>
                    <a:pt x="257948" y="297602"/>
                  </a:lnTo>
                  <a:lnTo>
                    <a:pt x="281050" y="309578"/>
                  </a:lnTo>
                  <a:lnTo>
                    <a:pt x="311677" y="317005"/>
                  </a:lnTo>
                  <a:lnTo>
                    <a:pt x="358139" y="323088"/>
                  </a:lnTo>
                  <a:lnTo>
                    <a:pt x="332003" y="308772"/>
                  </a:lnTo>
                  <a:lnTo>
                    <a:pt x="317928" y="297433"/>
                  </a:lnTo>
                  <a:lnTo>
                    <a:pt x="310687" y="287619"/>
                  </a:lnTo>
                  <a:lnTo>
                    <a:pt x="305053" y="277875"/>
                  </a:lnTo>
                  <a:close/>
                </a:path>
                <a:path w="391795" h="323214">
                  <a:moveTo>
                    <a:pt x="351409" y="69342"/>
                  </a:moveTo>
                  <a:lnTo>
                    <a:pt x="309245" y="69342"/>
                  </a:lnTo>
                  <a:lnTo>
                    <a:pt x="309245" y="178688"/>
                  </a:lnTo>
                  <a:lnTo>
                    <a:pt x="306079" y="194429"/>
                  </a:lnTo>
                  <a:lnTo>
                    <a:pt x="297449" y="207263"/>
                  </a:lnTo>
                  <a:lnTo>
                    <a:pt x="284652" y="215907"/>
                  </a:lnTo>
                  <a:lnTo>
                    <a:pt x="268986" y="219075"/>
                  </a:lnTo>
                  <a:lnTo>
                    <a:pt x="168783" y="219075"/>
                  </a:lnTo>
                  <a:lnTo>
                    <a:pt x="150860" y="230249"/>
                  </a:lnTo>
                  <a:lnTo>
                    <a:pt x="133508" y="239696"/>
                  </a:lnTo>
                  <a:lnTo>
                    <a:pt x="115919" y="247596"/>
                  </a:lnTo>
                  <a:lnTo>
                    <a:pt x="97282" y="254126"/>
                  </a:lnTo>
                  <a:lnTo>
                    <a:pt x="103338" y="263784"/>
                  </a:lnTo>
                  <a:lnTo>
                    <a:pt x="111823" y="271287"/>
                  </a:lnTo>
                  <a:lnTo>
                    <a:pt x="122213" y="276147"/>
                  </a:lnTo>
                  <a:lnTo>
                    <a:pt x="133985" y="277875"/>
                  </a:lnTo>
                  <a:lnTo>
                    <a:pt x="351409" y="277875"/>
                  </a:lnTo>
                  <a:lnTo>
                    <a:pt x="367075" y="274710"/>
                  </a:lnTo>
                  <a:lnTo>
                    <a:pt x="379872" y="266080"/>
                  </a:lnTo>
                  <a:lnTo>
                    <a:pt x="388502" y="253283"/>
                  </a:lnTo>
                  <a:lnTo>
                    <a:pt x="391667" y="237617"/>
                  </a:lnTo>
                  <a:lnTo>
                    <a:pt x="391667" y="109600"/>
                  </a:lnTo>
                  <a:lnTo>
                    <a:pt x="388502" y="93934"/>
                  </a:lnTo>
                  <a:lnTo>
                    <a:pt x="379872" y="81137"/>
                  </a:lnTo>
                  <a:lnTo>
                    <a:pt x="367075" y="72507"/>
                  </a:lnTo>
                  <a:lnTo>
                    <a:pt x="351409" y="69342"/>
                  </a:lnTo>
                  <a:close/>
                </a:path>
                <a:path w="391795" h="323214">
                  <a:moveTo>
                    <a:pt x="157607" y="208534"/>
                  </a:moveTo>
                  <a:lnTo>
                    <a:pt x="86613" y="208534"/>
                  </a:lnTo>
                  <a:lnTo>
                    <a:pt x="73398" y="221658"/>
                  </a:lnTo>
                  <a:lnTo>
                    <a:pt x="60801" y="230187"/>
                  </a:lnTo>
                  <a:lnTo>
                    <a:pt x="16890" y="252984"/>
                  </a:lnTo>
                  <a:lnTo>
                    <a:pt x="64541" y="246663"/>
                  </a:lnTo>
                  <a:lnTo>
                    <a:pt x="98536" y="238902"/>
                  </a:lnTo>
                  <a:lnTo>
                    <a:pt x="126886" y="227070"/>
                  </a:lnTo>
                  <a:lnTo>
                    <a:pt x="157607" y="208534"/>
                  </a:lnTo>
                  <a:close/>
                </a:path>
                <a:path w="391795" h="323214">
                  <a:moveTo>
                    <a:pt x="257683" y="0"/>
                  </a:moveTo>
                  <a:lnTo>
                    <a:pt x="40259" y="0"/>
                  </a:lnTo>
                  <a:lnTo>
                    <a:pt x="24592" y="3165"/>
                  </a:lnTo>
                  <a:lnTo>
                    <a:pt x="11795" y="11795"/>
                  </a:lnTo>
                  <a:lnTo>
                    <a:pt x="3165" y="24592"/>
                  </a:lnTo>
                  <a:lnTo>
                    <a:pt x="0" y="40259"/>
                  </a:lnTo>
                  <a:lnTo>
                    <a:pt x="0" y="168275"/>
                  </a:lnTo>
                  <a:lnTo>
                    <a:pt x="3165" y="183941"/>
                  </a:lnTo>
                  <a:lnTo>
                    <a:pt x="11795" y="196738"/>
                  </a:lnTo>
                  <a:lnTo>
                    <a:pt x="24592" y="205368"/>
                  </a:lnTo>
                  <a:lnTo>
                    <a:pt x="40259" y="208534"/>
                  </a:lnTo>
                  <a:lnTo>
                    <a:pt x="257683" y="208534"/>
                  </a:lnTo>
                  <a:lnTo>
                    <a:pt x="273423" y="205368"/>
                  </a:lnTo>
                  <a:lnTo>
                    <a:pt x="286258" y="196738"/>
                  </a:lnTo>
                  <a:lnTo>
                    <a:pt x="294901" y="183941"/>
                  </a:lnTo>
                  <a:lnTo>
                    <a:pt x="298069" y="168275"/>
                  </a:lnTo>
                  <a:lnTo>
                    <a:pt x="298069" y="126746"/>
                  </a:lnTo>
                  <a:lnTo>
                    <a:pt x="74802" y="126746"/>
                  </a:lnTo>
                  <a:lnTo>
                    <a:pt x="65833" y="124920"/>
                  </a:lnTo>
                  <a:lnTo>
                    <a:pt x="58483" y="119951"/>
                  </a:lnTo>
                  <a:lnTo>
                    <a:pt x="53514" y="112601"/>
                  </a:lnTo>
                  <a:lnTo>
                    <a:pt x="51688" y="103632"/>
                  </a:lnTo>
                  <a:lnTo>
                    <a:pt x="53514" y="94662"/>
                  </a:lnTo>
                  <a:lnTo>
                    <a:pt x="58483" y="87312"/>
                  </a:lnTo>
                  <a:lnTo>
                    <a:pt x="65833" y="82343"/>
                  </a:lnTo>
                  <a:lnTo>
                    <a:pt x="74802" y="80518"/>
                  </a:lnTo>
                  <a:lnTo>
                    <a:pt x="298069" y="80518"/>
                  </a:lnTo>
                  <a:lnTo>
                    <a:pt x="298069" y="40259"/>
                  </a:lnTo>
                  <a:lnTo>
                    <a:pt x="294901" y="24592"/>
                  </a:lnTo>
                  <a:lnTo>
                    <a:pt x="286258" y="11795"/>
                  </a:lnTo>
                  <a:lnTo>
                    <a:pt x="273423" y="3165"/>
                  </a:lnTo>
                  <a:lnTo>
                    <a:pt x="257683" y="0"/>
                  </a:lnTo>
                  <a:close/>
                </a:path>
                <a:path w="391795" h="323214">
                  <a:moveTo>
                    <a:pt x="148971" y="80518"/>
                  </a:moveTo>
                  <a:lnTo>
                    <a:pt x="74802" y="80518"/>
                  </a:lnTo>
                  <a:lnTo>
                    <a:pt x="83825" y="82343"/>
                  </a:lnTo>
                  <a:lnTo>
                    <a:pt x="91170" y="87312"/>
                  </a:lnTo>
                  <a:lnTo>
                    <a:pt x="96109" y="94662"/>
                  </a:lnTo>
                  <a:lnTo>
                    <a:pt x="97916" y="103632"/>
                  </a:lnTo>
                  <a:lnTo>
                    <a:pt x="96109" y="112601"/>
                  </a:lnTo>
                  <a:lnTo>
                    <a:pt x="91170" y="119951"/>
                  </a:lnTo>
                  <a:lnTo>
                    <a:pt x="83825" y="124920"/>
                  </a:lnTo>
                  <a:lnTo>
                    <a:pt x="74802" y="126746"/>
                  </a:lnTo>
                  <a:lnTo>
                    <a:pt x="148971" y="126746"/>
                  </a:lnTo>
                  <a:lnTo>
                    <a:pt x="140001" y="124920"/>
                  </a:lnTo>
                  <a:lnTo>
                    <a:pt x="132651" y="119951"/>
                  </a:lnTo>
                  <a:lnTo>
                    <a:pt x="127682" y="112601"/>
                  </a:lnTo>
                  <a:lnTo>
                    <a:pt x="125857" y="103632"/>
                  </a:lnTo>
                  <a:lnTo>
                    <a:pt x="127682" y="94662"/>
                  </a:lnTo>
                  <a:lnTo>
                    <a:pt x="132651" y="87312"/>
                  </a:lnTo>
                  <a:lnTo>
                    <a:pt x="140001" y="82343"/>
                  </a:lnTo>
                  <a:lnTo>
                    <a:pt x="148971" y="80518"/>
                  </a:lnTo>
                  <a:close/>
                </a:path>
                <a:path w="391795" h="323214">
                  <a:moveTo>
                    <a:pt x="223138" y="80518"/>
                  </a:moveTo>
                  <a:lnTo>
                    <a:pt x="148971" y="80518"/>
                  </a:lnTo>
                  <a:lnTo>
                    <a:pt x="157993" y="82343"/>
                  </a:lnTo>
                  <a:lnTo>
                    <a:pt x="165338" y="87312"/>
                  </a:lnTo>
                  <a:lnTo>
                    <a:pt x="170277" y="94662"/>
                  </a:lnTo>
                  <a:lnTo>
                    <a:pt x="172085" y="103632"/>
                  </a:lnTo>
                  <a:lnTo>
                    <a:pt x="170277" y="112601"/>
                  </a:lnTo>
                  <a:lnTo>
                    <a:pt x="165338" y="119951"/>
                  </a:lnTo>
                  <a:lnTo>
                    <a:pt x="157993" y="124920"/>
                  </a:lnTo>
                  <a:lnTo>
                    <a:pt x="148971" y="126746"/>
                  </a:lnTo>
                  <a:lnTo>
                    <a:pt x="223138" y="126746"/>
                  </a:lnTo>
                  <a:lnTo>
                    <a:pt x="214169" y="124920"/>
                  </a:lnTo>
                  <a:lnTo>
                    <a:pt x="206819" y="119951"/>
                  </a:lnTo>
                  <a:lnTo>
                    <a:pt x="201850" y="112601"/>
                  </a:lnTo>
                  <a:lnTo>
                    <a:pt x="200025" y="103632"/>
                  </a:lnTo>
                  <a:lnTo>
                    <a:pt x="201850" y="94662"/>
                  </a:lnTo>
                  <a:lnTo>
                    <a:pt x="206819" y="87312"/>
                  </a:lnTo>
                  <a:lnTo>
                    <a:pt x="214169" y="82343"/>
                  </a:lnTo>
                  <a:lnTo>
                    <a:pt x="223138" y="80518"/>
                  </a:lnTo>
                  <a:close/>
                </a:path>
                <a:path w="391795" h="323214">
                  <a:moveTo>
                    <a:pt x="298069" y="80518"/>
                  </a:moveTo>
                  <a:lnTo>
                    <a:pt x="223138" y="80518"/>
                  </a:lnTo>
                  <a:lnTo>
                    <a:pt x="232161" y="82343"/>
                  </a:lnTo>
                  <a:lnTo>
                    <a:pt x="239506" y="87312"/>
                  </a:lnTo>
                  <a:lnTo>
                    <a:pt x="244445" y="94662"/>
                  </a:lnTo>
                  <a:lnTo>
                    <a:pt x="246252" y="103632"/>
                  </a:lnTo>
                  <a:lnTo>
                    <a:pt x="244445" y="112601"/>
                  </a:lnTo>
                  <a:lnTo>
                    <a:pt x="239506" y="119951"/>
                  </a:lnTo>
                  <a:lnTo>
                    <a:pt x="232161" y="124920"/>
                  </a:lnTo>
                  <a:lnTo>
                    <a:pt x="223138" y="126746"/>
                  </a:lnTo>
                  <a:lnTo>
                    <a:pt x="298069" y="126746"/>
                  </a:lnTo>
                  <a:lnTo>
                    <a:pt x="298069" y="80518"/>
                  </a:lnTo>
                  <a:close/>
                </a:path>
              </a:pathLst>
            </a:custGeom>
            <a:solidFill>
              <a:srgbClr val="156BD0"/>
            </a:solidFill>
            <a:ln>
              <a:solidFill>
                <a:srgbClr val="156BD0"/>
              </a:solidFill>
            </a:ln>
          </p:spPr>
          <p:txBody>
            <a:bodyPr wrap="square" lIns="0" tIns="0" rIns="0" bIns="0" rtlCol="0"/>
            <a:lstStyle/>
            <a:p>
              <a:endParaRPr lang="es-EC">
                <a:latin typeface="+mj-lt"/>
              </a:endParaRPr>
            </a:p>
          </p:txBody>
        </p:sp>
      </p:grpSp>
      <p:grpSp>
        <p:nvGrpSpPr>
          <p:cNvPr id="87" name="Grupo 86">
            <a:extLst>
              <a:ext uri="{FF2B5EF4-FFF2-40B4-BE49-F238E27FC236}">
                <a16:creationId xmlns="" xmlns:a16="http://schemas.microsoft.com/office/drawing/2014/main" id="{DE788C6A-8D3F-4FA3-B084-C31270D35AB7}"/>
              </a:ext>
            </a:extLst>
          </p:cNvPr>
          <p:cNvGrpSpPr/>
          <p:nvPr/>
        </p:nvGrpSpPr>
        <p:grpSpPr>
          <a:xfrm>
            <a:off x="5447491" y="1297295"/>
            <a:ext cx="1514155" cy="1175379"/>
            <a:chOff x="5359668" y="1324531"/>
            <a:chExt cx="1662226" cy="1514916"/>
          </a:xfrm>
        </p:grpSpPr>
        <p:sp>
          <p:nvSpPr>
            <p:cNvPr id="59" name="object 50">
              <a:extLst>
                <a:ext uri="{FF2B5EF4-FFF2-40B4-BE49-F238E27FC236}">
                  <a16:creationId xmlns="" xmlns:a16="http://schemas.microsoft.com/office/drawing/2014/main" id="{D2AD7805-1D96-4B73-B74A-9CEF1E5930D3}"/>
                </a:ext>
              </a:extLst>
            </p:cNvPr>
            <p:cNvSpPr/>
            <p:nvPr/>
          </p:nvSpPr>
          <p:spPr>
            <a:xfrm>
              <a:off x="6016510" y="1504998"/>
              <a:ext cx="304709" cy="328746"/>
            </a:xfrm>
            <a:custGeom>
              <a:avLst/>
              <a:gdLst/>
              <a:ahLst/>
              <a:cxnLst/>
              <a:rect l="l" t="t" r="r" b="b"/>
              <a:pathLst>
                <a:path w="396239" h="399414">
                  <a:moveTo>
                    <a:pt x="112256" y="311150"/>
                  </a:moveTo>
                  <a:lnTo>
                    <a:pt x="84582" y="311150"/>
                  </a:lnTo>
                  <a:lnTo>
                    <a:pt x="91953" y="318482"/>
                  </a:lnTo>
                  <a:lnTo>
                    <a:pt x="99933" y="325231"/>
                  </a:lnTo>
                  <a:lnTo>
                    <a:pt x="108459" y="331384"/>
                  </a:lnTo>
                  <a:lnTo>
                    <a:pt x="117475" y="336931"/>
                  </a:lnTo>
                  <a:lnTo>
                    <a:pt x="116712" y="383667"/>
                  </a:lnTo>
                  <a:lnTo>
                    <a:pt x="174878" y="399288"/>
                  </a:lnTo>
                  <a:lnTo>
                    <a:pt x="197612" y="358394"/>
                  </a:lnTo>
                  <a:lnTo>
                    <a:pt x="209101" y="358038"/>
                  </a:lnTo>
                  <a:lnTo>
                    <a:pt x="220472" y="356790"/>
                  </a:lnTo>
                  <a:lnTo>
                    <a:pt x="231651" y="354661"/>
                  </a:lnTo>
                  <a:lnTo>
                    <a:pt x="242570" y="351663"/>
                  </a:lnTo>
                  <a:lnTo>
                    <a:pt x="324302" y="351663"/>
                  </a:lnTo>
                  <a:lnTo>
                    <a:pt x="320160" y="340820"/>
                  </a:lnTo>
                  <a:lnTo>
                    <a:pt x="205235" y="340820"/>
                  </a:lnTo>
                  <a:lnTo>
                    <a:pt x="160654" y="336296"/>
                  </a:lnTo>
                  <a:lnTo>
                    <a:pt x="119702" y="317928"/>
                  </a:lnTo>
                  <a:lnTo>
                    <a:pt x="112256" y="311150"/>
                  </a:lnTo>
                  <a:close/>
                </a:path>
                <a:path w="396239" h="399414">
                  <a:moveTo>
                    <a:pt x="324302" y="351663"/>
                  </a:moveTo>
                  <a:lnTo>
                    <a:pt x="242570" y="351663"/>
                  </a:lnTo>
                  <a:lnTo>
                    <a:pt x="237998" y="354838"/>
                  </a:lnTo>
                  <a:lnTo>
                    <a:pt x="275463" y="387350"/>
                  </a:lnTo>
                  <a:lnTo>
                    <a:pt x="324738" y="352806"/>
                  </a:lnTo>
                  <a:lnTo>
                    <a:pt x="324302" y="351663"/>
                  </a:lnTo>
                  <a:close/>
                </a:path>
                <a:path w="396239" h="399414">
                  <a:moveTo>
                    <a:pt x="277044" y="61388"/>
                  </a:moveTo>
                  <a:lnTo>
                    <a:pt x="188464" y="61388"/>
                  </a:lnTo>
                  <a:lnTo>
                    <a:pt x="233045" y="65912"/>
                  </a:lnTo>
                  <a:lnTo>
                    <a:pt x="273936" y="84280"/>
                  </a:lnTo>
                  <a:lnTo>
                    <a:pt x="305916" y="113425"/>
                  </a:lnTo>
                  <a:lnTo>
                    <a:pt x="327356" y="150531"/>
                  </a:lnTo>
                  <a:lnTo>
                    <a:pt x="336628" y="192782"/>
                  </a:lnTo>
                  <a:lnTo>
                    <a:pt x="332104" y="237362"/>
                  </a:lnTo>
                  <a:lnTo>
                    <a:pt x="313737" y="278192"/>
                  </a:lnTo>
                  <a:lnTo>
                    <a:pt x="284592" y="310135"/>
                  </a:lnTo>
                  <a:lnTo>
                    <a:pt x="247486" y="331555"/>
                  </a:lnTo>
                  <a:lnTo>
                    <a:pt x="205235" y="340820"/>
                  </a:lnTo>
                  <a:lnTo>
                    <a:pt x="320160" y="340820"/>
                  </a:lnTo>
                  <a:lnTo>
                    <a:pt x="309117" y="311912"/>
                  </a:lnTo>
                  <a:lnTo>
                    <a:pt x="315114" y="305700"/>
                  </a:lnTo>
                  <a:lnTo>
                    <a:pt x="320706" y="299085"/>
                  </a:lnTo>
                  <a:lnTo>
                    <a:pt x="325870" y="292088"/>
                  </a:lnTo>
                  <a:lnTo>
                    <a:pt x="330580" y="284734"/>
                  </a:lnTo>
                  <a:lnTo>
                    <a:pt x="378537" y="284734"/>
                  </a:lnTo>
                  <a:lnTo>
                    <a:pt x="393953" y="227330"/>
                  </a:lnTo>
                  <a:lnTo>
                    <a:pt x="354584" y="205612"/>
                  </a:lnTo>
                  <a:lnTo>
                    <a:pt x="354560" y="192782"/>
                  </a:lnTo>
                  <a:lnTo>
                    <a:pt x="353806" y="182880"/>
                  </a:lnTo>
                  <a:lnTo>
                    <a:pt x="352065" y="171787"/>
                  </a:lnTo>
                  <a:lnTo>
                    <a:pt x="349503" y="160909"/>
                  </a:lnTo>
                  <a:lnTo>
                    <a:pt x="380873" y="132587"/>
                  </a:lnTo>
                  <a:lnTo>
                    <a:pt x="358533" y="90424"/>
                  </a:lnTo>
                  <a:lnTo>
                    <a:pt x="308483" y="90424"/>
                  </a:lnTo>
                  <a:lnTo>
                    <a:pt x="301091" y="83111"/>
                  </a:lnTo>
                  <a:lnTo>
                    <a:pt x="293068" y="76406"/>
                  </a:lnTo>
                  <a:lnTo>
                    <a:pt x="284497" y="70296"/>
                  </a:lnTo>
                  <a:lnTo>
                    <a:pt x="275463" y="64770"/>
                  </a:lnTo>
                  <a:lnTo>
                    <a:pt x="276992" y="64770"/>
                  </a:lnTo>
                  <a:lnTo>
                    <a:pt x="277044" y="61388"/>
                  </a:lnTo>
                  <a:close/>
                </a:path>
                <a:path w="396239" h="399414">
                  <a:moveTo>
                    <a:pt x="15621" y="121412"/>
                  </a:moveTo>
                  <a:lnTo>
                    <a:pt x="0" y="179578"/>
                  </a:lnTo>
                  <a:lnTo>
                    <a:pt x="38735" y="201041"/>
                  </a:lnTo>
                  <a:lnTo>
                    <a:pt x="39086" y="211256"/>
                  </a:lnTo>
                  <a:lnTo>
                    <a:pt x="40116" y="221329"/>
                  </a:lnTo>
                  <a:lnTo>
                    <a:pt x="41788" y="231259"/>
                  </a:lnTo>
                  <a:lnTo>
                    <a:pt x="44068" y="241046"/>
                  </a:lnTo>
                  <a:lnTo>
                    <a:pt x="11175" y="267716"/>
                  </a:lnTo>
                  <a:lnTo>
                    <a:pt x="36702" y="322199"/>
                  </a:lnTo>
                  <a:lnTo>
                    <a:pt x="85343" y="312800"/>
                  </a:lnTo>
                  <a:lnTo>
                    <a:pt x="84582" y="311150"/>
                  </a:lnTo>
                  <a:lnTo>
                    <a:pt x="112256" y="311150"/>
                  </a:lnTo>
                  <a:lnTo>
                    <a:pt x="87691" y="288783"/>
                  </a:lnTo>
                  <a:lnTo>
                    <a:pt x="66252" y="251677"/>
                  </a:lnTo>
                  <a:lnTo>
                    <a:pt x="57010" y="209426"/>
                  </a:lnTo>
                  <a:lnTo>
                    <a:pt x="61595" y="164846"/>
                  </a:lnTo>
                  <a:lnTo>
                    <a:pt x="79962" y="124016"/>
                  </a:lnTo>
                  <a:lnTo>
                    <a:pt x="81642" y="122174"/>
                  </a:lnTo>
                  <a:lnTo>
                    <a:pt x="60071" y="122174"/>
                  </a:lnTo>
                  <a:lnTo>
                    <a:pt x="15621" y="121412"/>
                  </a:lnTo>
                  <a:close/>
                </a:path>
                <a:path w="396239" h="399414">
                  <a:moveTo>
                    <a:pt x="180042" y="80355"/>
                  </a:moveTo>
                  <a:lnTo>
                    <a:pt x="135858" y="95535"/>
                  </a:lnTo>
                  <a:lnTo>
                    <a:pt x="100580" y="126194"/>
                  </a:lnTo>
                  <a:lnTo>
                    <a:pt x="78993" y="169545"/>
                  </a:lnTo>
                  <a:lnTo>
                    <a:pt x="75983" y="217846"/>
                  </a:lnTo>
                  <a:lnTo>
                    <a:pt x="91201" y="262016"/>
                  </a:lnTo>
                  <a:lnTo>
                    <a:pt x="121874" y="297257"/>
                  </a:lnTo>
                  <a:lnTo>
                    <a:pt x="165226" y="318770"/>
                  </a:lnTo>
                  <a:lnTo>
                    <a:pt x="213602" y="321853"/>
                  </a:lnTo>
                  <a:lnTo>
                    <a:pt x="257809" y="306673"/>
                  </a:lnTo>
                  <a:lnTo>
                    <a:pt x="293064" y="276014"/>
                  </a:lnTo>
                  <a:lnTo>
                    <a:pt x="294726" y="272665"/>
                  </a:lnTo>
                  <a:lnTo>
                    <a:pt x="206779" y="272665"/>
                  </a:lnTo>
                  <a:lnTo>
                    <a:pt x="178180" y="270891"/>
                  </a:lnTo>
                  <a:lnTo>
                    <a:pt x="152449" y="258095"/>
                  </a:lnTo>
                  <a:lnTo>
                    <a:pt x="134254" y="237204"/>
                  </a:lnTo>
                  <a:lnTo>
                    <a:pt x="125307" y="211256"/>
                  </a:lnTo>
                  <a:lnTo>
                    <a:pt x="125326" y="209426"/>
                  </a:lnTo>
                  <a:lnTo>
                    <a:pt x="127000" y="182372"/>
                  </a:lnTo>
                  <a:lnTo>
                    <a:pt x="139813" y="156714"/>
                  </a:lnTo>
                  <a:lnTo>
                    <a:pt x="160734" y="138557"/>
                  </a:lnTo>
                  <a:lnTo>
                    <a:pt x="186918" y="129543"/>
                  </a:lnTo>
                  <a:lnTo>
                    <a:pt x="293191" y="129543"/>
                  </a:lnTo>
                  <a:lnTo>
                    <a:pt x="271770" y="104951"/>
                  </a:lnTo>
                  <a:lnTo>
                    <a:pt x="228346" y="83438"/>
                  </a:lnTo>
                  <a:lnTo>
                    <a:pt x="180042" y="80355"/>
                  </a:lnTo>
                  <a:close/>
                </a:path>
                <a:path w="396239" h="399414">
                  <a:moveTo>
                    <a:pt x="378537" y="284734"/>
                  </a:moveTo>
                  <a:lnTo>
                    <a:pt x="330580" y="284734"/>
                  </a:lnTo>
                  <a:lnTo>
                    <a:pt x="378333" y="285496"/>
                  </a:lnTo>
                  <a:lnTo>
                    <a:pt x="378537" y="284734"/>
                  </a:lnTo>
                  <a:close/>
                </a:path>
                <a:path w="396239" h="399414">
                  <a:moveTo>
                    <a:pt x="293191" y="129543"/>
                  </a:moveTo>
                  <a:lnTo>
                    <a:pt x="186918" y="129543"/>
                  </a:lnTo>
                  <a:lnTo>
                    <a:pt x="215518" y="131318"/>
                  </a:lnTo>
                  <a:lnTo>
                    <a:pt x="241248" y="144059"/>
                  </a:lnTo>
                  <a:lnTo>
                    <a:pt x="259429" y="164957"/>
                  </a:lnTo>
                  <a:lnTo>
                    <a:pt x="268418" y="191164"/>
                  </a:lnTo>
                  <a:lnTo>
                    <a:pt x="266573" y="219837"/>
                  </a:lnTo>
                  <a:lnTo>
                    <a:pt x="253833" y="245494"/>
                  </a:lnTo>
                  <a:lnTo>
                    <a:pt x="232949" y="263651"/>
                  </a:lnTo>
                  <a:lnTo>
                    <a:pt x="206779" y="272665"/>
                  </a:lnTo>
                  <a:lnTo>
                    <a:pt x="294726" y="272665"/>
                  </a:lnTo>
                  <a:lnTo>
                    <a:pt x="314578" y="232663"/>
                  </a:lnTo>
                  <a:lnTo>
                    <a:pt x="317660" y="184362"/>
                  </a:lnTo>
                  <a:lnTo>
                    <a:pt x="302466" y="140192"/>
                  </a:lnTo>
                  <a:lnTo>
                    <a:pt x="293191" y="129543"/>
                  </a:lnTo>
                  <a:close/>
                </a:path>
                <a:path w="396239" h="399414">
                  <a:moveTo>
                    <a:pt x="117728" y="15367"/>
                  </a:moveTo>
                  <a:lnTo>
                    <a:pt x="66675" y="47244"/>
                  </a:lnTo>
                  <a:lnTo>
                    <a:pt x="81534" y="93218"/>
                  </a:lnTo>
                  <a:lnTo>
                    <a:pt x="75537" y="99885"/>
                  </a:lnTo>
                  <a:lnTo>
                    <a:pt x="69945" y="106934"/>
                  </a:lnTo>
                  <a:lnTo>
                    <a:pt x="64781" y="114363"/>
                  </a:lnTo>
                  <a:lnTo>
                    <a:pt x="60071" y="122174"/>
                  </a:lnTo>
                  <a:lnTo>
                    <a:pt x="81642" y="122174"/>
                  </a:lnTo>
                  <a:lnTo>
                    <a:pt x="109107" y="92073"/>
                  </a:lnTo>
                  <a:lnTo>
                    <a:pt x="146213" y="70653"/>
                  </a:lnTo>
                  <a:lnTo>
                    <a:pt x="188464" y="61388"/>
                  </a:lnTo>
                  <a:lnTo>
                    <a:pt x="277044" y="61388"/>
                  </a:lnTo>
                  <a:lnTo>
                    <a:pt x="277219" y="50037"/>
                  </a:lnTo>
                  <a:lnTo>
                    <a:pt x="153035" y="50037"/>
                  </a:lnTo>
                  <a:lnTo>
                    <a:pt x="153415" y="49784"/>
                  </a:lnTo>
                  <a:lnTo>
                    <a:pt x="117728" y="15367"/>
                  </a:lnTo>
                  <a:close/>
                </a:path>
                <a:path w="396239" h="399414">
                  <a:moveTo>
                    <a:pt x="352678" y="79375"/>
                  </a:moveTo>
                  <a:lnTo>
                    <a:pt x="308483" y="90424"/>
                  </a:lnTo>
                  <a:lnTo>
                    <a:pt x="358533" y="90424"/>
                  </a:lnTo>
                  <a:lnTo>
                    <a:pt x="352678" y="79375"/>
                  </a:lnTo>
                  <a:close/>
                </a:path>
                <a:path w="396239" h="399414">
                  <a:moveTo>
                    <a:pt x="276992" y="64770"/>
                  </a:moveTo>
                  <a:lnTo>
                    <a:pt x="275463" y="64770"/>
                  </a:lnTo>
                  <a:lnTo>
                    <a:pt x="276987" y="65150"/>
                  </a:lnTo>
                  <a:lnTo>
                    <a:pt x="276992" y="64770"/>
                  </a:lnTo>
                  <a:close/>
                </a:path>
                <a:path w="396239" h="399414">
                  <a:moveTo>
                    <a:pt x="219583" y="0"/>
                  </a:moveTo>
                  <a:lnTo>
                    <a:pt x="195452" y="43307"/>
                  </a:lnTo>
                  <a:lnTo>
                    <a:pt x="196976" y="43687"/>
                  </a:lnTo>
                  <a:lnTo>
                    <a:pt x="185771" y="44001"/>
                  </a:lnTo>
                  <a:lnTo>
                    <a:pt x="174672" y="45148"/>
                  </a:lnTo>
                  <a:lnTo>
                    <a:pt x="163740" y="47152"/>
                  </a:lnTo>
                  <a:lnTo>
                    <a:pt x="153035" y="50037"/>
                  </a:lnTo>
                  <a:lnTo>
                    <a:pt x="277219" y="50037"/>
                  </a:lnTo>
                  <a:lnTo>
                    <a:pt x="277749" y="15621"/>
                  </a:lnTo>
                  <a:lnTo>
                    <a:pt x="219583" y="0"/>
                  </a:lnTo>
                  <a:close/>
                </a:path>
                <a:path w="396239" h="399414">
                  <a:moveTo>
                    <a:pt x="396239" y="94614"/>
                  </a:moveTo>
                  <a:lnTo>
                    <a:pt x="395097" y="95885"/>
                  </a:lnTo>
                  <a:lnTo>
                    <a:pt x="395604" y="96774"/>
                  </a:lnTo>
                  <a:lnTo>
                    <a:pt x="396239" y="94614"/>
                  </a:lnTo>
                  <a:close/>
                </a:path>
              </a:pathLst>
            </a:custGeom>
            <a:solidFill>
              <a:srgbClr val="767171"/>
            </a:solidFill>
            <a:ln>
              <a:solidFill>
                <a:srgbClr val="767171"/>
              </a:solidFill>
            </a:ln>
          </p:spPr>
          <p:txBody>
            <a:bodyPr wrap="square" lIns="0" tIns="0" rIns="0" bIns="0" rtlCol="0"/>
            <a:lstStyle/>
            <a:p>
              <a:endParaRPr lang="es-EC">
                <a:latin typeface="+mj-lt"/>
              </a:endParaRPr>
            </a:p>
          </p:txBody>
        </p:sp>
        <p:sp>
          <p:nvSpPr>
            <p:cNvPr id="60" name="object 40">
              <a:extLst>
                <a:ext uri="{FF2B5EF4-FFF2-40B4-BE49-F238E27FC236}">
                  <a16:creationId xmlns="" xmlns:a16="http://schemas.microsoft.com/office/drawing/2014/main" id="{07FE28CF-D571-4D64-955A-21B858417D04}"/>
                </a:ext>
              </a:extLst>
            </p:cNvPr>
            <p:cNvSpPr/>
            <p:nvPr/>
          </p:nvSpPr>
          <p:spPr>
            <a:xfrm>
              <a:off x="5359668" y="2274986"/>
              <a:ext cx="1662226" cy="564461"/>
            </a:xfrm>
            <a:custGeom>
              <a:avLst/>
              <a:gdLst/>
              <a:ahLst/>
              <a:cxnLst/>
              <a:rect l="l" t="t" r="r" b="b"/>
              <a:pathLst>
                <a:path w="2161540" h="685800">
                  <a:moveTo>
                    <a:pt x="0" y="0"/>
                  </a:moveTo>
                  <a:lnTo>
                    <a:pt x="1818132" y="0"/>
                  </a:lnTo>
                  <a:lnTo>
                    <a:pt x="2161032" y="342900"/>
                  </a:lnTo>
                  <a:lnTo>
                    <a:pt x="1818132" y="685800"/>
                  </a:lnTo>
                  <a:lnTo>
                    <a:pt x="0" y="685800"/>
                  </a:lnTo>
                  <a:lnTo>
                    <a:pt x="342900" y="342900"/>
                  </a:lnTo>
                  <a:lnTo>
                    <a:pt x="0" y="0"/>
                  </a:lnTo>
                  <a:close/>
                </a:path>
              </a:pathLst>
            </a:custGeom>
            <a:ln w="50292">
              <a:solidFill>
                <a:srgbClr val="767171"/>
              </a:solidFill>
            </a:ln>
          </p:spPr>
          <p:txBody>
            <a:bodyPr wrap="square" lIns="0" tIns="0" rIns="0" bIns="0" rtlCol="0"/>
            <a:lstStyle/>
            <a:p>
              <a:endParaRPr lang="es-EC">
                <a:latin typeface="+mj-lt"/>
              </a:endParaRPr>
            </a:p>
          </p:txBody>
        </p:sp>
        <p:sp>
          <p:nvSpPr>
            <p:cNvPr id="61" name="object 42">
              <a:extLst>
                <a:ext uri="{FF2B5EF4-FFF2-40B4-BE49-F238E27FC236}">
                  <a16:creationId xmlns="" xmlns:a16="http://schemas.microsoft.com/office/drawing/2014/main" id="{F1DB958F-BA41-4F84-A8C8-1692DBB5E085}"/>
                </a:ext>
              </a:extLst>
            </p:cNvPr>
            <p:cNvSpPr/>
            <p:nvPr/>
          </p:nvSpPr>
          <p:spPr>
            <a:xfrm>
              <a:off x="5857076" y="1324531"/>
              <a:ext cx="623579" cy="667422"/>
            </a:xfrm>
            <a:custGeom>
              <a:avLst/>
              <a:gdLst/>
              <a:ahLst/>
              <a:cxnLst/>
              <a:rect l="l" t="t" r="r" b="b"/>
              <a:pathLst>
                <a:path w="810894" h="810894">
                  <a:moveTo>
                    <a:pt x="0" y="405383"/>
                  </a:moveTo>
                  <a:lnTo>
                    <a:pt x="2727" y="358105"/>
                  </a:lnTo>
                  <a:lnTo>
                    <a:pt x="10705" y="312428"/>
                  </a:lnTo>
                  <a:lnTo>
                    <a:pt x="23631" y="268659"/>
                  </a:lnTo>
                  <a:lnTo>
                    <a:pt x="41201" y="227100"/>
                  </a:lnTo>
                  <a:lnTo>
                    <a:pt x="63110" y="188056"/>
                  </a:lnTo>
                  <a:lnTo>
                    <a:pt x="89054" y="151831"/>
                  </a:lnTo>
                  <a:lnTo>
                    <a:pt x="118729" y="118729"/>
                  </a:lnTo>
                  <a:lnTo>
                    <a:pt x="151831" y="89054"/>
                  </a:lnTo>
                  <a:lnTo>
                    <a:pt x="188056" y="63110"/>
                  </a:lnTo>
                  <a:lnTo>
                    <a:pt x="227100" y="41201"/>
                  </a:lnTo>
                  <a:lnTo>
                    <a:pt x="268659" y="23631"/>
                  </a:lnTo>
                  <a:lnTo>
                    <a:pt x="312428" y="10705"/>
                  </a:lnTo>
                  <a:lnTo>
                    <a:pt x="358105" y="2727"/>
                  </a:lnTo>
                  <a:lnTo>
                    <a:pt x="405384" y="0"/>
                  </a:lnTo>
                  <a:lnTo>
                    <a:pt x="452662" y="2727"/>
                  </a:lnTo>
                  <a:lnTo>
                    <a:pt x="498339" y="10705"/>
                  </a:lnTo>
                  <a:lnTo>
                    <a:pt x="542108" y="23631"/>
                  </a:lnTo>
                  <a:lnTo>
                    <a:pt x="583667" y="41201"/>
                  </a:lnTo>
                  <a:lnTo>
                    <a:pt x="622711" y="63110"/>
                  </a:lnTo>
                  <a:lnTo>
                    <a:pt x="658936" y="89054"/>
                  </a:lnTo>
                  <a:lnTo>
                    <a:pt x="692038" y="118729"/>
                  </a:lnTo>
                  <a:lnTo>
                    <a:pt x="721713" y="151831"/>
                  </a:lnTo>
                  <a:lnTo>
                    <a:pt x="747657" y="188056"/>
                  </a:lnTo>
                  <a:lnTo>
                    <a:pt x="769566" y="227100"/>
                  </a:lnTo>
                  <a:lnTo>
                    <a:pt x="787136" y="268659"/>
                  </a:lnTo>
                  <a:lnTo>
                    <a:pt x="800062" y="312428"/>
                  </a:lnTo>
                  <a:lnTo>
                    <a:pt x="808040" y="358105"/>
                  </a:lnTo>
                  <a:lnTo>
                    <a:pt x="810768" y="405383"/>
                  </a:lnTo>
                  <a:lnTo>
                    <a:pt x="808040" y="452662"/>
                  </a:lnTo>
                  <a:lnTo>
                    <a:pt x="800062" y="498339"/>
                  </a:lnTo>
                  <a:lnTo>
                    <a:pt x="787136" y="542108"/>
                  </a:lnTo>
                  <a:lnTo>
                    <a:pt x="769566" y="583667"/>
                  </a:lnTo>
                  <a:lnTo>
                    <a:pt x="747657" y="622711"/>
                  </a:lnTo>
                  <a:lnTo>
                    <a:pt x="721713" y="658936"/>
                  </a:lnTo>
                  <a:lnTo>
                    <a:pt x="692038" y="692038"/>
                  </a:lnTo>
                  <a:lnTo>
                    <a:pt x="658936" y="721713"/>
                  </a:lnTo>
                  <a:lnTo>
                    <a:pt x="622711" y="747657"/>
                  </a:lnTo>
                  <a:lnTo>
                    <a:pt x="583667" y="769566"/>
                  </a:lnTo>
                  <a:lnTo>
                    <a:pt x="542108" y="787136"/>
                  </a:lnTo>
                  <a:lnTo>
                    <a:pt x="498339" y="800062"/>
                  </a:lnTo>
                  <a:lnTo>
                    <a:pt x="452662" y="808040"/>
                  </a:lnTo>
                  <a:lnTo>
                    <a:pt x="405384" y="810767"/>
                  </a:lnTo>
                  <a:lnTo>
                    <a:pt x="358105" y="808040"/>
                  </a:lnTo>
                  <a:lnTo>
                    <a:pt x="312428" y="800062"/>
                  </a:lnTo>
                  <a:lnTo>
                    <a:pt x="268659" y="787136"/>
                  </a:lnTo>
                  <a:lnTo>
                    <a:pt x="227100" y="769566"/>
                  </a:lnTo>
                  <a:lnTo>
                    <a:pt x="188056" y="747657"/>
                  </a:lnTo>
                  <a:lnTo>
                    <a:pt x="151831" y="721713"/>
                  </a:lnTo>
                  <a:lnTo>
                    <a:pt x="118729" y="692038"/>
                  </a:lnTo>
                  <a:lnTo>
                    <a:pt x="89054" y="658936"/>
                  </a:lnTo>
                  <a:lnTo>
                    <a:pt x="63110" y="622711"/>
                  </a:lnTo>
                  <a:lnTo>
                    <a:pt x="41201" y="583667"/>
                  </a:lnTo>
                  <a:lnTo>
                    <a:pt x="23631" y="542108"/>
                  </a:lnTo>
                  <a:lnTo>
                    <a:pt x="10705" y="498339"/>
                  </a:lnTo>
                  <a:lnTo>
                    <a:pt x="2727" y="452662"/>
                  </a:lnTo>
                  <a:lnTo>
                    <a:pt x="0" y="405383"/>
                  </a:lnTo>
                  <a:close/>
                </a:path>
              </a:pathLst>
            </a:custGeom>
            <a:ln w="50292">
              <a:solidFill>
                <a:srgbClr val="767171"/>
              </a:solidFill>
            </a:ln>
          </p:spPr>
          <p:txBody>
            <a:bodyPr wrap="square" lIns="0" tIns="0" rIns="0" bIns="0" rtlCol="0"/>
            <a:lstStyle/>
            <a:p>
              <a:endParaRPr lang="es-EC">
                <a:latin typeface="+mj-lt"/>
              </a:endParaRPr>
            </a:p>
          </p:txBody>
        </p:sp>
        <p:sp>
          <p:nvSpPr>
            <p:cNvPr id="62" name="object 46">
              <a:extLst>
                <a:ext uri="{FF2B5EF4-FFF2-40B4-BE49-F238E27FC236}">
                  <a16:creationId xmlns="" xmlns:a16="http://schemas.microsoft.com/office/drawing/2014/main" id="{0C2D22CD-FD34-4E9B-A64A-A227DBEAF275}"/>
                </a:ext>
              </a:extLst>
            </p:cNvPr>
            <p:cNvSpPr/>
            <p:nvPr/>
          </p:nvSpPr>
          <p:spPr>
            <a:xfrm>
              <a:off x="6190586" y="1981814"/>
              <a:ext cx="0" cy="274320"/>
            </a:xfrm>
            <a:custGeom>
              <a:avLst/>
              <a:gdLst/>
              <a:ahLst/>
              <a:cxnLst/>
              <a:rect l="l" t="t" r="r" b="b"/>
              <a:pathLst>
                <a:path h="575944">
                  <a:moveTo>
                    <a:pt x="0" y="0"/>
                  </a:moveTo>
                  <a:lnTo>
                    <a:pt x="0" y="575944"/>
                  </a:lnTo>
                </a:path>
              </a:pathLst>
            </a:custGeom>
            <a:ln w="50292">
              <a:solidFill>
                <a:srgbClr val="767171"/>
              </a:solidFill>
            </a:ln>
          </p:spPr>
          <p:txBody>
            <a:bodyPr wrap="square" lIns="0" tIns="0" rIns="0" bIns="0" rtlCol="0"/>
            <a:lstStyle/>
            <a:p>
              <a:endParaRPr lang="es-EC">
                <a:latin typeface="+mj-lt"/>
              </a:endParaRPr>
            </a:p>
          </p:txBody>
        </p:sp>
      </p:grpSp>
      <p:grpSp>
        <p:nvGrpSpPr>
          <p:cNvPr id="72" name="Grupo 71">
            <a:extLst>
              <a:ext uri="{FF2B5EF4-FFF2-40B4-BE49-F238E27FC236}">
                <a16:creationId xmlns="" xmlns:a16="http://schemas.microsoft.com/office/drawing/2014/main" id="{2EA322CC-55D6-4C7B-A0B6-E142F0262364}"/>
              </a:ext>
            </a:extLst>
          </p:cNvPr>
          <p:cNvGrpSpPr/>
          <p:nvPr/>
        </p:nvGrpSpPr>
        <p:grpSpPr>
          <a:xfrm>
            <a:off x="6930898" y="1296424"/>
            <a:ext cx="1514155" cy="1175379"/>
            <a:chOff x="719109" y="1324531"/>
            <a:chExt cx="1662226" cy="1514916"/>
          </a:xfrm>
        </p:grpSpPr>
        <p:sp>
          <p:nvSpPr>
            <p:cNvPr id="73" name="object 40">
              <a:extLst>
                <a:ext uri="{FF2B5EF4-FFF2-40B4-BE49-F238E27FC236}">
                  <a16:creationId xmlns="" xmlns:a16="http://schemas.microsoft.com/office/drawing/2014/main" id="{2EADA56A-CDA2-4876-85E4-C25D6C993909}"/>
                </a:ext>
              </a:extLst>
            </p:cNvPr>
            <p:cNvSpPr/>
            <p:nvPr/>
          </p:nvSpPr>
          <p:spPr>
            <a:xfrm>
              <a:off x="719109" y="2274986"/>
              <a:ext cx="1662226" cy="564461"/>
            </a:xfrm>
            <a:custGeom>
              <a:avLst/>
              <a:gdLst/>
              <a:ahLst/>
              <a:cxnLst/>
              <a:rect l="l" t="t" r="r" b="b"/>
              <a:pathLst>
                <a:path w="2161540" h="685800">
                  <a:moveTo>
                    <a:pt x="0" y="0"/>
                  </a:moveTo>
                  <a:lnTo>
                    <a:pt x="1818132" y="0"/>
                  </a:lnTo>
                  <a:lnTo>
                    <a:pt x="2161032" y="342900"/>
                  </a:lnTo>
                  <a:lnTo>
                    <a:pt x="1818132" y="685800"/>
                  </a:lnTo>
                  <a:lnTo>
                    <a:pt x="0" y="685800"/>
                  </a:lnTo>
                  <a:lnTo>
                    <a:pt x="342900" y="342900"/>
                  </a:lnTo>
                  <a:lnTo>
                    <a:pt x="0" y="0"/>
                  </a:lnTo>
                  <a:close/>
                </a:path>
              </a:pathLst>
            </a:custGeom>
            <a:ln w="50292">
              <a:solidFill>
                <a:srgbClr val="156BD0"/>
              </a:solidFill>
            </a:ln>
          </p:spPr>
          <p:txBody>
            <a:bodyPr wrap="square" lIns="0" tIns="0" rIns="0" bIns="0" rtlCol="0"/>
            <a:lstStyle/>
            <a:p>
              <a:endParaRPr lang="es-EC">
                <a:latin typeface="+mj-lt"/>
              </a:endParaRPr>
            </a:p>
          </p:txBody>
        </p:sp>
        <p:sp>
          <p:nvSpPr>
            <p:cNvPr id="74" name="object 42">
              <a:extLst>
                <a:ext uri="{FF2B5EF4-FFF2-40B4-BE49-F238E27FC236}">
                  <a16:creationId xmlns="" xmlns:a16="http://schemas.microsoft.com/office/drawing/2014/main" id="{24CF7407-8334-4C08-9178-A2FA7ED252B9}"/>
                </a:ext>
              </a:extLst>
            </p:cNvPr>
            <p:cNvSpPr/>
            <p:nvPr/>
          </p:nvSpPr>
          <p:spPr>
            <a:xfrm>
              <a:off x="1216517" y="1324531"/>
              <a:ext cx="623579" cy="667422"/>
            </a:xfrm>
            <a:custGeom>
              <a:avLst/>
              <a:gdLst/>
              <a:ahLst/>
              <a:cxnLst/>
              <a:rect l="l" t="t" r="r" b="b"/>
              <a:pathLst>
                <a:path w="810894" h="810894">
                  <a:moveTo>
                    <a:pt x="0" y="405383"/>
                  </a:moveTo>
                  <a:lnTo>
                    <a:pt x="2727" y="358105"/>
                  </a:lnTo>
                  <a:lnTo>
                    <a:pt x="10705" y="312428"/>
                  </a:lnTo>
                  <a:lnTo>
                    <a:pt x="23631" y="268659"/>
                  </a:lnTo>
                  <a:lnTo>
                    <a:pt x="41201" y="227100"/>
                  </a:lnTo>
                  <a:lnTo>
                    <a:pt x="63110" y="188056"/>
                  </a:lnTo>
                  <a:lnTo>
                    <a:pt x="89054" y="151831"/>
                  </a:lnTo>
                  <a:lnTo>
                    <a:pt x="118729" y="118729"/>
                  </a:lnTo>
                  <a:lnTo>
                    <a:pt x="151831" y="89054"/>
                  </a:lnTo>
                  <a:lnTo>
                    <a:pt x="188056" y="63110"/>
                  </a:lnTo>
                  <a:lnTo>
                    <a:pt x="227100" y="41201"/>
                  </a:lnTo>
                  <a:lnTo>
                    <a:pt x="268659" y="23631"/>
                  </a:lnTo>
                  <a:lnTo>
                    <a:pt x="312428" y="10705"/>
                  </a:lnTo>
                  <a:lnTo>
                    <a:pt x="358105" y="2727"/>
                  </a:lnTo>
                  <a:lnTo>
                    <a:pt x="405384" y="0"/>
                  </a:lnTo>
                  <a:lnTo>
                    <a:pt x="452662" y="2727"/>
                  </a:lnTo>
                  <a:lnTo>
                    <a:pt x="498339" y="10705"/>
                  </a:lnTo>
                  <a:lnTo>
                    <a:pt x="542108" y="23631"/>
                  </a:lnTo>
                  <a:lnTo>
                    <a:pt x="583667" y="41201"/>
                  </a:lnTo>
                  <a:lnTo>
                    <a:pt x="622711" y="63110"/>
                  </a:lnTo>
                  <a:lnTo>
                    <a:pt x="658936" y="89054"/>
                  </a:lnTo>
                  <a:lnTo>
                    <a:pt x="692038" y="118729"/>
                  </a:lnTo>
                  <a:lnTo>
                    <a:pt x="721713" y="151831"/>
                  </a:lnTo>
                  <a:lnTo>
                    <a:pt x="747657" y="188056"/>
                  </a:lnTo>
                  <a:lnTo>
                    <a:pt x="769566" y="227100"/>
                  </a:lnTo>
                  <a:lnTo>
                    <a:pt x="787136" y="268659"/>
                  </a:lnTo>
                  <a:lnTo>
                    <a:pt x="800062" y="312428"/>
                  </a:lnTo>
                  <a:lnTo>
                    <a:pt x="808040" y="358105"/>
                  </a:lnTo>
                  <a:lnTo>
                    <a:pt x="810768" y="405383"/>
                  </a:lnTo>
                  <a:lnTo>
                    <a:pt x="808040" y="452662"/>
                  </a:lnTo>
                  <a:lnTo>
                    <a:pt x="800062" y="498339"/>
                  </a:lnTo>
                  <a:lnTo>
                    <a:pt x="787136" y="542108"/>
                  </a:lnTo>
                  <a:lnTo>
                    <a:pt x="769566" y="583667"/>
                  </a:lnTo>
                  <a:lnTo>
                    <a:pt x="747657" y="622711"/>
                  </a:lnTo>
                  <a:lnTo>
                    <a:pt x="721713" y="658936"/>
                  </a:lnTo>
                  <a:lnTo>
                    <a:pt x="692038" y="692038"/>
                  </a:lnTo>
                  <a:lnTo>
                    <a:pt x="658936" y="721713"/>
                  </a:lnTo>
                  <a:lnTo>
                    <a:pt x="622711" y="747657"/>
                  </a:lnTo>
                  <a:lnTo>
                    <a:pt x="583667" y="769566"/>
                  </a:lnTo>
                  <a:lnTo>
                    <a:pt x="542108" y="787136"/>
                  </a:lnTo>
                  <a:lnTo>
                    <a:pt x="498339" y="800062"/>
                  </a:lnTo>
                  <a:lnTo>
                    <a:pt x="452662" y="808040"/>
                  </a:lnTo>
                  <a:lnTo>
                    <a:pt x="405384" y="810767"/>
                  </a:lnTo>
                  <a:lnTo>
                    <a:pt x="358105" y="808040"/>
                  </a:lnTo>
                  <a:lnTo>
                    <a:pt x="312428" y="800062"/>
                  </a:lnTo>
                  <a:lnTo>
                    <a:pt x="268659" y="787136"/>
                  </a:lnTo>
                  <a:lnTo>
                    <a:pt x="227100" y="769566"/>
                  </a:lnTo>
                  <a:lnTo>
                    <a:pt x="188056" y="747657"/>
                  </a:lnTo>
                  <a:lnTo>
                    <a:pt x="151831" y="721713"/>
                  </a:lnTo>
                  <a:lnTo>
                    <a:pt x="118729" y="692038"/>
                  </a:lnTo>
                  <a:lnTo>
                    <a:pt x="89054" y="658936"/>
                  </a:lnTo>
                  <a:lnTo>
                    <a:pt x="63110" y="622711"/>
                  </a:lnTo>
                  <a:lnTo>
                    <a:pt x="41201" y="583667"/>
                  </a:lnTo>
                  <a:lnTo>
                    <a:pt x="23631" y="542108"/>
                  </a:lnTo>
                  <a:lnTo>
                    <a:pt x="10705" y="498339"/>
                  </a:lnTo>
                  <a:lnTo>
                    <a:pt x="2727" y="452662"/>
                  </a:lnTo>
                  <a:lnTo>
                    <a:pt x="0" y="405383"/>
                  </a:lnTo>
                  <a:close/>
                </a:path>
              </a:pathLst>
            </a:custGeom>
            <a:ln w="50292">
              <a:solidFill>
                <a:srgbClr val="156BD0"/>
              </a:solidFill>
            </a:ln>
          </p:spPr>
          <p:txBody>
            <a:bodyPr wrap="square" lIns="0" tIns="0" rIns="0" bIns="0" rtlCol="0"/>
            <a:lstStyle/>
            <a:p>
              <a:endParaRPr lang="es-EC">
                <a:latin typeface="+mj-lt"/>
              </a:endParaRPr>
            </a:p>
          </p:txBody>
        </p:sp>
        <p:sp>
          <p:nvSpPr>
            <p:cNvPr id="75" name="object 46">
              <a:extLst>
                <a:ext uri="{FF2B5EF4-FFF2-40B4-BE49-F238E27FC236}">
                  <a16:creationId xmlns="" xmlns:a16="http://schemas.microsoft.com/office/drawing/2014/main" id="{0AAD9A39-C60E-45DA-9010-F8FDD8081A62}"/>
                </a:ext>
              </a:extLst>
            </p:cNvPr>
            <p:cNvSpPr/>
            <p:nvPr/>
          </p:nvSpPr>
          <p:spPr>
            <a:xfrm>
              <a:off x="1550027" y="1981814"/>
              <a:ext cx="0" cy="274320"/>
            </a:xfrm>
            <a:custGeom>
              <a:avLst/>
              <a:gdLst/>
              <a:ahLst/>
              <a:cxnLst/>
              <a:rect l="l" t="t" r="r" b="b"/>
              <a:pathLst>
                <a:path h="575944">
                  <a:moveTo>
                    <a:pt x="0" y="0"/>
                  </a:moveTo>
                  <a:lnTo>
                    <a:pt x="0" y="575944"/>
                  </a:lnTo>
                </a:path>
              </a:pathLst>
            </a:custGeom>
            <a:ln w="50292">
              <a:solidFill>
                <a:srgbClr val="156BD0"/>
              </a:solidFill>
            </a:ln>
          </p:spPr>
          <p:txBody>
            <a:bodyPr wrap="square" lIns="0" tIns="0" rIns="0" bIns="0" rtlCol="0"/>
            <a:lstStyle/>
            <a:p>
              <a:endParaRPr lang="es-EC">
                <a:latin typeface="+mj-lt"/>
              </a:endParaRPr>
            </a:p>
          </p:txBody>
        </p:sp>
        <p:sp>
          <p:nvSpPr>
            <p:cNvPr id="76" name="object 47">
              <a:extLst>
                <a:ext uri="{FF2B5EF4-FFF2-40B4-BE49-F238E27FC236}">
                  <a16:creationId xmlns="" xmlns:a16="http://schemas.microsoft.com/office/drawing/2014/main" id="{BAAC3E75-159A-4468-8721-F24EF6A74718}"/>
                </a:ext>
              </a:extLst>
            </p:cNvPr>
            <p:cNvSpPr/>
            <p:nvPr/>
          </p:nvSpPr>
          <p:spPr>
            <a:xfrm>
              <a:off x="1377660" y="1512228"/>
              <a:ext cx="301291" cy="266028"/>
            </a:xfrm>
            <a:custGeom>
              <a:avLst/>
              <a:gdLst/>
              <a:ahLst/>
              <a:cxnLst/>
              <a:rect l="l" t="t" r="r" b="b"/>
              <a:pathLst>
                <a:path w="391795" h="323214">
                  <a:moveTo>
                    <a:pt x="305053" y="277875"/>
                  </a:moveTo>
                  <a:lnTo>
                    <a:pt x="234061" y="277875"/>
                  </a:lnTo>
                  <a:lnTo>
                    <a:pt x="257948" y="297602"/>
                  </a:lnTo>
                  <a:lnTo>
                    <a:pt x="281050" y="309578"/>
                  </a:lnTo>
                  <a:lnTo>
                    <a:pt x="311677" y="317005"/>
                  </a:lnTo>
                  <a:lnTo>
                    <a:pt x="358139" y="323088"/>
                  </a:lnTo>
                  <a:lnTo>
                    <a:pt x="332003" y="308772"/>
                  </a:lnTo>
                  <a:lnTo>
                    <a:pt x="317928" y="297433"/>
                  </a:lnTo>
                  <a:lnTo>
                    <a:pt x="310687" y="287619"/>
                  </a:lnTo>
                  <a:lnTo>
                    <a:pt x="305053" y="277875"/>
                  </a:lnTo>
                  <a:close/>
                </a:path>
                <a:path w="391795" h="323214">
                  <a:moveTo>
                    <a:pt x="351409" y="69342"/>
                  </a:moveTo>
                  <a:lnTo>
                    <a:pt x="309245" y="69342"/>
                  </a:lnTo>
                  <a:lnTo>
                    <a:pt x="309245" y="178688"/>
                  </a:lnTo>
                  <a:lnTo>
                    <a:pt x="306079" y="194429"/>
                  </a:lnTo>
                  <a:lnTo>
                    <a:pt x="297449" y="207263"/>
                  </a:lnTo>
                  <a:lnTo>
                    <a:pt x="284652" y="215907"/>
                  </a:lnTo>
                  <a:lnTo>
                    <a:pt x="268986" y="219075"/>
                  </a:lnTo>
                  <a:lnTo>
                    <a:pt x="168783" y="219075"/>
                  </a:lnTo>
                  <a:lnTo>
                    <a:pt x="150860" y="230249"/>
                  </a:lnTo>
                  <a:lnTo>
                    <a:pt x="133508" y="239696"/>
                  </a:lnTo>
                  <a:lnTo>
                    <a:pt x="115919" y="247596"/>
                  </a:lnTo>
                  <a:lnTo>
                    <a:pt x="97282" y="254126"/>
                  </a:lnTo>
                  <a:lnTo>
                    <a:pt x="103338" y="263784"/>
                  </a:lnTo>
                  <a:lnTo>
                    <a:pt x="111823" y="271287"/>
                  </a:lnTo>
                  <a:lnTo>
                    <a:pt x="122213" y="276147"/>
                  </a:lnTo>
                  <a:lnTo>
                    <a:pt x="133985" y="277875"/>
                  </a:lnTo>
                  <a:lnTo>
                    <a:pt x="351409" y="277875"/>
                  </a:lnTo>
                  <a:lnTo>
                    <a:pt x="367075" y="274710"/>
                  </a:lnTo>
                  <a:lnTo>
                    <a:pt x="379872" y="266080"/>
                  </a:lnTo>
                  <a:lnTo>
                    <a:pt x="388502" y="253283"/>
                  </a:lnTo>
                  <a:lnTo>
                    <a:pt x="391667" y="237617"/>
                  </a:lnTo>
                  <a:lnTo>
                    <a:pt x="391667" y="109600"/>
                  </a:lnTo>
                  <a:lnTo>
                    <a:pt x="388502" y="93934"/>
                  </a:lnTo>
                  <a:lnTo>
                    <a:pt x="379872" y="81137"/>
                  </a:lnTo>
                  <a:lnTo>
                    <a:pt x="367075" y="72507"/>
                  </a:lnTo>
                  <a:lnTo>
                    <a:pt x="351409" y="69342"/>
                  </a:lnTo>
                  <a:close/>
                </a:path>
                <a:path w="391795" h="323214">
                  <a:moveTo>
                    <a:pt x="157607" y="208534"/>
                  </a:moveTo>
                  <a:lnTo>
                    <a:pt x="86613" y="208534"/>
                  </a:lnTo>
                  <a:lnTo>
                    <a:pt x="73398" y="221658"/>
                  </a:lnTo>
                  <a:lnTo>
                    <a:pt x="60801" y="230187"/>
                  </a:lnTo>
                  <a:lnTo>
                    <a:pt x="16890" y="252984"/>
                  </a:lnTo>
                  <a:lnTo>
                    <a:pt x="64541" y="246663"/>
                  </a:lnTo>
                  <a:lnTo>
                    <a:pt x="98536" y="238902"/>
                  </a:lnTo>
                  <a:lnTo>
                    <a:pt x="126886" y="227070"/>
                  </a:lnTo>
                  <a:lnTo>
                    <a:pt x="157607" y="208534"/>
                  </a:lnTo>
                  <a:close/>
                </a:path>
                <a:path w="391795" h="323214">
                  <a:moveTo>
                    <a:pt x="257683" y="0"/>
                  </a:moveTo>
                  <a:lnTo>
                    <a:pt x="40259" y="0"/>
                  </a:lnTo>
                  <a:lnTo>
                    <a:pt x="24592" y="3165"/>
                  </a:lnTo>
                  <a:lnTo>
                    <a:pt x="11795" y="11795"/>
                  </a:lnTo>
                  <a:lnTo>
                    <a:pt x="3165" y="24592"/>
                  </a:lnTo>
                  <a:lnTo>
                    <a:pt x="0" y="40259"/>
                  </a:lnTo>
                  <a:lnTo>
                    <a:pt x="0" y="168275"/>
                  </a:lnTo>
                  <a:lnTo>
                    <a:pt x="3165" y="183941"/>
                  </a:lnTo>
                  <a:lnTo>
                    <a:pt x="11795" y="196738"/>
                  </a:lnTo>
                  <a:lnTo>
                    <a:pt x="24592" y="205368"/>
                  </a:lnTo>
                  <a:lnTo>
                    <a:pt x="40259" y="208534"/>
                  </a:lnTo>
                  <a:lnTo>
                    <a:pt x="257683" y="208534"/>
                  </a:lnTo>
                  <a:lnTo>
                    <a:pt x="273423" y="205368"/>
                  </a:lnTo>
                  <a:lnTo>
                    <a:pt x="286258" y="196738"/>
                  </a:lnTo>
                  <a:lnTo>
                    <a:pt x="294901" y="183941"/>
                  </a:lnTo>
                  <a:lnTo>
                    <a:pt x="298069" y="168275"/>
                  </a:lnTo>
                  <a:lnTo>
                    <a:pt x="298069" y="126746"/>
                  </a:lnTo>
                  <a:lnTo>
                    <a:pt x="74802" y="126746"/>
                  </a:lnTo>
                  <a:lnTo>
                    <a:pt x="65833" y="124920"/>
                  </a:lnTo>
                  <a:lnTo>
                    <a:pt x="58483" y="119951"/>
                  </a:lnTo>
                  <a:lnTo>
                    <a:pt x="53514" y="112601"/>
                  </a:lnTo>
                  <a:lnTo>
                    <a:pt x="51688" y="103632"/>
                  </a:lnTo>
                  <a:lnTo>
                    <a:pt x="53514" y="94662"/>
                  </a:lnTo>
                  <a:lnTo>
                    <a:pt x="58483" y="87312"/>
                  </a:lnTo>
                  <a:lnTo>
                    <a:pt x="65833" y="82343"/>
                  </a:lnTo>
                  <a:lnTo>
                    <a:pt x="74802" y="80518"/>
                  </a:lnTo>
                  <a:lnTo>
                    <a:pt x="298069" y="80518"/>
                  </a:lnTo>
                  <a:lnTo>
                    <a:pt x="298069" y="40259"/>
                  </a:lnTo>
                  <a:lnTo>
                    <a:pt x="294901" y="24592"/>
                  </a:lnTo>
                  <a:lnTo>
                    <a:pt x="286258" y="11795"/>
                  </a:lnTo>
                  <a:lnTo>
                    <a:pt x="273423" y="3165"/>
                  </a:lnTo>
                  <a:lnTo>
                    <a:pt x="257683" y="0"/>
                  </a:lnTo>
                  <a:close/>
                </a:path>
                <a:path w="391795" h="323214">
                  <a:moveTo>
                    <a:pt x="148971" y="80518"/>
                  </a:moveTo>
                  <a:lnTo>
                    <a:pt x="74802" y="80518"/>
                  </a:lnTo>
                  <a:lnTo>
                    <a:pt x="83825" y="82343"/>
                  </a:lnTo>
                  <a:lnTo>
                    <a:pt x="91170" y="87312"/>
                  </a:lnTo>
                  <a:lnTo>
                    <a:pt x="96109" y="94662"/>
                  </a:lnTo>
                  <a:lnTo>
                    <a:pt x="97916" y="103632"/>
                  </a:lnTo>
                  <a:lnTo>
                    <a:pt x="96109" y="112601"/>
                  </a:lnTo>
                  <a:lnTo>
                    <a:pt x="91170" y="119951"/>
                  </a:lnTo>
                  <a:lnTo>
                    <a:pt x="83825" y="124920"/>
                  </a:lnTo>
                  <a:lnTo>
                    <a:pt x="74802" y="126746"/>
                  </a:lnTo>
                  <a:lnTo>
                    <a:pt x="148971" y="126746"/>
                  </a:lnTo>
                  <a:lnTo>
                    <a:pt x="140001" y="124920"/>
                  </a:lnTo>
                  <a:lnTo>
                    <a:pt x="132651" y="119951"/>
                  </a:lnTo>
                  <a:lnTo>
                    <a:pt x="127682" y="112601"/>
                  </a:lnTo>
                  <a:lnTo>
                    <a:pt x="125857" y="103632"/>
                  </a:lnTo>
                  <a:lnTo>
                    <a:pt x="127682" y="94662"/>
                  </a:lnTo>
                  <a:lnTo>
                    <a:pt x="132651" y="87312"/>
                  </a:lnTo>
                  <a:lnTo>
                    <a:pt x="140001" y="82343"/>
                  </a:lnTo>
                  <a:lnTo>
                    <a:pt x="148971" y="80518"/>
                  </a:lnTo>
                  <a:close/>
                </a:path>
                <a:path w="391795" h="323214">
                  <a:moveTo>
                    <a:pt x="223138" y="80518"/>
                  </a:moveTo>
                  <a:lnTo>
                    <a:pt x="148971" y="80518"/>
                  </a:lnTo>
                  <a:lnTo>
                    <a:pt x="157993" y="82343"/>
                  </a:lnTo>
                  <a:lnTo>
                    <a:pt x="165338" y="87312"/>
                  </a:lnTo>
                  <a:lnTo>
                    <a:pt x="170277" y="94662"/>
                  </a:lnTo>
                  <a:lnTo>
                    <a:pt x="172085" y="103632"/>
                  </a:lnTo>
                  <a:lnTo>
                    <a:pt x="170277" y="112601"/>
                  </a:lnTo>
                  <a:lnTo>
                    <a:pt x="165338" y="119951"/>
                  </a:lnTo>
                  <a:lnTo>
                    <a:pt x="157993" y="124920"/>
                  </a:lnTo>
                  <a:lnTo>
                    <a:pt x="148971" y="126746"/>
                  </a:lnTo>
                  <a:lnTo>
                    <a:pt x="223138" y="126746"/>
                  </a:lnTo>
                  <a:lnTo>
                    <a:pt x="214169" y="124920"/>
                  </a:lnTo>
                  <a:lnTo>
                    <a:pt x="206819" y="119951"/>
                  </a:lnTo>
                  <a:lnTo>
                    <a:pt x="201850" y="112601"/>
                  </a:lnTo>
                  <a:lnTo>
                    <a:pt x="200025" y="103632"/>
                  </a:lnTo>
                  <a:lnTo>
                    <a:pt x="201850" y="94662"/>
                  </a:lnTo>
                  <a:lnTo>
                    <a:pt x="206819" y="87312"/>
                  </a:lnTo>
                  <a:lnTo>
                    <a:pt x="214169" y="82343"/>
                  </a:lnTo>
                  <a:lnTo>
                    <a:pt x="223138" y="80518"/>
                  </a:lnTo>
                  <a:close/>
                </a:path>
                <a:path w="391795" h="323214">
                  <a:moveTo>
                    <a:pt x="298069" y="80518"/>
                  </a:moveTo>
                  <a:lnTo>
                    <a:pt x="223138" y="80518"/>
                  </a:lnTo>
                  <a:lnTo>
                    <a:pt x="232161" y="82343"/>
                  </a:lnTo>
                  <a:lnTo>
                    <a:pt x="239506" y="87312"/>
                  </a:lnTo>
                  <a:lnTo>
                    <a:pt x="244445" y="94662"/>
                  </a:lnTo>
                  <a:lnTo>
                    <a:pt x="246252" y="103632"/>
                  </a:lnTo>
                  <a:lnTo>
                    <a:pt x="244445" y="112601"/>
                  </a:lnTo>
                  <a:lnTo>
                    <a:pt x="239506" y="119951"/>
                  </a:lnTo>
                  <a:lnTo>
                    <a:pt x="232161" y="124920"/>
                  </a:lnTo>
                  <a:lnTo>
                    <a:pt x="223138" y="126746"/>
                  </a:lnTo>
                  <a:lnTo>
                    <a:pt x="298069" y="126746"/>
                  </a:lnTo>
                  <a:lnTo>
                    <a:pt x="298069" y="80518"/>
                  </a:lnTo>
                  <a:close/>
                </a:path>
              </a:pathLst>
            </a:custGeom>
            <a:solidFill>
              <a:srgbClr val="156BD0"/>
            </a:solidFill>
            <a:ln>
              <a:solidFill>
                <a:srgbClr val="156BD0"/>
              </a:solidFill>
            </a:ln>
          </p:spPr>
          <p:txBody>
            <a:bodyPr wrap="square" lIns="0" tIns="0" rIns="0" bIns="0" rtlCol="0"/>
            <a:lstStyle/>
            <a:p>
              <a:endParaRPr lang="es-EC">
                <a:latin typeface="+mj-lt"/>
              </a:endParaRPr>
            </a:p>
          </p:txBody>
        </p:sp>
      </p:grpSp>
      <p:grpSp>
        <p:nvGrpSpPr>
          <p:cNvPr id="79" name="Grupo 78">
            <a:extLst>
              <a:ext uri="{FF2B5EF4-FFF2-40B4-BE49-F238E27FC236}">
                <a16:creationId xmlns="" xmlns:a16="http://schemas.microsoft.com/office/drawing/2014/main" id="{AE821E48-E060-41E5-B71B-01822757BA3B}"/>
              </a:ext>
            </a:extLst>
          </p:cNvPr>
          <p:cNvGrpSpPr/>
          <p:nvPr/>
        </p:nvGrpSpPr>
        <p:grpSpPr>
          <a:xfrm>
            <a:off x="10029151" y="1297295"/>
            <a:ext cx="1407018" cy="1175379"/>
            <a:chOff x="719109" y="1324531"/>
            <a:chExt cx="1544612" cy="1514916"/>
          </a:xfrm>
        </p:grpSpPr>
        <p:sp>
          <p:nvSpPr>
            <p:cNvPr id="80" name="object 42">
              <a:extLst>
                <a:ext uri="{FF2B5EF4-FFF2-40B4-BE49-F238E27FC236}">
                  <a16:creationId xmlns="" xmlns:a16="http://schemas.microsoft.com/office/drawing/2014/main" id="{CD540EF3-7E29-4649-A7F0-67B29D43F62D}"/>
                </a:ext>
              </a:extLst>
            </p:cNvPr>
            <p:cNvSpPr/>
            <p:nvPr/>
          </p:nvSpPr>
          <p:spPr>
            <a:xfrm>
              <a:off x="1216517" y="1324531"/>
              <a:ext cx="623579" cy="667422"/>
            </a:xfrm>
            <a:custGeom>
              <a:avLst/>
              <a:gdLst/>
              <a:ahLst/>
              <a:cxnLst/>
              <a:rect l="l" t="t" r="r" b="b"/>
              <a:pathLst>
                <a:path w="810894" h="810894">
                  <a:moveTo>
                    <a:pt x="0" y="405383"/>
                  </a:moveTo>
                  <a:lnTo>
                    <a:pt x="2727" y="358105"/>
                  </a:lnTo>
                  <a:lnTo>
                    <a:pt x="10705" y="312428"/>
                  </a:lnTo>
                  <a:lnTo>
                    <a:pt x="23631" y="268659"/>
                  </a:lnTo>
                  <a:lnTo>
                    <a:pt x="41201" y="227100"/>
                  </a:lnTo>
                  <a:lnTo>
                    <a:pt x="63110" y="188056"/>
                  </a:lnTo>
                  <a:lnTo>
                    <a:pt x="89054" y="151831"/>
                  </a:lnTo>
                  <a:lnTo>
                    <a:pt x="118729" y="118729"/>
                  </a:lnTo>
                  <a:lnTo>
                    <a:pt x="151831" y="89054"/>
                  </a:lnTo>
                  <a:lnTo>
                    <a:pt x="188056" y="63110"/>
                  </a:lnTo>
                  <a:lnTo>
                    <a:pt x="227100" y="41201"/>
                  </a:lnTo>
                  <a:lnTo>
                    <a:pt x="268659" y="23631"/>
                  </a:lnTo>
                  <a:lnTo>
                    <a:pt x="312428" y="10705"/>
                  </a:lnTo>
                  <a:lnTo>
                    <a:pt x="358105" y="2727"/>
                  </a:lnTo>
                  <a:lnTo>
                    <a:pt x="405384" y="0"/>
                  </a:lnTo>
                  <a:lnTo>
                    <a:pt x="452662" y="2727"/>
                  </a:lnTo>
                  <a:lnTo>
                    <a:pt x="498339" y="10705"/>
                  </a:lnTo>
                  <a:lnTo>
                    <a:pt x="542108" y="23631"/>
                  </a:lnTo>
                  <a:lnTo>
                    <a:pt x="583667" y="41201"/>
                  </a:lnTo>
                  <a:lnTo>
                    <a:pt x="622711" y="63110"/>
                  </a:lnTo>
                  <a:lnTo>
                    <a:pt x="658936" y="89054"/>
                  </a:lnTo>
                  <a:lnTo>
                    <a:pt x="692038" y="118729"/>
                  </a:lnTo>
                  <a:lnTo>
                    <a:pt x="721713" y="151831"/>
                  </a:lnTo>
                  <a:lnTo>
                    <a:pt x="747657" y="188056"/>
                  </a:lnTo>
                  <a:lnTo>
                    <a:pt x="769566" y="227100"/>
                  </a:lnTo>
                  <a:lnTo>
                    <a:pt x="787136" y="268659"/>
                  </a:lnTo>
                  <a:lnTo>
                    <a:pt x="800062" y="312428"/>
                  </a:lnTo>
                  <a:lnTo>
                    <a:pt x="808040" y="358105"/>
                  </a:lnTo>
                  <a:lnTo>
                    <a:pt x="810768" y="405383"/>
                  </a:lnTo>
                  <a:lnTo>
                    <a:pt x="808040" y="452662"/>
                  </a:lnTo>
                  <a:lnTo>
                    <a:pt x="800062" y="498339"/>
                  </a:lnTo>
                  <a:lnTo>
                    <a:pt x="787136" y="542108"/>
                  </a:lnTo>
                  <a:lnTo>
                    <a:pt x="769566" y="583667"/>
                  </a:lnTo>
                  <a:lnTo>
                    <a:pt x="747657" y="622711"/>
                  </a:lnTo>
                  <a:lnTo>
                    <a:pt x="721713" y="658936"/>
                  </a:lnTo>
                  <a:lnTo>
                    <a:pt x="692038" y="692038"/>
                  </a:lnTo>
                  <a:lnTo>
                    <a:pt x="658936" y="721713"/>
                  </a:lnTo>
                  <a:lnTo>
                    <a:pt x="622711" y="747657"/>
                  </a:lnTo>
                  <a:lnTo>
                    <a:pt x="583667" y="769566"/>
                  </a:lnTo>
                  <a:lnTo>
                    <a:pt x="542108" y="787136"/>
                  </a:lnTo>
                  <a:lnTo>
                    <a:pt x="498339" y="800062"/>
                  </a:lnTo>
                  <a:lnTo>
                    <a:pt x="452662" y="808040"/>
                  </a:lnTo>
                  <a:lnTo>
                    <a:pt x="405384" y="810767"/>
                  </a:lnTo>
                  <a:lnTo>
                    <a:pt x="358105" y="808040"/>
                  </a:lnTo>
                  <a:lnTo>
                    <a:pt x="312428" y="800062"/>
                  </a:lnTo>
                  <a:lnTo>
                    <a:pt x="268659" y="787136"/>
                  </a:lnTo>
                  <a:lnTo>
                    <a:pt x="227100" y="769566"/>
                  </a:lnTo>
                  <a:lnTo>
                    <a:pt x="188056" y="747657"/>
                  </a:lnTo>
                  <a:lnTo>
                    <a:pt x="151831" y="721713"/>
                  </a:lnTo>
                  <a:lnTo>
                    <a:pt x="118729" y="692038"/>
                  </a:lnTo>
                  <a:lnTo>
                    <a:pt x="89054" y="658936"/>
                  </a:lnTo>
                  <a:lnTo>
                    <a:pt x="63110" y="622711"/>
                  </a:lnTo>
                  <a:lnTo>
                    <a:pt x="41201" y="583667"/>
                  </a:lnTo>
                  <a:lnTo>
                    <a:pt x="23631" y="542108"/>
                  </a:lnTo>
                  <a:lnTo>
                    <a:pt x="10705" y="498339"/>
                  </a:lnTo>
                  <a:lnTo>
                    <a:pt x="2727" y="452662"/>
                  </a:lnTo>
                  <a:lnTo>
                    <a:pt x="0" y="405383"/>
                  </a:lnTo>
                  <a:close/>
                </a:path>
              </a:pathLst>
            </a:custGeom>
            <a:solidFill>
              <a:srgbClr val="156BD0"/>
            </a:solidFill>
            <a:ln w="50292">
              <a:solidFill>
                <a:srgbClr val="156BD0"/>
              </a:solidFill>
            </a:ln>
          </p:spPr>
          <p:txBody>
            <a:bodyPr wrap="square" lIns="0" tIns="0" rIns="0" bIns="0" rtlCol="0"/>
            <a:lstStyle/>
            <a:p>
              <a:endParaRPr lang="es-EC">
                <a:latin typeface="+mj-lt"/>
              </a:endParaRPr>
            </a:p>
          </p:txBody>
        </p:sp>
        <p:sp>
          <p:nvSpPr>
            <p:cNvPr id="81" name="object 40">
              <a:extLst>
                <a:ext uri="{FF2B5EF4-FFF2-40B4-BE49-F238E27FC236}">
                  <a16:creationId xmlns="" xmlns:a16="http://schemas.microsoft.com/office/drawing/2014/main" id="{123F2DCC-F8B8-4D8E-91DC-8B3E7B6D4C8A}"/>
                </a:ext>
              </a:extLst>
            </p:cNvPr>
            <p:cNvSpPr/>
            <p:nvPr/>
          </p:nvSpPr>
          <p:spPr>
            <a:xfrm>
              <a:off x="719109" y="2274986"/>
              <a:ext cx="1544612" cy="564461"/>
            </a:xfrm>
            <a:custGeom>
              <a:avLst/>
              <a:gdLst/>
              <a:ahLst/>
              <a:cxnLst/>
              <a:rect l="l" t="t" r="r" b="b"/>
              <a:pathLst>
                <a:path w="2161540" h="685800">
                  <a:moveTo>
                    <a:pt x="0" y="0"/>
                  </a:moveTo>
                  <a:lnTo>
                    <a:pt x="1818132" y="0"/>
                  </a:lnTo>
                  <a:lnTo>
                    <a:pt x="2161032" y="342900"/>
                  </a:lnTo>
                  <a:lnTo>
                    <a:pt x="1818132" y="685800"/>
                  </a:lnTo>
                  <a:lnTo>
                    <a:pt x="0" y="685800"/>
                  </a:lnTo>
                  <a:lnTo>
                    <a:pt x="342900" y="342900"/>
                  </a:lnTo>
                  <a:lnTo>
                    <a:pt x="0" y="0"/>
                  </a:lnTo>
                  <a:close/>
                </a:path>
              </a:pathLst>
            </a:custGeom>
            <a:solidFill>
              <a:srgbClr val="156BD0"/>
            </a:solidFill>
            <a:ln w="50292">
              <a:solidFill>
                <a:srgbClr val="156BD0"/>
              </a:solidFill>
            </a:ln>
          </p:spPr>
          <p:txBody>
            <a:bodyPr wrap="square" lIns="0" tIns="0" rIns="0" bIns="0" rtlCol="0"/>
            <a:lstStyle/>
            <a:p>
              <a:endParaRPr lang="es-EC">
                <a:latin typeface="+mj-lt"/>
              </a:endParaRPr>
            </a:p>
          </p:txBody>
        </p:sp>
        <p:sp>
          <p:nvSpPr>
            <p:cNvPr id="82" name="object 44">
              <a:extLst>
                <a:ext uri="{FF2B5EF4-FFF2-40B4-BE49-F238E27FC236}">
                  <a16:creationId xmlns="" xmlns:a16="http://schemas.microsoft.com/office/drawing/2014/main" id="{2A95704F-56C9-4C74-B191-196754EF56DE}"/>
                </a:ext>
              </a:extLst>
            </p:cNvPr>
            <p:cNvSpPr txBox="1"/>
            <p:nvPr/>
          </p:nvSpPr>
          <p:spPr>
            <a:xfrm>
              <a:off x="1241455" y="2381430"/>
              <a:ext cx="600852" cy="373545"/>
            </a:xfrm>
            <a:prstGeom prst="rect">
              <a:avLst/>
            </a:prstGeom>
          </p:spPr>
          <p:txBody>
            <a:bodyPr vert="horz" wrap="square" lIns="0" tIns="12700" rIns="0" bIns="0" rtlCol="0">
              <a:spAutoFit/>
            </a:bodyPr>
            <a:lstStyle/>
            <a:p>
              <a:pPr marL="12700">
                <a:lnSpc>
                  <a:spcPct val="100000"/>
                </a:lnSpc>
                <a:spcBef>
                  <a:spcPts val="100"/>
                </a:spcBef>
              </a:pPr>
              <a:r>
                <a:rPr lang="es-EC" sz="1800" b="1" spc="-145" dirty="0">
                  <a:solidFill>
                    <a:schemeClr val="bg1"/>
                  </a:solidFill>
                  <a:latin typeface="+mj-lt"/>
                  <a:cs typeface="Tahoma"/>
                </a:rPr>
                <a:t>2023</a:t>
              </a:r>
              <a:endParaRPr lang="es-EC" sz="1800" dirty="0">
                <a:solidFill>
                  <a:schemeClr val="bg1"/>
                </a:solidFill>
                <a:latin typeface="+mj-lt"/>
                <a:cs typeface="Tahoma"/>
              </a:endParaRPr>
            </a:p>
          </p:txBody>
        </p:sp>
        <p:sp>
          <p:nvSpPr>
            <p:cNvPr id="83" name="object 49">
              <a:extLst>
                <a:ext uri="{FF2B5EF4-FFF2-40B4-BE49-F238E27FC236}">
                  <a16:creationId xmlns="" xmlns:a16="http://schemas.microsoft.com/office/drawing/2014/main" id="{97EC080C-CBE2-4ACE-B585-812F1DBAF5DD}"/>
                </a:ext>
              </a:extLst>
            </p:cNvPr>
            <p:cNvSpPr/>
            <p:nvPr/>
          </p:nvSpPr>
          <p:spPr>
            <a:xfrm>
              <a:off x="1386938" y="1496149"/>
              <a:ext cx="282735" cy="308885"/>
            </a:xfrm>
            <a:custGeom>
              <a:avLst/>
              <a:gdLst/>
              <a:ahLst/>
              <a:cxnLst/>
              <a:rect l="l" t="t" r="r" b="b"/>
              <a:pathLst>
                <a:path w="367665" h="375285">
                  <a:moveTo>
                    <a:pt x="20446" y="0"/>
                  </a:moveTo>
                  <a:lnTo>
                    <a:pt x="0" y="0"/>
                  </a:lnTo>
                  <a:lnTo>
                    <a:pt x="0" y="374903"/>
                  </a:lnTo>
                  <a:lnTo>
                    <a:pt x="367283" y="374903"/>
                  </a:lnTo>
                  <a:lnTo>
                    <a:pt x="367283" y="354075"/>
                  </a:lnTo>
                  <a:lnTo>
                    <a:pt x="20446" y="354075"/>
                  </a:lnTo>
                  <a:lnTo>
                    <a:pt x="20446" y="0"/>
                  </a:lnTo>
                  <a:close/>
                </a:path>
                <a:path w="367665" h="375285">
                  <a:moveTo>
                    <a:pt x="98551" y="237870"/>
                  </a:moveTo>
                  <a:lnTo>
                    <a:pt x="45592" y="237870"/>
                  </a:lnTo>
                  <a:lnTo>
                    <a:pt x="45592" y="337819"/>
                  </a:lnTo>
                  <a:lnTo>
                    <a:pt x="98551" y="337819"/>
                  </a:lnTo>
                  <a:lnTo>
                    <a:pt x="98551" y="237870"/>
                  </a:lnTo>
                  <a:close/>
                </a:path>
                <a:path w="367665" h="375285">
                  <a:moveTo>
                    <a:pt x="180212" y="196214"/>
                  </a:moveTo>
                  <a:lnTo>
                    <a:pt x="127126" y="196214"/>
                  </a:lnTo>
                  <a:lnTo>
                    <a:pt x="127126" y="337819"/>
                  </a:lnTo>
                  <a:lnTo>
                    <a:pt x="180212" y="337819"/>
                  </a:lnTo>
                  <a:lnTo>
                    <a:pt x="180212" y="196214"/>
                  </a:lnTo>
                  <a:close/>
                </a:path>
                <a:path w="367665" h="375285">
                  <a:moveTo>
                    <a:pt x="261874" y="154558"/>
                  </a:moveTo>
                  <a:lnTo>
                    <a:pt x="208787" y="154558"/>
                  </a:lnTo>
                  <a:lnTo>
                    <a:pt x="208787" y="337819"/>
                  </a:lnTo>
                  <a:lnTo>
                    <a:pt x="261874" y="337819"/>
                  </a:lnTo>
                  <a:lnTo>
                    <a:pt x="261874" y="154558"/>
                  </a:lnTo>
                  <a:close/>
                </a:path>
                <a:path w="367665" h="375285">
                  <a:moveTo>
                    <a:pt x="343534" y="112902"/>
                  </a:moveTo>
                  <a:lnTo>
                    <a:pt x="290449" y="112902"/>
                  </a:lnTo>
                  <a:lnTo>
                    <a:pt x="290449" y="337819"/>
                  </a:lnTo>
                  <a:lnTo>
                    <a:pt x="343534" y="337819"/>
                  </a:lnTo>
                  <a:lnTo>
                    <a:pt x="343534" y="112902"/>
                  </a:lnTo>
                  <a:close/>
                </a:path>
                <a:path w="367665" h="375285">
                  <a:moveTo>
                    <a:pt x="263143" y="26034"/>
                  </a:moveTo>
                  <a:lnTo>
                    <a:pt x="271652" y="41020"/>
                  </a:lnTo>
                  <a:lnTo>
                    <a:pt x="44450" y="174878"/>
                  </a:lnTo>
                  <a:lnTo>
                    <a:pt x="61340" y="204850"/>
                  </a:lnTo>
                  <a:lnTo>
                    <a:pt x="288670" y="70992"/>
                  </a:lnTo>
                  <a:lnTo>
                    <a:pt x="304744" y="70992"/>
                  </a:lnTo>
                  <a:lnTo>
                    <a:pt x="326516" y="28575"/>
                  </a:lnTo>
                  <a:lnTo>
                    <a:pt x="263143" y="26034"/>
                  </a:lnTo>
                  <a:close/>
                </a:path>
                <a:path w="367665" h="375285">
                  <a:moveTo>
                    <a:pt x="304744" y="70992"/>
                  </a:moveTo>
                  <a:lnTo>
                    <a:pt x="288670" y="70992"/>
                  </a:lnTo>
                  <a:lnTo>
                    <a:pt x="297052" y="85978"/>
                  </a:lnTo>
                  <a:lnTo>
                    <a:pt x="304744" y="70992"/>
                  </a:lnTo>
                  <a:close/>
                </a:path>
              </a:pathLst>
            </a:custGeom>
            <a:solidFill>
              <a:srgbClr val="FFFFFF"/>
            </a:solidFill>
          </p:spPr>
          <p:txBody>
            <a:bodyPr wrap="square" lIns="0" tIns="0" rIns="0" bIns="0" rtlCol="0"/>
            <a:lstStyle/>
            <a:p>
              <a:endParaRPr lang="es-EC">
                <a:latin typeface="+mj-lt"/>
              </a:endParaRPr>
            </a:p>
          </p:txBody>
        </p:sp>
        <p:sp>
          <p:nvSpPr>
            <p:cNvPr id="84" name="object 46">
              <a:extLst>
                <a:ext uri="{FF2B5EF4-FFF2-40B4-BE49-F238E27FC236}">
                  <a16:creationId xmlns="" xmlns:a16="http://schemas.microsoft.com/office/drawing/2014/main" id="{D6D59EB1-A45C-4985-BE3E-9AB75EB4E77F}"/>
                </a:ext>
              </a:extLst>
            </p:cNvPr>
            <p:cNvSpPr/>
            <p:nvPr/>
          </p:nvSpPr>
          <p:spPr>
            <a:xfrm>
              <a:off x="1550027" y="1981814"/>
              <a:ext cx="0" cy="274320"/>
            </a:xfrm>
            <a:custGeom>
              <a:avLst/>
              <a:gdLst/>
              <a:ahLst/>
              <a:cxnLst/>
              <a:rect l="l" t="t" r="r" b="b"/>
              <a:pathLst>
                <a:path h="575944">
                  <a:moveTo>
                    <a:pt x="0" y="0"/>
                  </a:moveTo>
                  <a:lnTo>
                    <a:pt x="0" y="575944"/>
                  </a:lnTo>
                </a:path>
              </a:pathLst>
            </a:custGeom>
            <a:ln w="50292">
              <a:solidFill>
                <a:srgbClr val="156BD0"/>
              </a:solidFill>
            </a:ln>
          </p:spPr>
          <p:txBody>
            <a:bodyPr wrap="square" lIns="0" tIns="0" rIns="0" bIns="0" rtlCol="0"/>
            <a:lstStyle/>
            <a:p>
              <a:endParaRPr lang="es-EC">
                <a:latin typeface="+mj-lt"/>
              </a:endParaRPr>
            </a:p>
          </p:txBody>
        </p:sp>
      </p:grpSp>
      <p:grpSp>
        <p:nvGrpSpPr>
          <p:cNvPr id="95" name="Grupo 94">
            <a:extLst>
              <a:ext uri="{FF2B5EF4-FFF2-40B4-BE49-F238E27FC236}">
                <a16:creationId xmlns="" xmlns:a16="http://schemas.microsoft.com/office/drawing/2014/main" id="{08E4AE19-66B3-4AF8-9968-66567C20CA66}"/>
              </a:ext>
            </a:extLst>
          </p:cNvPr>
          <p:cNvGrpSpPr/>
          <p:nvPr/>
        </p:nvGrpSpPr>
        <p:grpSpPr>
          <a:xfrm>
            <a:off x="2218621" y="1287236"/>
            <a:ext cx="1655720" cy="1185039"/>
            <a:chOff x="2187880" y="1314283"/>
            <a:chExt cx="2020824" cy="1527367"/>
          </a:xfrm>
        </p:grpSpPr>
        <p:grpSp>
          <p:nvGrpSpPr>
            <p:cNvPr id="94" name="Grupo 93">
              <a:extLst>
                <a:ext uri="{FF2B5EF4-FFF2-40B4-BE49-F238E27FC236}">
                  <a16:creationId xmlns="" xmlns:a16="http://schemas.microsoft.com/office/drawing/2014/main" id="{069AB142-EC99-4F1F-B827-D53E52532522}"/>
                </a:ext>
              </a:extLst>
            </p:cNvPr>
            <p:cNvGrpSpPr/>
            <p:nvPr/>
          </p:nvGrpSpPr>
          <p:grpSpPr>
            <a:xfrm>
              <a:off x="2187880" y="1498751"/>
              <a:ext cx="2020824" cy="1342899"/>
              <a:chOff x="2187880" y="1498751"/>
              <a:chExt cx="2020824" cy="1342899"/>
            </a:xfrm>
          </p:grpSpPr>
          <p:sp>
            <p:nvSpPr>
              <p:cNvPr id="45" name="object 50">
                <a:extLst>
                  <a:ext uri="{FF2B5EF4-FFF2-40B4-BE49-F238E27FC236}">
                    <a16:creationId xmlns="" xmlns:a16="http://schemas.microsoft.com/office/drawing/2014/main" id="{D9E38030-F946-4E92-8E4E-EA3D71FA14AB}"/>
                  </a:ext>
                </a:extLst>
              </p:cNvPr>
              <p:cNvSpPr/>
              <p:nvPr/>
            </p:nvSpPr>
            <p:spPr>
              <a:xfrm>
                <a:off x="3056516" y="1498751"/>
                <a:ext cx="284958" cy="328746"/>
              </a:xfrm>
              <a:custGeom>
                <a:avLst/>
                <a:gdLst/>
                <a:ahLst/>
                <a:cxnLst/>
                <a:rect l="l" t="t" r="r" b="b"/>
                <a:pathLst>
                  <a:path w="396239" h="399414">
                    <a:moveTo>
                      <a:pt x="112256" y="311150"/>
                    </a:moveTo>
                    <a:lnTo>
                      <a:pt x="84582" y="311150"/>
                    </a:lnTo>
                    <a:lnTo>
                      <a:pt x="91953" y="318482"/>
                    </a:lnTo>
                    <a:lnTo>
                      <a:pt x="99933" y="325231"/>
                    </a:lnTo>
                    <a:lnTo>
                      <a:pt x="108459" y="331384"/>
                    </a:lnTo>
                    <a:lnTo>
                      <a:pt x="117475" y="336931"/>
                    </a:lnTo>
                    <a:lnTo>
                      <a:pt x="116712" y="383667"/>
                    </a:lnTo>
                    <a:lnTo>
                      <a:pt x="174878" y="399288"/>
                    </a:lnTo>
                    <a:lnTo>
                      <a:pt x="197612" y="358394"/>
                    </a:lnTo>
                    <a:lnTo>
                      <a:pt x="209101" y="358038"/>
                    </a:lnTo>
                    <a:lnTo>
                      <a:pt x="220472" y="356790"/>
                    </a:lnTo>
                    <a:lnTo>
                      <a:pt x="231651" y="354661"/>
                    </a:lnTo>
                    <a:lnTo>
                      <a:pt x="242570" y="351663"/>
                    </a:lnTo>
                    <a:lnTo>
                      <a:pt x="324302" y="351663"/>
                    </a:lnTo>
                    <a:lnTo>
                      <a:pt x="320160" y="340820"/>
                    </a:lnTo>
                    <a:lnTo>
                      <a:pt x="205235" y="340820"/>
                    </a:lnTo>
                    <a:lnTo>
                      <a:pt x="160654" y="336296"/>
                    </a:lnTo>
                    <a:lnTo>
                      <a:pt x="119702" y="317928"/>
                    </a:lnTo>
                    <a:lnTo>
                      <a:pt x="112256" y="311150"/>
                    </a:lnTo>
                    <a:close/>
                  </a:path>
                  <a:path w="396239" h="399414">
                    <a:moveTo>
                      <a:pt x="324302" y="351663"/>
                    </a:moveTo>
                    <a:lnTo>
                      <a:pt x="242570" y="351663"/>
                    </a:lnTo>
                    <a:lnTo>
                      <a:pt x="237998" y="354838"/>
                    </a:lnTo>
                    <a:lnTo>
                      <a:pt x="275463" y="387350"/>
                    </a:lnTo>
                    <a:lnTo>
                      <a:pt x="324738" y="352806"/>
                    </a:lnTo>
                    <a:lnTo>
                      <a:pt x="324302" y="351663"/>
                    </a:lnTo>
                    <a:close/>
                  </a:path>
                  <a:path w="396239" h="399414">
                    <a:moveTo>
                      <a:pt x="277044" y="61388"/>
                    </a:moveTo>
                    <a:lnTo>
                      <a:pt x="188464" y="61388"/>
                    </a:lnTo>
                    <a:lnTo>
                      <a:pt x="233045" y="65912"/>
                    </a:lnTo>
                    <a:lnTo>
                      <a:pt x="273936" y="84280"/>
                    </a:lnTo>
                    <a:lnTo>
                      <a:pt x="305916" y="113425"/>
                    </a:lnTo>
                    <a:lnTo>
                      <a:pt x="327356" y="150531"/>
                    </a:lnTo>
                    <a:lnTo>
                      <a:pt x="336628" y="192782"/>
                    </a:lnTo>
                    <a:lnTo>
                      <a:pt x="332104" y="237362"/>
                    </a:lnTo>
                    <a:lnTo>
                      <a:pt x="313737" y="278192"/>
                    </a:lnTo>
                    <a:lnTo>
                      <a:pt x="284592" y="310135"/>
                    </a:lnTo>
                    <a:lnTo>
                      <a:pt x="247486" y="331555"/>
                    </a:lnTo>
                    <a:lnTo>
                      <a:pt x="205235" y="340820"/>
                    </a:lnTo>
                    <a:lnTo>
                      <a:pt x="320160" y="340820"/>
                    </a:lnTo>
                    <a:lnTo>
                      <a:pt x="309117" y="311912"/>
                    </a:lnTo>
                    <a:lnTo>
                      <a:pt x="315114" y="305700"/>
                    </a:lnTo>
                    <a:lnTo>
                      <a:pt x="320706" y="299085"/>
                    </a:lnTo>
                    <a:lnTo>
                      <a:pt x="325870" y="292088"/>
                    </a:lnTo>
                    <a:lnTo>
                      <a:pt x="330580" y="284734"/>
                    </a:lnTo>
                    <a:lnTo>
                      <a:pt x="378537" y="284734"/>
                    </a:lnTo>
                    <a:lnTo>
                      <a:pt x="393953" y="227330"/>
                    </a:lnTo>
                    <a:lnTo>
                      <a:pt x="354584" y="205612"/>
                    </a:lnTo>
                    <a:lnTo>
                      <a:pt x="354560" y="192782"/>
                    </a:lnTo>
                    <a:lnTo>
                      <a:pt x="353806" y="182880"/>
                    </a:lnTo>
                    <a:lnTo>
                      <a:pt x="352065" y="171787"/>
                    </a:lnTo>
                    <a:lnTo>
                      <a:pt x="349503" y="160909"/>
                    </a:lnTo>
                    <a:lnTo>
                      <a:pt x="380873" y="132587"/>
                    </a:lnTo>
                    <a:lnTo>
                      <a:pt x="358533" y="90424"/>
                    </a:lnTo>
                    <a:lnTo>
                      <a:pt x="308483" y="90424"/>
                    </a:lnTo>
                    <a:lnTo>
                      <a:pt x="301091" y="83111"/>
                    </a:lnTo>
                    <a:lnTo>
                      <a:pt x="293068" y="76406"/>
                    </a:lnTo>
                    <a:lnTo>
                      <a:pt x="284497" y="70296"/>
                    </a:lnTo>
                    <a:lnTo>
                      <a:pt x="275463" y="64770"/>
                    </a:lnTo>
                    <a:lnTo>
                      <a:pt x="276992" y="64770"/>
                    </a:lnTo>
                    <a:lnTo>
                      <a:pt x="277044" y="61388"/>
                    </a:lnTo>
                    <a:close/>
                  </a:path>
                  <a:path w="396239" h="399414">
                    <a:moveTo>
                      <a:pt x="15621" y="121412"/>
                    </a:moveTo>
                    <a:lnTo>
                      <a:pt x="0" y="179578"/>
                    </a:lnTo>
                    <a:lnTo>
                      <a:pt x="38735" y="201041"/>
                    </a:lnTo>
                    <a:lnTo>
                      <a:pt x="39086" y="211256"/>
                    </a:lnTo>
                    <a:lnTo>
                      <a:pt x="40116" y="221329"/>
                    </a:lnTo>
                    <a:lnTo>
                      <a:pt x="41788" y="231259"/>
                    </a:lnTo>
                    <a:lnTo>
                      <a:pt x="44068" y="241046"/>
                    </a:lnTo>
                    <a:lnTo>
                      <a:pt x="11175" y="267716"/>
                    </a:lnTo>
                    <a:lnTo>
                      <a:pt x="36702" y="322199"/>
                    </a:lnTo>
                    <a:lnTo>
                      <a:pt x="85343" y="312800"/>
                    </a:lnTo>
                    <a:lnTo>
                      <a:pt x="84582" y="311150"/>
                    </a:lnTo>
                    <a:lnTo>
                      <a:pt x="112256" y="311150"/>
                    </a:lnTo>
                    <a:lnTo>
                      <a:pt x="87691" y="288783"/>
                    </a:lnTo>
                    <a:lnTo>
                      <a:pt x="66252" y="251677"/>
                    </a:lnTo>
                    <a:lnTo>
                      <a:pt x="57010" y="209426"/>
                    </a:lnTo>
                    <a:lnTo>
                      <a:pt x="61595" y="164846"/>
                    </a:lnTo>
                    <a:lnTo>
                      <a:pt x="79962" y="124016"/>
                    </a:lnTo>
                    <a:lnTo>
                      <a:pt x="81642" y="122174"/>
                    </a:lnTo>
                    <a:lnTo>
                      <a:pt x="60071" y="122174"/>
                    </a:lnTo>
                    <a:lnTo>
                      <a:pt x="15621" y="121412"/>
                    </a:lnTo>
                    <a:close/>
                  </a:path>
                  <a:path w="396239" h="399414">
                    <a:moveTo>
                      <a:pt x="180042" y="80355"/>
                    </a:moveTo>
                    <a:lnTo>
                      <a:pt x="135858" y="95535"/>
                    </a:lnTo>
                    <a:lnTo>
                      <a:pt x="100580" y="126194"/>
                    </a:lnTo>
                    <a:lnTo>
                      <a:pt x="78993" y="169545"/>
                    </a:lnTo>
                    <a:lnTo>
                      <a:pt x="75983" y="217846"/>
                    </a:lnTo>
                    <a:lnTo>
                      <a:pt x="91201" y="262016"/>
                    </a:lnTo>
                    <a:lnTo>
                      <a:pt x="121874" y="297257"/>
                    </a:lnTo>
                    <a:lnTo>
                      <a:pt x="165226" y="318770"/>
                    </a:lnTo>
                    <a:lnTo>
                      <a:pt x="213602" y="321853"/>
                    </a:lnTo>
                    <a:lnTo>
                      <a:pt x="257809" y="306673"/>
                    </a:lnTo>
                    <a:lnTo>
                      <a:pt x="293064" y="276014"/>
                    </a:lnTo>
                    <a:lnTo>
                      <a:pt x="294726" y="272665"/>
                    </a:lnTo>
                    <a:lnTo>
                      <a:pt x="206779" y="272665"/>
                    </a:lnTo>
                    <a:lnTo>
                      <a:pt x="178180" y="270891"/>
                    </a:lnTo>
                    <a:lnTo>
                      <a:pt x="152449" y="258095"/>
                    </a:lnTo>
                    <a:lnTo>
                      <a:pt x="134254" y="237204"/>
                    </a:lnTo>
                    <a:lnTo>
                      <a:pt x="125307" y="211256"/>
                    </a:lnTo>
                    <a:lnTo>
                      <a:pt x="125326" y="209426"/>
                    </a:lnTo>
                    <a:lnTo>
                      <a:pt x="127000" y="182372"/>
                    </a:lnTo>
                    <a:lnTo>
                      <a:pt x="139813" y="156714"/>
                    </a:lnTo>
                    <a:lnTo>
                      <a:pt x="160734" y="138557"/>
                    </a:lnTo>
                    <a:lnTo>
                      <a:pt x="186918" y="129543"/>
                    </a:lnTo>
                    <a:lnTo>
                      <a:pt x="293191" y="129543"/>
                    </a:lnTo>
                    <a:lnTo>
                      <a:pt x="271770" y="104951"/>
                    </a:lnTo>
                    <a:lnTo>
                      <a:pt x="228346" y="83438"/>
                    </a:lnTo>
                    <a:lnTo>
                      <a:pt x="180042" y="80355"/>
                    </a:lnTo>
                    <a:close/>
                  </a:path>
                  <a:path w="396239" h="399414">
                    <a:moveTo>
                      <a:pt x="378537" y="284734"/>
                    </a:moveTo>
                    <a:lnTo>
                      <a:pt x="330580" y="284734"/>
                    </a:lnTo>
                    <a:lnTo>
                      <a:pt x="378333" y="285496"/>
                    </a:lnTo>
                    <a:lnTo>
                      <a:pt x="378537" y="284734"/>
                    </a:lnTo>
                    <a:close/>
                  </a:path>
                  <a:path w="396239" h="399414">
                    <a:moveTo>
                      <a:pt x="293191" y="129543"/>
                    </a:moveTo>
                    <a:lnTo>
                      <a:pt x="186918" y="129543"/>
                    </a:lnTo>
                    <a:lnTo>
                      <a:pt x="215518" y="131318"/>
                    </a:lnTo>
                    <a:lnTo>
                      <a:pt x="241248" y="144059"/>
                    </a:lnTo>
                    <a:lnTo>
                      <a:pt x="259429" y="164957"/>
                    </a:lnTo>
                    <a:lnTo>
                      <a:pt x="268418" y="191164"/>
                    </a:lnTo>
                    <a:lnTo>
                      <a:pt x="266573" y="219837"/>
                    </a:lnTo>
                    <a:lnTo>
                      <a:pt x="253833" y="245494"/>
                    </a:lnTo>
                    <a:lnTo>
                      <a:pt x="232949" y="263651"/>
                    </a:lnTo>
                    <a:lnTo>
                      <a:pt x="206779" y="272665"/>
                    </a:lnTo>
                    <a:lnTo>
                      <a:pt x="294726" y="272665"/>
                    </a:lnTo>
                    <a:lnTo>
                      <a:pt x="314578" y="232663"/>
                    </a:lnTo>
                    <a:lnTo>
                      <a:pt x="317660" y="184362"/>
                    </a:lnTo>
                    <a:lnTo>
                      <a:pt x="302466" y="140192"/>
                    </a:lnTo>
                    <a:lnTo>
                      <a:pt x="293191" y="129543"/>
                    </a:lnTo>
                    <a:close/>
                  </a:path>
                  <a:path w="396239" h="399414">
                    <a:moveTo>
                      <a:pt x="117728" y="15367"/>
                    </a:moveTo>
                    <a:lnTo>
                      <a:pt x="66675" y="47244"/>
                    </a:lnTo>
                    <a:lnTo>
                      <a:pt x="81534" y="93218"/>
                    </a:lnTo>
                    <a:lnTo>
                      <a:pt x="75537" y="99885"/>
                    </a:lnTo>
                    <a:lnTo>
                      <a:pt x="69945" y="106934"/>
                    </a:lnTo>
                    <a:lnTo>
                      <a:pt x="64781" y="114363"/>
                    </a:lnTo>
                    <a:lnTo>
                      <a:pt x="60071" y="122174"/>
                    </a:lnTo>
                    <a:lnTo>
                      <a:pt x="81642" y="122174"/>
                    </a:lnTo>
                    <a:lnTo>
                      <a:pt x="109107" y="92073"/>
                    </a:lnTo>
                    <a:lnTo>
                      <a:pt x="146213" y="70653"/>
                    </a:lnTo>
                    <a:lnTo>
                      <a:pt x="188464" y="61388"/>
                    </a:lnTo>
                    <a:lnTo>
                      <a:pt x="277044" y="61388"/>
                    </a:lnTo>
                    <a:lnTo>
                      <a:pt x="277219" y="50037"/>
                    </a:lnTo>
                    <a:lnTo>
                      <a:pt x="153035" y="50037"/>
                    </a:lnTo>
                    <a:lnTo>
                      <a:pt x="153415" y="49784"/>
                    </a:lnTo>
                    <a:lnTo>
                      <a:pt x="117728" y="15367"/>
                    </a:lnTo>
                    <a:close/>
                  </a:path>
                  <a:path w="396239" h="399414">
                    <a:moveTo>
                      <a:pt x="352678" y="79375"/>
                    </a:moveTo>
                    <a:lnTo>
                      <a:pt x="308483" y="90424"/>
                    </a:lnTo>
                    <a:lnTo>
                      <a:pt x="358533" y="90424"/>
                    </a:lnTo>
                    <a:lnTo>
                      <a:pt x="352678" y="79375"/>
                    </a:lnTo>
                    <a:close/>
                  </a:path>
                  <a:path w="396239" h="399414">
                    <a:moveTo>
                      <a:pt x="276992" y="64770"/>
                    </a:moveTo>
                    <a:lnTo>
                      <a:pt x="275463" y="64770"/>
                    </a:lnTo>
                    <a:lnTo>
                      <a:pt x="276987" y="65150"/>
                    </a:lnTo>
                    <a:lnTo>
                      <a:pt x="276992" y="64770"/>
                    </a:lnTo>
                    <a:close/>
                  </a:path>
                  <a:path w="396239" h="399414">
                    <a:moveTo>
                      <a:pt x="219583" y="0"/>
                    </a:moveTo>
                    <a:lnTo>
                      <a:pt x="195452" y="43307"/>
                    </a:lnTo>
                    <a:lnTo>
                      <a:pt x="196976" y="43687"/>
                    </a:lnTo>
                    <a:lnTo>
                      <a:pt x="185771" y="44001"/>
                    </a:lnTo>
                    <a:lnTo>
                      <a:pt x="174672" y="45148"/>
                    </a:lnTo>
                    <a:lnTo>
                      <a:pt x="163740" y="47152"/>
                    </a:lnTo>
                    <a:lnTo>
                      <a:pt x="153035" y="50037"/>
                    </a:lnTo>
                    <a:lnTo>
                      <a:pt x="277219" y="50037"/>
                    </a:lnTo>
                    <a:lnTo>
                      <a:pt x="277749" y="15621"/>
                    </a:lnTo>
                    <a:lnTo>
                      <a:pt x="219583" y="0"/>
                    </a:lnTo>
                    <a:close/>
                  </a:path>
                  <a:path w="396239" h="399414">
                    <a:moveTo>
                      <a:pt x="396239" y="94614"/>
                    </a:moveTo>
                    <a:lnTo>
                      <a:pt x="395097" y="95885"/>
                    </a:lnTo>
                    <a:lnTo>
                      <a:pt x="395604" y="96774"/>
                    </a:lnTo>
                    <a:lnTo>
                      <a:pt x="396239" y="94614"/>
                    </a:lnTo>
                    <a:close/>
                  </a:path>
                </a:pathLst>
              </a:custGeom>
              <a:solidFill>
                <a:srgbClr val="767171"/>
              </a:solidFill>
              <a:ln>
                <a:solidFill>
                  <a:srgbClr val="767171"/>
                </a:solidFill>
              </a:ln>
            </p:spPr>
            <p:txBody>
              <a:bodyPr wrap="square" lIns="0" tIns="0" rIns="0" bIns="0" rtlCol="0"/>
              <a:lstStyle/>
              <a:p>
                <a:endParaRPr lang="es-EC">
                  <a:latin typeface="+mj-lt"/>
                </a:endParaRPr>
              </a:p>
            </p:txBody>
          </p:sp>
          <p:grpSp>
            <p:nvGrpSpPr>
              <p:cNvPr id="93" name="Grupo 92">
                <a:extLst>
                  <a:ext uri="{FF2B5EF4-FFF2-40B4-BE49-F238E27FC236}">
                    <a16:creationId xmlns="" xmlns:a16="http://schemas.microsoft.com/office/drawing/2014/main" id="{6E55AAC1-DFBA-43A5-ADA1-A68F8DA5F588}"/>
                  </a:ext>
                </a:extLst>
              </p:cNvPr>
              <p:cNvGrpSpPr/>
              <p:nvPr/>
            </p:nvGrpSpPr>
            <p:grpSpPr>
              <a:xfrm>
                <a:off x="2187880" y="1984017"/>
                <a:ext cx="2020824" cy="857633"/>
                <a:chOff x="2187880" y="1984017"/>
                <a:chExt cx="2020824" cy="857633"/>
              </a:xfrm>
            </p:grpSpPr>
            <p:sp>
              <p:nvSpPr>
                <p:cNvPr id="46" name="object 40">
                  <a:extLst>
                    <a:ext uri="{FF2B5EF4-FFF2-40B4-BE49-F238E27FC236}">
                      <a16:creationId xmlns="" xmlns:a16="http://schemas.microsoft.com/office/drawing/2014/main" id="{6ED8311A-8786-45FF-B9AD-781C6FBC25AF}"/>
                    </a:ext>
                  </a:extLst>
                </p:cNvPr>
                <p:cNvSpPr/>
                <p:nvPr/>
              </p:nvSpPr>
              <p:spPr>
                <a:xfrm>
                  <a:off x="2187880" y="2277189"/>
                  <a:ext cx="2020824" cy="564461"/>
                </a:xfrm>
                <a:custGeom>
                  <a:avLst/>
                  <a:gdLst/>
                  <a:ahLst/>
                  <a:cxnLst/>
                  <a:rect l="l" t="t" r="r" b="b"/>
                  <a:pathLst>
                    <a:path w="2161540" h="685800">
                      <a:moveTo>
                        <a:pt x="0" y="0"/>
                      </a:moveTo>
                      <a:lnTo>
                        <a:pt x="1818132" y="0"/>
                      </a:lnTo>
                      <a:lnTo>
                        <a:pt x="2161032" y="342900"/>
                      </a:lnTo>
                      <a:lnTo>
                        <a:pt x="1818132" y="685800"/>
                      </a:lnTo>
                      <a:lnTo>
                        <a:pt x="0" y="685800"/>
                      </a:lnTo>
                      <a:lnTo>
                        <a:pt x="342900" y="342900"/>
                      </a:lnTo>
                      <a:lnTo>
                        <a:pt x="0" y="0"/>
                      </a:lnTo>
                      <a:close/>
                    </a:path>
                  </a:pathLst>
                </a:custGeom>
                <a:ln w="50292">
                  <a:solidFill>
                    <a:srgbClr val="767171"/>
                  </a:solidFill>
                </a:ln>
              </p:spPr>
              <p:txBody>
                <a:bodyPr wrap="square" lIns="0" tIns="0" rIns="0" bIns="0" rtlCol="0"/>
                <a:lstStyle/>
                <a:p>
                  <a:endParaRPr lang="es-EC">
                    <a:latin typeface="+mj-lt"/>
                  </a:endParaRPr>
                </a:p>
              </p:txBody>
            </p:sp>
            <p:sp>
              <p:nvSpPr>
                <p:cNvPr id="48" name="object 46">
                  <a:extLst>
                    <a:ext uri="{FF2B5EF4-FFF2-40B4-BE49-F238E27FC236}">
                      <a16:creationId xmlns="" xmlns:a16="http://schemas.microsoft.com/office/drawing/2014/main" id="{309003DC-0A69-4DB8-AAC3-7671C2CE353C}"/>
                    </a:ext>
                  </a:extLst>
                </p:cNvPr>
                <p:cNvSpPr/>
                <p:nvPr/>
              </p:nvSpPr>
              <p:spPr>
                <a:xfrm>
                  <a:off x="3198055" y="1984017"/>
                  <a:ext cx="0" cy="274320"/>
                </a:xfrm>
                <a:custGeom>
                  <a:avLst/>
                  <a:gdLst/>
                  <a:ahLst/>
                  <a:cxnLst/>
                  <a:rect l="l" t="t" r="r" b="b"/>
                  <a:pathLst>
                    <a:path h="575944">
                      <a:moveTo>
                        <a:pt x="0" y="0"/>
                      </a:moveTo>
                      <a:lnTo>
                        <a:pt x="0" y="575944"/>
                      </a:lnTo>
                    </a:path>
                  </a:pathLst>
                </a:custGeom>
                <a:ln w="50292">
                  <a:solidFill>
                    <a:srgbClr val="767171"/>
                  </a:solidFill>
                </a:ln>
              </p:spPr>
              <p:txBody>
                <a:bodyPr wrap="square" lIns="0" tIns="0" rIns="0" bIns="0" rtlCol="0"/>
                <a:lstStyle/>
                <a:p>
                  <a:endParaRPr lang="es-EC">
                    <a:latin typeface="+mj-lt"/>
                  </a:endParaRPr>
                </a:p>
              </p:txBody>
            </p:sp>
          </p:grpSp>
        </p:grpSp>
        <p:sp>
          <p:nvSpPr>
            <p:cNvPr id="86" name="object 42">
              <a:extLst>
                <a:ext uri="{FF2B5EF4-FFF2-40B4-BE49-F238E27FC236}">
                  <a16:creationId xmlns="" xmlns:a16="http://schemas.microsoft.com/office/drawing/2014/main" id="{DA188C04-466E-4757-9AC5-388F54E667D4}"/>
                </a:ext>
              </a:extLst>
            </p:cNvPr>
            <p:cNvSpPr/>
            <p:nvPr/>
          </p:nvSpPr>
          <p:spPr>
            <a:xfrm>
              <a:off x="2886265" y="1314283"/>
              <a:ext cx="623579" cy="667422"/>
            </a:xfrm>
            <a:custGeom>
              <a:avLst/>
              <a:gdLst/>
              <a:ahLst/>
              <a:cxnLst/>
              <a:rect l="l" t="t" r="r" b="b"/>
              <a:pathLst>
                <a:path w="810894" h="810894">
                  <a:moveTo>
                    <a:pt x="0" y="405383"/>
                  </a:moveTo>
                  <a:lnTo>
                    <a:pt x="2727" y="358105"/>
                  </a:lnTo>
                  <a:lnTo>
                    <a:pt x="10705" y="312428"/>
                  </a:lnTo>
                  <a:lnTo>
                    <a:pt x="23631" y="268659"/>
                  </a:lnTo>
                  <a:lnTo>
                    <a:pt x="41201" y="227100"/>
                  </a:lnTo>
                  <a:lnTo>
                    <a:pt x="63110" y="188056"/>
                  </a:lnTo>
                  <a:lnTo>
                    <a:pt x="89054" y="151831"/>
                  </a:lnTo>
                  <a:lnTo>
                    <a:pt x="118729" y="118729"/>
                  </a:lnTo>
                  <a:lnTo>
                    <a:pt x="151831" y="89054"/>
                  </a:lnTo>
                  <a:lnTo>
                    <a:pt x="188056" y="63110"/>
                  </a:lnTo>
                  <a:lnTo>
                    <a:pt x="227100" y="41201"/>
                  </a:lnTo>
                  <a:lnTo>
                    <a:pt x="268659" y="23631"/>
                  </a:lnTo>
                  <a:lnTo>
                    <a:pt x="312428" y="10705"/>
                  </a:lnTo>
                  <a:lnTo>
                    <a:pt x="358105" y="2727"/>
                  </a:lnTo>
                  <a:lnTo>
                    <a:pt x="405384" y="0"/>
                  </a:lnTo>
                  <a:lnTo>
                    <a:pt x="452662" y="2727"/>
                  </a:lnTo>
                  <a:lnTo>
                    <a:pt x="498339" y="10705"/>
                  </a:lnTo>
                  <a:lnTo>
                    <a:pt x="542108" y="23631"/>
                  </a:lnTo>
                  <a:lnTo>
                    <a:pt x="583667" y="41201"/>
                  </a:lnTo>
                  <a:lnTo>
                    <a:pt x="622711" y="63110"/>
                  </a:lnTo>
                  <a:lnTo>
                    <a:pt x="658936" y="89054"/>
                  </a:lnTo>
                  <a:lnTo>
                    <a:pt x="692038" y="118729"/>
                  </a:lnTo>
                  <a:lnTo>
                    <a:pt x="721713" y="151831"/>
                  </a:lnTo>
                  <a:lnTo>
                    <a:pt x="747657" y="188056"/>
                  </a:lnTo>
                  <a:lnTo>
                    <a:pt x="769566" y="227100"/>
                  </a:lnTo>
                  <a:lnTo>
                    <a:pt x="787136" y="268659"/>
                  </a:lnTo>
                  <a:lnTo>
                    <a:pt x="800062" y="312428"/>
                  </a:lnTo>
                  <a:lnTo>
                    <a:pt x="808040" y="358105"/>
                  </a:lnTo>
                  <a:lnTo>
                    <a:pt x="810768" y="405383"/>
                  </a:lnTo>
                  <a:lnTo>
                    <a:pt x="808040" y="452662"/>
                  </a:lnTo>
                  <a:lnTo>
                    <a:pt x="800062" y="498339"/>
                  </a:lnTo>
                  <a:lnTo>
                    <a:pt x="787136" y="542108"/>
                  </a:lnTo>
                  <a:lnTo>
                    <a:pt x="769566" y="583667"/>
                  </a:lnTo>
                  <a:lnTo>
                    <a:pt x="747657" y="622711"/>
                  </a:lnTo>
                  <a:lnTo>
                    <a:pt x="721713" y="658936"/>
                  </a:lnTo>
                  <a:lnTo>
                    <a:pt x="692038" y="692038"/>
                  </a:lnTo>
                  <a:lnTo>
                    <a:pt x="658936" y="721713"/>
                  </a:lnTo>
                  <a:lnTo>
                    <a:pt x="622711" y="747657"/>
                  </a:lnTo>
                  <a:lnTo>
                    <a:pt x="583667" y="769566"/>
                  </a:lnTo>
                  <a:lnTo>
                    <a:pt x="542108" y="787136"/>
                  </a:lnTo>
                  <a:lnTo>
                    <a:pt x="498339" y="800062"/>
                  </a:lnTo>
                  <a:lnTo>
                    <a:pt x="452662" y="808040"/>
                  </a:lnTo>
                  <a:lnTo>
                    <a:pt x="405384" y="810767"/>
                  </a:lnTo>
                  <a:lnTo>
                    <a:pt x="358105" y="808040"/>
                  </a:lnTo>
                  <a:lnTo>
                    <a:pt x="312428" y="800062"/>
                  </a:lnTo>
                  <a:lnTo>
                    <a:pt x="268659" y="787136"/>
                  </a:lnTo>
                  <a:lnTo>
                    <a:pt x="227100" y="769566"/>
                  </a:lnTo>
                  <a:lnTo>
                    <a:pt x="188056" y="747657"/>
                  </a:lnTo>
                  <a:lnTo>
                    <a:pt x="151831" y="721713"/>
                  </a:lnTo>
                  <a:lnTo>
                    <a:pt x="118729" y="692038"/>
                  </a:lnTo>
                  <a:lnTo>
                    <a:pt x="89054" y="658936"/>
                  </a:lnTo>
                  <a:lnTo>
                    <a:pt x="63110" y="622711"/>
                  </a:lnTo>
                  <a:lnTo>
                    <a:pt x="41201" y="583667"/>
                  </a:lnTo>
                  <a:lnTo>
                    <a:pt x="23631" y="542108"/>
                  </a:lnTo>
                  <a:lnTo>
                    <a:pt x="10705" y="498339"/>
                  </a:lnTo>
                  <a:lnTo>
                    <a:pt x="2727" y="452662"/>
                  </a:lnTo>
                  <a:lnTo>
                    <a:pt x="0" y="405383"/>
                  </a:lnTo>
                  <a:close/>
                </a:path>
              </a:pathLst>
            </a:custGeom>
            <a:ln w="50292">
              <a:solidFill>
                <a:srgbClr val="767171"/>
              </a:solidFill>
            </a:ln>
          </p:spPr>
          <p:txBody>
            <a:bodyPr wrap="square" lIns="0" tIns="0" rIns="0" bIns="0" rtlCol="0"/>
            <a:lstStyle/>
            <a:p>
              <a:endParaRPr lang="es-EC">
                <a:latin typeface="+mj-lt"/>
              </a:endParaRPr>
            </a:p>
          </p:txBody>
        </p:sp>
      </p:grpSp>
      <p:grpSp>
        <p:nvGrpSpPr>
          <p:cNvPr id="88" name="Grupo 87">
            <a:extLst>
              <a:ext uri="{FF2B5EF4-FFF2-40B4-BE49-F238E27FC236}">
                <a16:creationId xmlns="" xmlns:a16="http://schemas.microsoft.com/office/drawing/2014/main" id="{43CCF108-7FD5-44AA-8E37-C5930D37A413}"/>
              </a:ext>
            </a:extLst>
          </p:cNvPr>
          <p:cNvGrpSpPr/>
          <p:nvPr/>
        </p:nvGrpSpPr>
        <p:grpSpPr>
          <a:xfrm>
            <a:off x="8469255" y="1296042"/>
            <a:ext cx="1514155" cy="1175379"/>
            <a:chOff x="5359668" y="1324531"/>
            <a:chExt cx="1662226" cy="1514916"/>
          </a:xfrm>
        </p:grpSpPr>
        <p:sp>
          <p:nvSpPr>
            <p:cNvPr id="89" name="object 50">
              <a:extLst>
                <a:ext uri="{FF2B5EF4-FFF2-40B4-BE49-F238E27FC236}">
                  <a16:creationId xmlns="" xmlns:a16="http://schemas.microsoft.com/office/drawing/2014/main" id="{A3B5255C-2107-4C46-8E94-CAFFB4928EDF}"/>
                </a:ext>
              </a:extLst>
            </p:cNvPr>
            <p:cNvSpPr/>
            <p:nvPr/>
          </p:nvSpPr>
          <p:spPr>
            <a:xfrm>
              <a:off x="6016510" y="1504998"/>
              <a:ext cx="304709" cy="328746"/>
            </a:xfrm>
            <a:custGeom>
              <a:avLst/>
              <a:gdLst/>
              <a:ahLst/>
              <a:cxnLst/>
              <a:rect l="l" t="t" r="r" b="b"/>
              <a:pathLst>
                <a:path w="396239" h="399414">
                  <a:moveTo>
                    <a:pt x="112256" y="311150"/>
                  </a:moveTo>
                  <a:lnTo>
                    <a:pt x="84582" y="311150"/>
                  </a:lnTo>
                  <a:lnTo>
                    <a:pt x="91953" y="318482"/>
                  </a:lnTo>
                  <a:lnTo>
                    <a:pt x="99933" y="325231"/>
                  </a:lnTo>
                  <a:lnTo>
                    <a:pt x="108459" y="331384"/>
                  </a:lnTo>
                  <a:lnTo>
                    <a:pt x="117475" y="336931"/>
                  </a:lnTo>
                  <a:lnTo>
                    <a:pt x="116712" y="383667"/>
                  </a:lnTo>
                  <a:lnTo>
                    <a:pt x="174878" y="399288"/>
                  </a:lnTo>
                  <a:lnTo>
                    <a:pt x="197612" y="358394"/>
                  </a:lnTo>
                  <a:lnTo>
                    <a:pt x="209101" y="358038"/>
                  </a:lnTo>
                  <a:lnTo>
                    <a:pt x="220472" y="356790"/>
                  </a:lnTo>
                  <a:lnTo>
                    <a:pt x="231651" y="354661"/>
                  </a:lnTo>
                  <a:lnTo>
                    <a:pt x="242570" y="351663"/>
                  </a:lnTo>
                  <a:lnTo>
                    <a:pt x="324302" y="351663"/>
                  </a:lnTo>
                  <a:lnTo>
                    <a:pt x="320160" y="340820"/>
                  </a:lnTo>
                  <a:lnTo>
                    <a:pt x="205235" y="340820"/>
                  </a:lnTo>
                  <a:lnTo>
                    <a:pt x="160654" y="336296"/>
                  </a:lnTo>
                  <a:lnTo>
                    <a:pt x="119702" y="317928"/>
                  </a:lnTo>
                  <a:lnTo>
                    <a:pt x="112256" y="311150"/>
                  </a:lnTo>
                  <a:close/>
                </a:path>
                <a:path w="396239" h="399414">
                  <a:moveTo>
                    <a:pt x="324302" y="351663"/>
                  </a:moveTo>
                  <a:lnTo>
                    <a:pt x="242570" y="351663"/>
                  </a:lnTo>
                  <a:lnTo>
                    <a:pt x="237998" y="354838"/>
                  </a:lnTo>
                  <a:lnTo>
                    <a:pt x="275463" y="387350"/>
                  </a:lnTo>
                  <a:lnTo>
                    <a:pt x="324738" y="352806"/>
                  </a:lnTo>
                  <a:lnTo>
                    <a:pt x="324302" y="351663"/>
                  </a:lnTo>
                  <a:close/>
                </a:path>
                <a:path w="396239" h="399414">
                  <a:moveTo>
                    <a:pt x="277044" y="61388"/>
                  </a:moveTo>
                  <a:lnTo>
                    <a:pt x="188464" y="61388"/>
                  </a:lnTo>
                  <a:lnTo>
                    <a:pt x="233045" y="65912"/>
                  </a:lnTo>
                  <a:lnTo>
                    <a:pt x="273936" y="84280"/>
                  </a:lnTo>
                  <a:lnTo>
                    <a:pt x="305916" y="113425"/>
                  </a:lnTo>
                  <a:lnTo>
                    <a:pt x="327356" y="150531"/>
                  </a:lnTo>
                  <a:lnTo>
                    <a:pt x="336628" y="192782"/>
                  </a:lnTo>
                  <a:lnTo>
                    <a:pt x="332104" y="237362"/>
                  </a:lnTo>
                  <a:lnTo>
                    <a:pt x="313737" y="278192"/>
                  </a:lnTo>
                  <a:lnTo>
                    <a:pt x="284592" y="310135"/>
                  </a:lnTo>
                  <a:lnTo>
                    <a:pt x="247486" y="331555"/>
                  </a:lnTo>
                  <a:lnTo>
                    <a:pt x="205235" y="340820"/>
                  </a:lnTo>
                  <a:lnTo>
                    <a:pt x="320160" y="340820"/>
                  </a:lnTo>
                  <a:lnTo>
                    <a:pt x="309117" y="311912"/>
                  </a:lnTo>
                  <a:lnTo>
                    <a:pt x="315114" y="305700"/>
                  </a:lnTo>
                  <a:lnTo>
                    <a:pt x="320706" y="299085"/>
                  </a:lnTo>
                  <a:lnTo>
                    <a:pt x="325870" y="292088"/>
                  </a:lnTo>
                  <a:lnTo>
                    <a:pt x="330580" y="284734"/>
                  </a:lnTo>
                  <a:lnTo>
                    <a:pt x="378537" y="284734"/>
                  </a:lnTo>
                  <a:lnTo>
                    <a:pt x="393953" y="227330"/>
                  </a:lnTo>
                  <a:lnTo>
                    <a:pt x="354584" y="205612"/>
                  </a:lnTo>
                  <a:lnTo>
                    <a:pt x="354560" y="192782"/>
                  </a:lnTo>
                  <a:lnTo>
                    <a:pt x="353806" y="182880"/>
                  </a:lnTo>
                  <a:lnTo>
                    <a:pt x="352065" y="171787"/>
                  </a:lnTo>
                  <a:lnTo>
                    <a:pt x="349503" y="160909"/>
                  </a:lnTo>
                  <a:lnTo>
                    <a:pt x="380873" y="132587"/>
                  </a:lnTo>
                  <a:lnTo>
                    <a:pt x="358533" y="90424"/>
                  </a:lnTo>
                  <a:lnTo>
                    <a:pt x="308483" y="90424"/>
                  </a:lnTo>
                  <a:lnTo>
                    <a:pt x="301091" y="83111"/>
                  </a:lnTo>
                  <a:lnTo>
                    <a:pt x="293068" y="76406"/>
                  </a:lnTo>
                  <a:lnTo>
                    <a:pt x="284497" y="70296"/>
                  </a:lnTo>
                  <a:lnTo>
                    <a:pt x="275463" y="64770"/>
                  </a:lnTo>
                  <a:lnTo>
                    <a:pt x="276992" y="64770"/>
                  </a:lnTo>
                  <a:lnTo>
                    <a:pt x="277044" y="61388"/>
                  </a:lnTo>
                  <a:close/>
                </a:path>
                <a:path w="396239" h="399414">
                  <a:moveTo>
                    <a:pt x="15621" y="121412"/>
                  </a:moveTo>
                  <a:lnTo>
                    <a:pt x="0" y="179578"/>
                  </a:lnTo>
                  <a:lnTo>
                    <a:pt x="38735" y="201041"/>
                  </a:lnTo>
                  <a:lnTo>
                    <a:pt x="39086" y="211256"/>
                  </a:lnTo>
                  <a:lnTo>
                    <a:pt x="40116" y="221329"/>
                  </a:lnTo>
                  <a:lnTo>
                    <a:pt x="41788" y="231259"/>
                  </a:lnTo>
                  <a:lnTo>
                    <a:pt x="44068" y="241046"/>
                  </a:lnTo>
                  <a:lnTo>
                    <a:pt x="11175" y="267716"/>
                  </a:lnTo>
                  <a:lnTo>
                    <a:pt x="36702" y="322199"/>
                  </a:lnTo>
                  <a:lnTo>
                    <a:pt x="85343" y="312800"/>
                  </a:lnTo>
                  <a:lnTo>
                    <a:pt x="84582" y="311150"/>
                  </a:lnTo>
                  <a:lnTo>
                    <a:pt x="112256" y="311150"/>
                  </a:lnTo>
                  <a:lnTo>
                    <a:pt x="87691" y="288783"/>
                  </a:lnTo>
                  <a:lnTo>
                    <a:pt x="66252" y="251677"/>
                  </a:lnTo>
                  <a:lnTo>
                    <a:pt x="57010" y="209426"/>
                  </a:lnTo>
                  <a:lnTo>
                    <a:pt x="61595" y="164846"/>
                  </a:lnTo>
                  <a:lnTo>
                    <a:pt x="79962" y="124016"/>
                  </a:lnTo>
                  <a:lnTo>
                    <a:pt x="81642" y="122174"/>
                  </a:lnTo>
                  <a:lnTo>
                    <a:pt x="60071" y="122174"/>
                  </a:lnTo>
                  <a:lnTo>
                    <a:pt x="15621" y="121412"/>
                  </a:lnTo>
                  <a:close/>
                </a:path>
                <a:path w="396239" h="399414">
                  <a:moveTo>
                    <a:pt x="180042" y="80355"/>
                  </a:moveTo>
                  <a:lnTo>
                    <a:pt x="135858" y="95535"/>
                  </a:lnTo>
                  <a:lnTo>
                    <a:pt x="100580" y="126194"/>
                  </a:lnTo>
                  <a:lnTo>
                    <a:pt x="78993" y="169545"/>
                  </a:lnTo>
                  <a:lnTo>
                    <a:pt x="75983" y="217846"/>
                  </a:lnTo>
                  <a:lnTo>
                    <a:pt x="91201" y="262016"/>
                  </a:lnTo>
                  <a:lnTo>
                    <a:pt x="121874" y="297257"/>
                  </a:lnTo>
                  <a:lnTo>
                    <a:pt x="165226" y="318770"/>
                  </a:lnTo>
                  <a:lnTo>
                    <a:pt x="213602" y="321853"/>
                  </a:lnTo>
                  <a:lnTo>
                    <a:pt x="257809" y="306673"/>
                  </a:lnTo>
                  <a:lnTo>
                    <a:pt x="293064" y="276014"/>
                  </a:lnTo>
                  <a:lnTo>
                    <a:pt x="294726" y="272665"/>
                  </a:lnTo>
                  <a:lnTo>
                    <a:pt x="206779" y="272665"/>
                  </a:lnTo>
                  <a:lnTo>
                    <a:pt x="178180" y="270891"/>
                  </a:lnTo>
                  <a:lnTo>
                    <a:pt x="152449" y="258095"/>
                  </a:lnTo>
                  <a:lnTo>
                    <a:pt x="134254" y="237204"/>
                  </a:lnTo>
                  <a:lnTo>
                    <a:pt x="125307" y="211256"/>
                  </a:lnTo>
                  <a:lnTo>
                    <a:pt x="125326" y="209426"/>
                  </a:lnTo>
                  <a:lnTo>
                    <a:pt x="127000" y="182372"/>
                  </a:lnTo>
                  <a:lnTo>
                    <a:pt x="139813" y="156714"/>
                  </a:lnTo>
                  <a:lnTo>
                    <a:pt x="160734" y="138557"/>
                  </a:lnTo>
                  <a:lnTo>
                    <a:pt x="186918" y="129543"/>
                  </a:lnTo>
                  <a:lnTo>
                    <a:pt x="293191" y="129543"/>
                  </a:lnTo>
                  <a:lnTo>
                    <a:pt x="271770" y="104951"/>
                  </a:lnTo>
                  <a:lnTo>
                    <a:pt x="228346" y="83438"/>
                  </a:lnTo>
                  <a:lnTo>
                    <a:pt x="180042" y="80355"/>
                  </a:lnTo>
                  <a:close/>
                </a:path>
                <a:path w="396239" h="399414">
                  <a:moveTo>
                    <a:pt x="378537" y="284734"/>
                  </a:moveTo>
                  <a:lnTo>
                    <a:pt x="330580" y="284734"/>
                  </a:lnTo>
                  <a:lnTo>
                    <a:pt x="378333" y="285496"/>
                  </a:lnTo>
                  <a:lnTo>
                    <a:pt x="378537" y="284734"/>
                  </a:lnTo>
                  <a:close/>
                </a:path>
                <a:path w="396239" h="399414">
                  <a:moveTo>
                    <a:pt x="293191" y="129543"/>
                  </a:moveTo>
                  <a:lnTo>
                    <a:pt x="186918" y="129543"/>
                  </a:lnTo>
                  <a:lnTo>
                    <a:pt x="215518" y="131318"/>
                  </a:lnTo>
                  <a:lnTo>
                    <a:pt x="241248" y="144059"/>
                  </a:lnTo>
                  <a:lnTo>
                    <a:pt x="259429" y="164957"/>
                  </a:lnTo>
                  <a:lnTo>
                    <a:pt x="268418" y="191164"/>
                  </a:lnTo>
                  <a:lnTo>
                    <a:pt x="266573" y="219837"/>
                  </a:lnTo>
                  <a:lnTo>
                    <a:pt x="253833" y="245494"/>
                  </a:lnTo>
                  <a:lnTo>
                    <a:pt x="232949" y="263651"/>
                  </a:lnTo>
                  <a:lnTo>
                    <a:pt x="206779" y="272665"/>
                  </a:lnTo>
                  <a:lnTo>
                    <a:pt x="294726" y="272665"/>
                  </a:lnTo>
                  <a:lnTo>
                    <a:pt x="314578" y="232663"/>
                  </a:lnTo>
                  <a:lnTo>
                    <a:pt x="317660" y="184362"/>
                  </a:lnTo>
                  <a:lnTo>
                    <a:pt x="302466" y="140192"/>
                  </a:lnTo>
                  <a:lnTo>
                    <a:pt x="293191" y="129543"/>
                  </a:lnTo>
                  <a:close/>
                </a:path>
                <a:path w="396239" h="399414">
                  <a:moveTo>
                    <a:pt x="117728" y="15367"/>
                  </a:moveTo>
                  <a:lnTo>
                    <a:pt x="66675" y="47244"/>
                  </a:lnTo>
                  <a:lnTo>
                    <a:pt x="81534" y="93218"/>
                  </a:lnTo>
                  <a:lnTo>
                    <a:pt x="75537" y="99885"/>
                  </a:lnTo>
                  <a:lnTo>
                    <a:pt x="69945" y="106934"/>
                  </a:lnTo>
                  <a:lnTo>
                    <a:pt x="64781" y="114363"/>
                  </a:lnTo>
                  <a:lnTo>
                    <a:pt x="60071" y="122174"/>
                  </a:lnTo>
                  <a:lnTo>
                    <a:pt x="81642" y="122174"/>
                  </a:lnTo>
                  <a:lnTo>
                    <a:pt x="109107" y="92073"/>
                  </a:lnTo>
                  <a:lnTo>
                    <a:pt x="146213" y="70653"/>
                  </a:lnTo>
                  <a:lnTo>
                    <a:pt x="188464" y="61388"/>
                  </a:lnTo>
                  <a:lnTo>
                    <a:pt x="277044" y="61388"/>
                  </a:lnTo>
                  <a:lnTo>
                    <a:pt x="277219" y="50037"/>
                  </a:lnTo>
                  <a:lnTo>
                    <a:pt x="153035" y="50037"/>
                  </a:lnTo>
                  <a:lnTo>
                    <a:pt x="153415" y="49784"/>
                  </a:lnTo>
                  <a:lnTo>
                    <a:pt x="117728" y="15367"/>
                  </a:lnTo>
                  <a:close/>
                </a:path>
                <a:path w="396239" h="399414">
                  <a:moveTo>
                    <a:pt x="352678" y="79375"/>
                  </a:moveTo>
                  <a:lnTo>
                    <a:pt x="308483" y="90424"/>
                  </a:lnTo>
                  <a:lnTo>
                    <a:pt x="358533" y="90424"/>
                  </a:lnTo>
                  <a:lnTo>
                    <a:pt x="352678" y="79375"/>
                  </a:lnTo>
                  <a:close/>
                </a:path>
                <a:path w="396239" h="399414">
                  <a:moveTo>
                    <a:pt x="276992" y="64770"/>
                  </a:moveTo>
                  <a:lnTo>
                    <a:pt x="275463" y="64770"/>
                  </a:lnTo>
                  <a:lnTo>
                    <a:pt x="276987" y="65150"/>
                  </a:lnTo>
                  <a:lnTo>
                    <a:pt x="276992" y="64770"/>
                  </a:lnTo>
                  <a:close/>
                </a:path>
                <a:path w="396239" h="399414">
                  <a:moveTo>
                    <a:pt x="219583" y="0"/>
                  </a:moveTo>
                  <a:lnTo>
                    <a:pt x="195452" y="43307"/>
                  </a:lnTo>
                  <a:lnTo>
                    <a:pt x="196976" y="43687"/>
                  </a:lnTo>
                  <a:lnTo>
                    <a:pt x="185771" y="44001"/>
                  </a:lnTo>
                  <a:lnTo>
                    <a:pt x="174672" y="45148"/>
                  </a:lnTo>
                  <a:lnTo>
                    <a:pt x="163740" y="47152"/>
                  </a:lnTo>
                  <a:lnTo>
                    <a:pt x="153035" y="50037"/>
                  </a:lnTo>
                  <a:lnTo>
                    <a:pt x="277219" y="50037"/>
                  </a:lnTo>
                  <a:lnTo>
                    <a:pt x="277749" y="15621"/>
                  </a:lnTo>
                  <a:lnTo>
                    <a:pt x="219583" y="0"/>
                  </a:lnTo>
                  <a:close/>
                </a:path>
                <a:path w="396239" h="399414">
                  <a:moveTo>
                    <a:pt x="396239" y="94614"/>
                  </a:moveTo>
                  <a:lnTo>
                    <a:pt x="395097" y="95885"/>
                  </a:lnTo>
                  <a:lnTo>
                    <a:pt x="395604" y="96774"/>
                  </a:lnTo>
                  <a:lnTo>
                    <a:pt x="396239" y="94614"/>
                  </a:lnTo>
                  <a:close/>
                </a:path>
              </a:pathLst>
            </a:custGeom>
            <a:solidFill>
              <a:srgbClr val="767171"/>
            </a:solidFill>
            <a:ln>
              <a:solidFill>
                <a:srgbClr val="767171"/>
              </a:solidFill>
            </a:ln>
          </p:spPr>
          <p:txBody>
            <a:bodyPr wrap="square" lIns="0" tIns="0" rIns="0" bIns="0" rtlCol="0"/>
            <a:lstStyle/>
            <a:p>
              <a:endParaRPr lang="es-EC">
                <a:latin typeface="+mj-lt"/>
              </a:endParaRPr>
            </a:p>
          </p:txBody>
        </p:sp>
        <p:sp>
          <p:nvSpPr>
            <p:cNvPr id="90" name="object 40">
              <a:extLst>
                <a:ext uri="{FF2B5EF4-FFF2-40B4-BE49-F238E27FC236}">
                  <a16:creationId xmlns="" xmlns:a16="http://schemas.microsoft.com/office/drawing/2014/main" id="{3065990B-106B-4E33-9692-8169C2828FF9}"/>
                </a:ext>
              </a:extLst>
            </p:cNvPr>
            <p:cNvSpPr/>
            <p:nvPr/>
          </p:nvSpPr>
          <p:spPr>
            <a:xfrm>
              <a:off x="5359668" y="2274986"/>
              <a:ext cx="1662226" cy="564461"/>
            </a:xfrm>
            <a:custGeom>
              <a:avLst/>
              <a:gdLst/>
              <a:ahLst/>
              <a:cxnLst/>
              <a:rect l="l" t="t" r="r" b="b"/>
              <a:pathLst>
                <a:path w="2161540" h="685800">
                  <a:moveTo>
                    <a:pt x="0" y="0"/>
                  </a:moveTo>
                  <a:lnTo>
                    <a:pt x="1818132" y="0"/>
                  </a:lnTo>
                  <a:lnTo>
                    <a:pt x="2161032" y="342900"/>
                  </a:lnTo>
                  <a:lnTo>
                    <a:pt x="1818132" y="685800"/>
                  </a:lnTo>
                  <a:lnTo>
                    <a:pt x="0" y="685800"/>
                  </a:lnTo>
                  <a:lnTo>
                    <a:pt x="342900" y="342900"/>
                  </a:lnTo>
                  <a:lnTo>
                    <a:pt x="0" y="0"/>
                  </a:lnTo>
                  <a:close/>
                </a:path>
              </a:pathLst>
            </a:custGeom>
            <a:ln w="50292">
              <a:solidFill>
                <a:srgbClr val="767171"/>
              </a:solidFill>
            </a:ln>
          </p:spPr>
          <p:txBody>
            <a:bodyPr wrap="square" lIns="0" tIns="0" rIns="0" bIns="0" rtlCol="0"/>
            <a:lstStyle/>
            <a:p>
              <a:endParaRPr lang="es-EC">
                <a:latin typeface="+mj-lt"/>
              </a:endParaRPr>
            </a:p>
          </p:txBody>
        </p:sp>
        <p:sp>
          <p:nvSpPr>
            <p:cNvPr id="91" name="object 42">
              <a:extLst>
                <a:ext uri="{FF2B5EF4-FFF2-40B4-BE49-F238E27FC236}">
                  <a16:creationId xmlns="" xmlns:a16="http://schemas.microsoft.com/office/drawing/2014/main" id="{5F8D037C-C3F3-4BA0-84DF-5B7CB31DE25E}"/>
                </a:ext>
              </a:extLst>
            </p:cNvPr>
            <p:cNvSpPr/>
            <p:nvPr/>
          </p:nvSpPr>
          <p:spPr>
            <a:xfrm>
              <a:off x="5857076" y="1324531"/>
              <a:ext cx="623579" cy="667422"/>
            </a:xfrm>
            <a:custGeom>
              <a:avLst/>
              <a:gdLst/>
              <a:ahLst/>
              <a:cxnLst/>
              <a:rect l="l" t="t" r="r" b="b"/>
              <a:pathLst>
                <a:path w="810894" h="810894">
                  <a:moveTo>
                    <a:pt x="0" y="405383"/>
                  </a:moveTo>
                  <a:lnTo>
                    <a:pt x="2727" y="358105"/>
                  </a:lnTo>
                  <a:lnTo>
                    <a:pt x="10705" y="312428"/>
                  </a:lnTo>
                  <a:lnTo>
                    <a:pt x="23631" y="268659"/>
                  </a:lnTo>
                  <a:lnTo>
                    <a:pt x="41201" y="227100"/>
                  </a:lnTo>
                  <a:lnTo>
                    <a:pt x="63110" y="188056"/>
                  </a:lnTo>
                  <a:lnTo>
                    <a:pt x="89054" y="151831"/>
                  </a:lnTo>
                  <a:lnTo>
                    <a:pt x="118729" y="118729"/>
                  </a:lnTo>
                  <a:lnTo>
                    <a:pt x="151831" y="89054"/>
                  </a:lnTo>
                  <a:lnTo>
                    <a:pt x="188056" y="63110"/>
                  </a:lnTo>
                  <a:lnTo>
                    <a:pt x="227100" y="41201"/>
                  </a:lnTo>
                  <a:lnTo>
                    <a:pt x="268659" y="23631"/>
                  </a:lnTo>
                  <a:lnTo>
                    <a:pt x="312428" y="10705"/>
                  </a:lnTo>
                  <a:lnTo>
                    <a:pt x="358105" y="2727"/>
                  </a:lnTo>
                  <a:lnTo>
                    <a:pt x="405384" y="0"/>
                  </a:lnTo>
                  <a:lnTo>
                    <a:pt x="452662" y="2727"/>
                  </a:lnTo>
                  <a:lnTo>
                    <a:pt x="498339" y="10705"/>
                  </a:lnTo>
                  <a:lnTo>
                    <a:pt x="542108" y="23631"/>
                  </a:lnTo>
                  <a:lnTo>
                    <a:pt x="583667" y="41201"/>
                  </a:lnTo>
                  <a:lnTo>
                    <a:pt x="622711" y="63110"/>
                  </a:lnTo>
                  <a:lnTo>
                    <a:pt x="658936" y="89054"/>
                  </a:lnTo>
                  <a:lnTo>
                    <a:pt x="692038" y="118729"/>
                  </a:lnTo>
                  <a:lnTo>
                    <a:pt x="721713" y="151831"/>
                  </a:lnTo>
                  <a:lnTo>
                    <a:pt x="747657" y="188056"/>
                  </a:lnTo>
                  <a:lnTo>
                    <a:pt x="769566" y="227100"/>
                  </a:lnTo>
                  <a:lnTo>
                    <a:pt x="787136" y="268659"/>
                  </a:lnTo>
                  <a:lnTo>
                    <a:pt x="800062" y="312428"/>
                  </a:lnTo>
                  <a:lnTo>
                    <a:pt x="808040" y="358105"/>
                  </a:lnTo>
                  <a:lnTo>
                    <a:pt x="810768" y="405383"/>
                  </a:lnTo>
                  <a:lnTo>
                    <a:pt x="808040" y="452662"/>
                  </a:lnTo>
                  <a:lnTo>
                    <a:pt x="800062" y="498339"/>
                  </a:lnTo>
                  <a:lnTo>
                    <a:pt x="787136" y="542108"/>
                  </a:lnTo>
                  <a:lnTo>
                    <a:pt x="769566" y="583667"/>
                  </a:lnTo>
                  <a:lnTo>
                    <a:pt x="747657" y="622711"/>
                  </a:lnTo>
                  <a:lnTo>
                    <a:pt x="721713" y="658936"/>
                  </a:lnTo>
                  <a:lnTo>
                    <a:pt x="692038" y="692038"/>
                  </a:lnTo>
                  <a:lnTo>
                    <a:pt x="658936" y="721713"/>
                  </a:lnTo>
                  <a:lnTo>
                    <a:pt x="622711" y="747657"/>
                  </a:lnTo>
                  <a:lnTo>
                    <a:pt x="583667" y="769566"/>
                  </a:lnTo>
                  <a:lnTo>
                    <a:pt x="542108" y="787136"/>
                  </a:lnTo>
                  <a:lnTo>
                    <a:pt x="498339" y="800062"/>
                  </a:lnTo>
                  <a:lnTo>
                    <a:pt x="452662" y="808040"/>
                  </a:lnTo>
                  <a:lnTo>
                    <a:pt x="405384" y="810767"/>
                  </a:lnTo>
                  <a:lnTo>
                    <a:pt x="358105" y="808040"/>
                  </a:lnTo>
                  <a:lnTo>
                    <a:pt x="312428" y="800062"/>
                  </a:lnTo>
                  <a:lnTo>
                    <a:pt x="268659" y="787136"/>
                  </a:lnTo>
                  <a:lnTo>
                    <a:pt x="227100" y="769566"/>
                  </a:lnTo>
                  <a:lnTo>
                    <a:pt x="188056" y="747657"/>
                  </a:lnTo>
                  <a:lnTo>
                    <a:pt x="151831" y="721713"/>
                  </a:lnTo>
                  <a:lnTo>
                    <a:pt x="118729" y="692038"/>
                  </a:lnTo>
                  <a:lnTo>
                    <a:pt x="89054" y="658936"/>
                  </a:lnTo>
                  <a:lnTo>
                    <a:pt x="63110" y="622711"/>
                  </a:lnTo>
                  <a:lnTo>
                    <a:pt x="41201" y="583667"/>
                  </a:lnTo>
                  <a:lnTo>
                    <a:pt x="23631" y="542108"/>
                  </a:lnTo>
                  <a:lnTo>
                    <a:pt x="10705" y="498339"/>
                  </a:lnTo>
                  <a:lnTo>
                    <a:pt x="2727" y="452662"/>
                  </a:lnTo>
                  <a:lnTo>
                    <a:pt x="0" y="405383"/>
                  </a:lnTo>
                  <a:close/>
                </a:path>
              </a:pathLst>
            </a:custGeom>
            <a:ln w="50292">
              <a:solidFill>
                <a:srgbClr val="767171"/>
              </a:solidFill>
            </a:ln>
          </p:spPr>
          <p:txBody>
            <a:bodyPr wrap="square" lIns="0" tIns="0" rIns="0" bIns="0" rtlCol="0"/>
            <a:lstStyle/>
            <a:p>
              <a:endParaRPr lang="es-EC">
                <a:latin typeface="+mj-lt"/>
              </a:endParaRPr>
            </a:p>
          </p:txBody>
        </p:sp>
        <p:sp>
          <p:nvSpPr>
            <p:cNvPr id="92" name="object 46">
              <a:extLst>
                <a:ext uri="{FF2B5EF4-FFF2-40B4-BE49-F238E27FC236}">
                  <a16:creationId xmlns="" xmlns:a16="http://schemas.microsoft.com/office/drawing/2014/main" id="{46962B1F-BC53-4936-85C1-94CA606BF779}"/>
                </a:ext>
              </a:extLst>
            </p:cNvPr>
            <p:cNvSpPr/>
            <p:nvPr/>
          </p:nvSpPr>
          <p:spPr>
            <a:xfrm>
              <a:off x="6190586" y="1981814"/>
              <a:ext cx="0" cy="274320"/>
            </a:xfrm>
            <a:custGeom>
              <a:avLst/>
              <a:gdLst/>
              <a:ahLst/>
              <a:cxnLst/>
              <a:rect l="l" t="t" r="r" b="b"/>
              <a:pathLst>
                <a:path h="575944">
                  <a:moveTo>
                    <a:pt x="0" y="0"/>
                  </a:moveTo>
                  <a:lnTo>
                    <a:pt x="0" y="575944"/>
                  </a:lnTo>
                </a:path>
              </a:pathLst>
            </a:custGeom>
            <a:ln w="50292">
              <a:solidFill>
                <a:srgbClr val="767171"/>
              </a:solidFill>
            </a:ln>
          </p:spPr>
          <p:txBody>
            <a:bodyPr wrap="square" lIns="0" tIns="0" rIns="0" bIns="0" rtlCol="0"/>
            <a:lstStyle/>
            <a:p>
              <a:endParaRPr lang="es-EC">
                <a:latin typeface="+mj-lt"/>
              </a:endParaRPr>
            </a:p>
          </p:txBody>
        </p:sp>
      </p:grpSp>
    </p:spTree>
    <p:extLst>
      <p:ext uri="{BB962C8B-B14F-4D97-AF65-F5344CB8AC3E}">
        <p14:creationId xmlns:p14="http://schemas.microsoft.com/office/powerpoint/2010/main" val="2081762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p:nvPr>
        </p:nvSpPr>
        <p:spPr>
          <a:xfrm>
            <a:off x="731520" y="374904"/>
            <a:ext cx="6537960" cy="603504"/>
          </a:xfrm>
        </p:spPr>
        <p:txBody>
          <a:bodyPr>
            <a:normAutofit/>
          </a:bodyPr>
          <a:lstStyle/>
          <a:p>
            <a:pPr marL="0" marR="0" algn="l">
              <a:lnSpc>
                <a:spcPct val="100000"/>
              </a:lnSpc>
              <a:spcBef>
                <a:spcPts val="0"/>
              </a:spcBef>
              <a:spcAft>
                <a:spcPts val="0"/>
              </a:spcAft>
              <a:buNone/>
            </a:pPr>
            <a:r>
              <a:rPr lang="es-EC" sz="2300" b="1" i="0" u="none" cap="none" dirty="0">
                <a:solidFill>
                  <a:srgbClr val="0069AF">
                    <a:alpha val="100000"/>
                  </a:srgbClr>
                </a:solidFill>
                <a:cs typeface="Century Gothic (Títulos)"/>
                <a:sym typeface="Century Gothic (Títulos)"/>
              </a:rPr>
              <a:t>1.3 Objetivo y ficha técnica</a:t>
            </a:r>
          </a:p>
        </p:txBody>
      </p:sp>
      <p:sp>
        <p:nvSpPr>
          <p:cNvPr id="3" name="Marcador de contenido 2"/>
          <p:cNvSpPr>
            <a:spLocks noGrp="1"/>
          </p:cNvSpPr>
          <p:nvPr>
            <p:ph/>
          </p:nvPr>
        </p:nvSpPr>
        <p:spPr>
          <a:xfrm>
            <a:off x="1021992" y="1046575"/>
            <a:ext cx="10067544" cy="740664"/>
          </a:xfrm>
        </p:spPr>
        <p:txBody>
          <a:bodyPr>
            <a:noAutofit/>
          </a:bodyPr>
          <a:lstStyle/>
          <a:p>
            <a:pPr marL="0" marR="0" algn="just">
              <a:lnSpc>
                <a:spcPct val="100000"/>
              </a:lnSpc>
              <a:spcBef>
                <a:spcPts val="0"/>
              </a:spcBef>
              <a:spcAft>
                <a:spcPts val="0"/>
              </a:spcAft>
              <a:buNone/>
            </a:pPr>
            <a:r>
              <a:rPr lang="es-EC" sz="1500" b="0" i="0" u="none" cap="none" dirty="0">
                <a:solidFill>
                  <a:srgbClr val="767171">
                    <a:alpha val="100000"/>
                  </a:srgbClr>
                </a:solidFill>
                <a:cs typeface="Century Gothic (Cuerpo)"/>
                <a:sym typeface="Century Gothic (Cuerpo)"/>
              </a:rPr>
              <a:t>Generar información estadística sobre la estructura económica y la producción de las grandes y medianas empresas del Ecuador, a fin de facilitar el diseño y evaluación de políticas públicas y la toma de decisiones del sector privado.</a:t>
            </a:r>
          </a:p>
        </p:txBody>
      </p:sp>
      <p:pic>
        <p:nvPicPr>
          <p:cNvPr id="4" name="Marcador de contenido 3"/>
          <p:cNvPicPr>
            <a:picLocks noGrp="1"/>
          </p:cNvPicPr>
          <p:nvPr>
            <p:ph/>
          </p:nvPr>
        </p:nvPicPr>
        <p:blipFill>
          <a:blip r:embed="rId3" cstate="print"/>
          <a:stretch>
            <a:fillRect/>
          </a:stretch>
        </p:blipFill>
        <p:spPr>
          <a:xfrm>
            <a:off x="842864" y="2286000"/>
            <a:ext cx="630936" cy="630936"/>
          </a:xfrm>
          <a:prstGeom prst="rect">
            <a:avLst/>
          </a:prstGeom>
        </p:spPr>
      </p:pic>
      <p:pic>
        <p:nvPicPr>
          <p:cNvPr id="5" name="Marcador de contenido 4"/>
          <p:cNvPicPr>
            <a:picLocks noGrp="1"/>
          </p:cNvPicPr>
          <p:nvPr>
            <p:ph/>
          </p:nvPr>
        </p:nvPicPr>
        <p:blipFill>
          <a:blip r:embed="rId3" cstate="print"/>
          <a:stretch>
            <a:fillRect/>
          </a:stretch>
        </p:blipFill>
        <p:spPr>
          <a:xfrm>
            <a:off x="842864" y="3218688"/>
            <a:ext cx="630936" cy="630936"/>
          </a:xfrm>
          <a:prstGeom prst="rect">
            <a:avLst/>
          </a:prstGeom>
        </p:spPr>
      </p:pic>
      <p:pic>
        <p:nvPicPr>
          <p:cNvPr id="6" name="Marcador de contenido 5"/>
          <p:cNvPicPr>
            <a:picLocks noGrp="1"/>
          </p:cNvPicPr>
          <p:nvPr>
            <p:ph/>
          </p:nvPr>
        </p:nvPicPr>
        <p:blipFill>
          <a:blip r:embed="rId3" cstate="print"/>
          <a:stretch>
            <a:fillRect/>
          </a:stretch>
        </p:blipFill>
        <p:spPr>
          <a:xfrm>
            <a:off x="842864" y="4096512"/>
            <a:ext cx="630936" cy="630936"/>
          </a:xfrm>
          <a:prstGeom prst="rect">
            <a:avLst/>
          </a:prstGeom>
        </p:spPr>
      </p:pic>
      <p:pic>
        <p:nvPicPr>
          <p:cNvPr id="7" name="Marcador de contenido 6"/>
          <p:cNvPicPr>
            <a:picLocks noGrp="1"/>
          </p:cNvPicPr>
          <p:nvPr>
            <p:ph/>
          </p:nvPr>
        </p:nvPicPr>
        <p:blipFill>
          <a:blip r:embed="rId3" cstate="print"/>
          <a:stretch>
            <a:fillRect/>
          </a:stretch>
        </p:blipFill>
        <p:spPr>
          <a:xfrm>
            <a:off x="842864" y="5047488"/>
            <a:ext cx="630936" cy="630936"/>
          </a:xfrm>
          <a:prstGeom prst="rect">
            <a:avLst/>
          </a:prstGeom>
        </p:spPr>
      </p:pic>
      <p:pic>
        <p:nvPicPr>
          <p:cNvPr id="8" name="Marcador de contenido 7"/>
          <p:cNvPicPr>
            <a:picLocks noGrp="1"/>
          </p:cNvPicPr>
          <p:nvPr>
            <p:ph/>
          </p:nvPr>
        </p:nvPicPr>
        <p:blipFill>
          <a:blip r:embed="rId3" cstate="print"/>
          <a:stretch>
            <a:fillRect/>
          </a:stretch>
        </p:blipFill>
        <p:spPr>
          <a:xfrm>
            <a:off x="4454921" y="2286000"/>
            <a:ext cx="630936" cy="630936"/>
          </a:xfrm>
          <a:prstGeom prst="rect">
            <a:avLst/>
          </a:prstGeom>
        </p:spPr>
      </p:pic>
      <p:pic>
        <p:nvPicPr>
          <p:cNvPr id="9" name="Marcador de contenido 8"/>
          <p:cNvPicPr>
            <a:picLocks noGrp="1"/>
          </p:cNvPicPr>
          <p:nvPr>
            <p:ph/>
          </p:nvPr>
        </p:nvPicPr>
        <p:blipFill>
          <a:blip r:embed="rId3" cstate="print"/>
          <a:stretch>
            <a:fillRect/>
          </a:stretch>
        </p:blipFill>
        <p:spPr>
          <a:xfrm>
            <a:off x="4454921" y="3218688"/>
            <a:ext cx="630936" cy="630936"/>
          </a:xfrm>
          <a:prstGeom prst="rect">
            <a:avLst/>
          </a:prstGeom>
        </p:spPr>
      </p:pic>
      <p:pic>
        <p:nvPicPr>
          <p:cNvPr id="10" name="Marcador de contenido 9"/>
          <p:cNvPicPr>
            <a:picLocks noGrp="1"/>
          </p:cNvPicPr>
          <p:nvPr>
            <p:ph/>
          </p:nvPr>
        </p:nvPicPr>
        <p:blipFill>
          <a:blip r:embed="rId3" cstate="print"/>
          <a:stretch>
            <a:fillRect/>
          </a:stretch>
        </p:blipFill>
        <p:spPr>
          <a:xfrm>
            <a:off x="4454921" y="4096512"/>
            <a:ext cx="630936" cy="630936"/>
          </a:xfrm>
          <a:prstGeom prst="rect">
            <a:avLst/>
          </a:prstGeom>
        </p:spPr>
      </p:pic>
      <p:pic>
        <p:nvPicPr>
          <p:cNvPr id="11" name="Marcador de contenido 10"/>
          <p:cNvPicPr>
            <a:picLocks noGrp="1"/>
          </p:cNvPicPr>
          <p:nvPr>
            <p:ph/>
          </p:nvPr>
        </p:nvPicPr>
        <p:blipFill>
          <a:blip r:embed="rId3" cstate="print"/>
          <a:stretch>
            <a:fillRect/>
          </a:stretch>
        </p:blipFill>
        <p:spPr>
          <a:xfrm>
            <a:off x="4454921" y="5047488"/>
            <a:ext cx="630936" cy="630936"/>
          </a:xfrm>
          <a:prstGeom prst="rect">
            <a:avLst/>
          </a:prstGeom>
        </p:spPr>
      </p:pic>
      <p:pic>
        <p:nvPicPr>
          <p:cNvPr id="12" name="Marcador de contenido 11"/>
          <p:cNvPicPr>
            <a:picLocks noGrp="1"/>
          </p:cNvPicPr>
          <p:nvPr>
            <p:ph/>
          </p:nvPr>
        </p:nvPicPr>
        <p:blipFill>
          <a:blip r:embed="rId3" cstate="print"/>
          <a:stretch>
            <a:fillRect/>
          </a:stretch>
        </p:blipFill>
        <p:spPr>
          <a:xfrm>
            <a:off x="8138876" y="2286000"/>
            <a:ext cx="630936" cy="630936"/>
          </a:xfrm>
          <a:prstGeom prst="rect">
            <a:avLst/>
          </a:prstGeom>
        </p:spPr>
      </p:pic>
      <p:pic>
        <p:nvPicPr>
          <p:cNvPr id="13" name="Marcador de contenido 12"/>
          <p:cNvPicPr>
            <a:picLocks noGrp="1"/>
          </p:cNvPicPr>
          <p:nvPr>
            <p:ph/>
          </p:nvPr>
        </p:nvPicPr>
        <p:blipFill>
          <a:blip r:embed="rId3" cstate="print"/>
          <a:stretch>
            <a:fillRect/>
          </a:stretch>
        </p:blipFill>
        <p:spPr>
          <a:xfrm>
            <a:off x="8138876" y="3234377"/>
            <a:ext cx="630936" cy="630936"/>
          </a:xfrm>
          <a:prstGeom prst="rect">
            <a:avLst/>
          </a:prstGeom>
        </p:spPr>
      </p:pic>
      <p:pic>
        <p:nvPicPr>
          <p:cNvPr id="14" name="Marcador de contenido 13"/>
          <p:cNvPicPr>
            <a:picLocks noGrp="1"/>
          </p:cNvPicPr>
          <p:nvPr>
            <p:ph/>
          </p:nvPr>
        </p:nvPicPr>
        <p:blipFill>
          <a:blip r:embed="rId3" cstate="print"/>
          <a:stretch>
            <a:fillRect/>
          </a:stretch>
        </p:blipFill>
        <p:spPr>
          <a:xfrm>
            <a:off x="8141019" y="4214239"/>
            <a:ext cx="630936" cy="630936"/>
          </a:xfrm>
          <a:prstGeom prst="rect">
            <a:avLst/>
          </a:prstGeom>
        </p:spPr>
      </p:pic>
      <p:pic>
        <p:nvPicPr>
          <p:cNvPr id="15" name="Marcador de contenido 14"/>
          <p:cNvPicPr>
            <a:picLocks noGrp="1"/>
          </p:cNvPicPr>
          <p:nvPr>
            <p:ph/>
          </p:nvPr>
        </p:nvPicPr>
        <p:blipFill>
          <a:blip r:embed="rId4" cstate="print"/>
          <a:stretch>
            <a:fillRect/>
          </a:stretch>
        </p:blipFill>
        <p:spPr>
          <a:xfrm>
            <a:off x="842864" y="2286000"/>
            <a:ext cx="658368" cy="649224"/>
          </a:xfrm>
          <a:prstGeom prst="rect">
            <a:avLst/>
          </a:prstGeom>
        </p:spPr>
      </p:pic>
      <p:pic>
        <p:nvPicPr>
          <p:cNvPr id="16" name="Marcador de contenido 15"/>
          <p:cNvPicPr>
            <a:picLocks noGrp="1"/>
          </p:cNvPicPr>
          <p:nvPr>
            <p:ph/>
          </p:nvPr>
        </p:nvPicPr>
        <p:blipFill>
          <a:blip r:embed="rId5" cstate="print"/>
          <a:stretch>
            <a:fillRect/>
          </a:stretch>
        </p:blipFill>
        <p:spPr>
          <a:xfrm>
            <a:off x="916016" y="3291840"/>
            <a:ext cx="484632" cy="502920"/>
          </a:xfrm>
          <a:prstGeom prst="rect">
            <a:avLst/>
          </a:prstGeom>
        </p:spPr>
      </p:pic>
      <p:pic>
        <p:nvPicPr>
          <p:cNvPr id="17" name="Marcador de contenido 16"/>
          <p:cNvPicPr>
            <a:picLocks noGrp="1"/>
          </p:cNvPicPr>
          <p:nvPr>
            <p:ph/>
          </p:nvPr>
        </p:nvPicPr>
        <p:blipFill>
          <a:blip r:embed="rId6" cstate="print"/>
          <a:stretch>
            <a:fillRect/>
          </a:stretch>
        </p:blipFill>
        <p:spPr>
          <a:xfrm>
            <a:off x="989168" y="4206240"/>
            <a:ext cx="365760" cy="365760"/>
          </a:xfrm>
          <a:prstGeom prst="rect">
            <a:avLst/>
          </a:prstGeom>
        </p:spPr>
      </p:pic>
      <p:pic>
        <p:nvPicPr>
          <p:cNvPr id="18" name="Marcador de contenido 17"/>
          <p:cNvPicPr>
            <a:picLocks noGrp="1"/>
          </p:cNvPicPr>
          <p:nvPr>
            <p:ph/>
          </p:nvPr>
        </p:nvPicPr>
        <p:blipFill>
          <a:blip r:embed="rId7" cstate="print"/>
          <a:stretch>
            <a:fillRect/>
          </a:stretch>
        </p:blipFill>
        <p:spPr>
          <a:xfrm>
            <a:off x="961736" y="5175504"/>
            <a:ext cx="365760" cy="365760"/>
          </a:xfrm>
          <a:prstGeom prst="rect">
            <a:avLst/>
          </a:prstGeom>
        </p:spPr>
      </p:pic>
      <p:pic>
        <p:nvPicPr>
          <p:cNvPr id="19" name="Marcador de contenido 18"/>
          <p:cNvPicPr>
            <a:picLocks noGrp="1"/>
          </p:cNvPicPr>
          <p:nvPr>
            <p:ph/>
          </p:nvPr>
        </p:nvPicPr>
        <p:blipFill>
          <a:blip r:embed="rId8" cstate="print"/>
          <a:stretch>
            <a:fillRect/>
          </a:stretch>
        </p:blipFill>
        <p:spPr>
          <a:xfrm>
            <a:off x="4518929" y="2322576"/>
            <a:ext cx="484632" cy="502920"/>
          </a:xfrm>
          <a:prstGeom prst="rect">
            <a:avLst/>
          </a:prstGeom>
        </p:spPr>
      </p:pic>
      <p:pic>
        <p:nvPicPr>
          <p:cNvPr id="20" name="Marcador de contenido 19"/>
          <p:cNvPicPr>
            <a:picLocks noGrp="1"/>
          </p:cNvPicPr>
          <p:nvPr>
            <p:ph/>
          </p:nvPr>
        </p:nvPicPr>
        <p:blipFill>
          <a:blip r:embed="rId9" cstate="print"/>
          <a:stretch>
            <a:fillRect/>
          </a:stretch>
        </p:blipFill>
        <p:spPr>
          <a:xfrm>
            <a:off x="4546361" y="3291840"/>
            <a:ext cx="448056" cy="466344"/>
          </a:xfrm>
          <a:prstGeom prst="rect">
            <a:avLst/>
          </a:prstGeom>
        </p:spPr>
      </p:pic>
      <p:pic>
        <p:nvPicPr>
          <p:cNvPr id="21" name="Marcador de contenido 20"/>
          <p:cNvPicPr>
            <a:picLocks noGrp="1"/>
          </p:cNvPicPr>
          <p:nvPr>
            <p:ph/>
          </p:nvPr>
        </p:nvPicPr>
        <p:blipFill>
          <a:blip r:embed="rId10" cstate="print"/>
          <a:stretch>
            <a:fillRect/>
          </a:stretch>
        </p:blipFill>
        <p:spPr>
          <a:xfrm>
            <a:off x="4537217" y="4142232"/>
            <a:ext cx="512064" cy="530352"/>
          </a:xfrm>
          <a:prstGeom prst="rect">
            <a:avLst/>
          </a:prstGeom>
        </p:spPr>
      </p:pic>
      <p:pic>
        <p:nvPicPr>
          <p:cNvPr id="22" name="Marcador de contenido 21"/>
          <p:cNvPicPr>
            <a:picLocks noGrp="1"/>
          </p:cNvPicPr>
          <p:nvPr>
            <p:ph/>
          </p:nvPr>
        </p:nvPicPr>
        <p:blipFill>
          <a:blip r:embed="rId11" cstate="print"/>
          <a:stretch>
            <a:fillRect/>
          </a:stretch>
        </p:blipFill>
        <p:spPr>
          <a:xfrm>
            <a:off x="4564649" y="5120640"/>
            <a:ext cx="448056" cy="466344"/>
          </a:xfrm>
          <a:prstGeom prst="rect">
            <a:avLst/>
          </a:prstGeom>
        </p:spPr>
      </p:pic>
      <p:pic>
        <p:nvPicPr>
          <p:cNvPr id="23" name="Marcador de contenido 22"/>
          <p:cNvPicPr>
            <a:picLocks noGrp="1"/>
          </p:cNvPicPr>
          <p:nvPr>
            <p:ph/>
          </p:nvPr>
        </p:nvPicPr>
        <p:blipFill>
          <a:blip r:embed="rId12" cstate="print"/>
          <a:stretch>
            <a:fillRect/>
          </a:stretch>
        </p:blipFill>
        <p:spPr>
          <a:xfrm>
            <a:off x="8248604" y="2404872"/>
            <a:ext cx="402336" cy="411480"/>
          </a:xfrm>
          <a:prstGeom prst="rect">
            <a:avLst/>
          </a:prstGeom>
        </p:spPr>
      </p:pic>
      <p:pic>
        <p:nvPicPr>
          <p:cNvPr id="24" name="Marcador de contenido 23"/>
          <p:cNvPicPr>
            <a:picLocks noGrp="1"/>
          </p:cNvPicPr>
          <p:nvPr>
            <p:ph/>
          </p:nvPr>
        </p:nvPicPr>
        <p:blipFill>
          <a:blip r:embed="rId13" cstate="print"/>
          <a:stretch>
            <a:fillRect/>
          </a:stretch>
        </p:blipFill>
        <p:spPr>
          <a:xfrm>
            <a:off x="8212028" y="3389289"/>
            <a:ext cx="466344" cy="365760"/>
          </a:xfrm>
          <a:prstGeom prst="rect">
            <a:avLst/>
          </a:prstGeom>
        </p:spPr>
      </p:pic>
      <p:pic>
        <p:nvPicPr>
          <p:cNvPr id="25" name="Marcador de contenido 24"/>
          <p:cNvPicPr>
            <a:picLocks noGrp="1"/>
          </p:cNvPicPr>
          <p:nvPr>
            <p:ph/>
          </p:nvPr>
        </p:nvPicPr>
        <p:blipFill>
          <a:blip r:embed="rId14" cstate="print"/>
          <a:stretch>
            <a:fillRect/>
          </a:stretch>
        </p:blipFill>
        <p:spPr>
          <a:xfrm>
            <a:off x="8260653" y="4323967"/>
            <a:ext cx="411480" cy="411480"/>
          </a:xfrm>
          <a:prstGeom prst="rect">
            <a:avLst/>
          </a:prstGeom>
        </p:spPr>
      </p:pic>
      <p:pic>
        <p:nvPicPr>
          <p:cNvPr id="29" name="Marcador de contenido 28"/>
          <p:cNvPicPr>
            <a:picLocks noGrp="1"/>
          </p:cNvPicPr>
          <p:nvPr>
            <p:ph/>
          </p:nvPr>
        </p:nvPicPr>
        <p:blipFill>
          <a:blip r:embed="rId15" cstate="print"/>
          <a:stretch>
            <a:fillRect/>
          </a:stretch>
        </p:blipFill>
        <p:spPr>
          <a:xfrm>
            <a:off x="1889939" y="2267712"/>
            <a:ext cx="2121408" cy="676656"/>
          </a:xfrm>
          <a:prstGeom prst="rect">
            <a:avLst/>
          </a:prstGeom>
        </p:spPr>
      </p:pic>
      <p:pic>
        <p:nvPicPr>
          <p:cNvPr id="30" name="Marcador de contenido 29"/>
          <p:cNvPicPr>
            <a:picLocks noGrp="1"/>
          </p:cNvPicPr>
          <p:nvPr>
            <p:ph/>
          </p:nvPr>
        </p:nvPicPr>
        <p:blipFill>
          <a:blip r:embed="rId15" cstate="print"/>
          <a:stretch>
            <a:fillRect/>
          </a:stretch>
        </p:blipFill>
        <p:spPr>
          <a:xfrm>
            <a:off x="1889939" y="3191256"/>
            <a:ext cx="2121408" cy="676656"/>
          </a:xfrm>
          <a:prstGeom prst="rect">
            <a:avLst/>
          </a:prstGeom>
        </p:spPr>
      </p:pic>
      <p:pic>
        <p:nvPicPr>
          <p:cNvPr id="31" name="Marcador de contenido 30"/>
          <p:cNvPicPr>
            <a:picLocks noGrp="1"/>
          </p:cNvPicPr>
          <p:nvPr>
            <p:ph/>
          </p:nvPr>
        </p:nvPicPr>
        <p:blipFill>
          <a:blip r:embed="rId15" cstate="print"/>
          <a:stretch>
            <a:fillRect/>
          </a:stretch>
        </p:blipFill>
        <p:spPr>
          <a:xfrm>
            <a:off x="1889939" y="4123944"/>
            <a:ext cx="2121408" cy="676656"/>
          </a:xfrm>
          <a:prstGeom prst="rect">
            <a:avLst/>
          </a:prstGeom>
        </p:spPr>
      </p:pic>
      <p:pic>
        <p:nvPicPr>
          <p:cNvPr id="32" name="Marcador de contenido 31"/>
          <p:cNvPicPr>
            <a:picLocks noGrp="1"/>
          </p:cNvPicPr>
          <p:nvPr>
            <p:ph/>
          </p:nvPr>
        </p:nvPicPr>
        <p:blipFill>
          <a:blip r:embed="rId15" cstate="print"/>
          <a:stretch>
            <a:fillRect/>
          </a:stretch>
        </p:blipFill>
        <p:spPr>
          <a:xfrm>
            <a:off x="1889939" y="5047488"/>
            <a:ext cx="2121408" cy="676656"/>
          </a:xfrm>
          <a:prstGeom prst="rect">
            <a:avLst/>
          </a:prstGeom>
        </p:spPr>
      </p:pic>
      <p:pic>
        <p:nvPicPr>
          <p:cNvPr id="33" name="Marcador de contenido 32"/>
          <p:cNvPicPr>
            <a:picLocks noGrp="1"/>
          </p:cNvPicPr>
          <p:nvPr>
            <p:ph/>
          </p:nvPr>
        </p:nvPicPr>
        <p:blipFill>
          <a:blip r:embed="rId15" cstate="print"/>
          <a:stretch>
            <a:fillRect/>
          </a:stretch>
        </p:blipFill>
        <p:spPr>
          <a:xfrm>
            <a:off x="5466676" y="2286000"/>
            <a:ext cx="2286000" cy="676656"/>
          </a:xfrm>
          <a:prstGeom prst="rect">
            <a:avLst/>
          </a:prstGeom>
        </p:spPr>
      </p:pic>
      <p:pic>
        <p:nvPicPr>
          <p:cNvPr id="34" name="Marcador de contenido 33"/>
          <p:cNvPicPr>
            <a:picLocks noGrp="1"/>
          </p:cNvPicPr>
          <p:nvPr>
            <p:ph/>
          </p:nvPr>
        </p:nvPicPr>
        <p:blipFill>
          <a:blip r:embed="rId15" cstate="print"/>
          <a:stretch>
            <a:fillRect/>
          </a:stretch>
        </p:blipFill>
        <p:spPr>
          <a:xfrm>
            <a:off x="5466676" y="3209544"/>
            <a:ext cx="2286000" cy="676656"/>
          </a:xfrm>
          <a:prstGeom prst="rect">
            <a:avLst/>
          </a:prstGeom>
        </p:spPr>
      </p:pic>
      <p:pic>
        <p:nvPicPr>
          <p:cNvPr id="35" name="Marcador de contenido 34"/>
          <p:cNvPicPr>
            <a:picLocks noGrp="1"/>
          </p:cNvPicPr>
          <p:nvPr>
            <p:ph/>
          </p:nvPr>
        </p:nvPicPr>
        <p:blipFill>
          <a:blip r:embed="rId15" cstate="print"/>
          <a:stretch>
            <a:fillRect/>
          </a:stretch>
        </p:blipFill>
        <p:spPr>
          <a:xfrm>
            <a:off x="5466676" y="4133088"/>
            <a:ext cx="2286000" cy="676656"/>
          </a:xfrm>
          <a:prstGeom prst="rect">
            <a:avLst/>
          </a:prstGeom>
        </p:spPr>
      </p:pic>
      <p:pic>
        <p:nvPicPr>
          <p:cNvPr id="36" name="Marcador de contenido 35"/>
          <p:cNvPicPr>
            <a:picLocks noGrp="1"/>
          </p:cNvPicPr>
          <p:nvPr>
            <p:ph/>
          </p:nvPr>
        </p:nvPicPr>
        <p:blipFill>
          <a:blip r:embed="rId15" cstate="print"/>
          <a:stretch>
            <a:fillRect/>
          </a:stretch>
        </p:blipFill>
        <p:spPr>
          <a:xfrm>
            <a:off x="5466676" y="5065776"/>
            <a:ext cx="2286000" cy="676656"/>
          </a:xfrm>
          <a:prstGeom prst="rect">
            <a:avLst/>
          </a:prstGeom>
        </p:spPr>
      </p:pic>
      <p:pic>
        <p:nvPicPr>
          <p:cNvPr id="37" name="Marcador de contenido 36"/>
          <p:cNvPicPr>
            <a:picLocks noGrp="1"/>
          </p:cNvPicPr>
          <p:nvPr>
            <p:ph/>
          </p:nvPr>
        </p:nvPicPr>
        <p:blipFill>
          <a:blip r:embed="rId15" cstate="print"/>
          <a:stretch>
            <a:fillRect/>
          </a:stretch>
        </p:blipFill>
        <p:spPr>
          <a:xfrm>
            <a:off x="9132284" y="2286000"/>
            <a:ext cx="2231185" cy="676656"/>
          </a:xfrm>
          <a:prstGeom prst="rect">
            <a:avLst/>
          </a:prstGeom>
        </p:spPr>
      </p:pic>
      <p:pic>
        <p:nvPicPr>
          <p:cNvPr id="38" name="Marcador de contenido 37"/>
          <p:cNvPicPr>
            <a:picLocks noGrp="1"/>
          </p:cNvPicPr>
          <p:nvPr>
            <p:ph/>
          </p:nvPr>
        </p:nvPicPr>
        <p:blipFill>
          <a:blip r:embed="rId15" cstate="print"/>
          <a:stretch>
            <a:fillRect/>
          </a:stretch>
        </p:blipFill>
        <p:spPr>
          <a:xfrm>
            <a:off x="9122126" y="3189732"/>
            <a:ext cx="2241343" cy="676656"/>
          </a:xfrm>
          <a:prstGeom prst="rect">
            <a:avLst/>
          </a:prstGeom>
        </p:spPr>
      </p:pic>
      <p:pic>
        <p:nvPicPr>
          <p:cNvPr id="39" name="Marcador de contenido 38"/>
          <p:cNvPicPr>
            <a:picLocks noGrp="1"/>
          </p:cNvPicPr>
          <p:nvPr>
            <p:ph/>
          </p:nvPr>
        </p:nvPicPr>
        <p:blipFill>
          <a:blip r:embed="rId15" cstate="print"/>
          <a:stretch>
            <a:fillRect/>
          </a:stretch>
        </p:blipFill>
        <p:spPr>
          <a:xfrm>
            <a:off x="9122125" y="4037269"/>
            <a:ext cx="2315250" cy="1801176"/>
          </a:xfrm>
          <a:prstGeom prst="rect">
            <a:avLst/>
          </a:prstGeom>
        </p:spPr>
      </p:pic>
      <p:sp>
        <p:nvSpPr>
          <p:cNvPr id="51" name="Marcador de contenido 50"/>
          <p:cNvSpPr>
            <a:spLocks noGrp="1"/>
          </p:cNvSpPr>
          <p:nvPr>
            <p:ph/>
          </p:nvPr>
        </p:nvSpPr>
        <p:spPr>
          <a:xfrm>
            <a:off x="1906027" y="2205767"/>
            <a:ext cx="2121408" cy="658368"/>
          </a:xfrm>
        </p:spPr>
        <p:txBody>
          <a:bodyPr>
            <a:noAutofit/>
          </a:bodyPr>
          <a:lstStyle/>
          <a:p>
            <a:pPr marL="0" marR="0">
              <a:lnSpc>
                <a:spcPct val="100000"/>
              </a:lnSpc>
              <a:spcBef>
                <a:spcPts val="0"/>
              </a:spcBef>
              <a:spcAft>
                <a:spcPts val="0"/>
              </a:spcAft>
              <a:buNone/>
            </a:pPr>
            <a:r>
              <a:rPr lang="es-EC" sz="1050" b="1" i="0" u="none" cap="none" dirty="0">
                <a:solidFill>
                  <a:srgbClr val="181717">
                    <a:alpha val="100000"/>
                  </a:srgbClr>
                </a:solidFill>
                <a:cs typeface="Century Gothic (Cuerpo)"/>
                <a:sym typeface="Century Gothic (Cuerpo)"/>
              </a:rPr>
              <a:t>Tipo de encuesta:</a:t>
            </a:r>
          </a:p>
          <a:p>
            <a:pPr marL="0" marR="0">
              <a:lnSpc>
                <a:spcPct val="100000"/>
              </a:lnSpc>
              <a:spcBef>
                <a:spcPts val="0"/>
              </a:spcBef>
              <a:spcAft>
                <a:spcPts val="0"/>
              </a:spcAft>
              <a:buNone/>
            </a:pPr>
            <a:r>
              <a:rPr lang="es-EC" sz="1050" b="0" dirty="0">
                <a:solidFill>
                  <a:srgbClr val="585858"/>
                </a:solidFill>
                <a:cs typeface="Century Gothic (Cuerpo)"/>
                <a:sym typeface="Century Gothic (Cuerpo)"/>
              </a:rPr>
              <a:t>Empresarial</a:t>
            </a:r>
            <a:endParaRPr lang="es-EC" sz="1050" b="0" i="0" u="none" cap="none" dirty="0">
              <a:solidFill>
                <a:srgbClr val="585858"/>
              </a:solidFill>
              <a:cs typeface="Century Gothic (Cuerpo)"/>
              <a:sym typeface="Century Gothic (Cuerpo)"/>
            </a:endParaRPr>
          </a:p>
        </p:txBody>
      </p:sp>
      <p:sp>
        <p:nvSpPr>
          <p:cNvPr id="52" name="Marcador de contenido 51"/>
          <p:cNvSpPr>
            <a:spLocks noGrp="1"/>
          </p:cNvSpPr>
          <p:nvPr>
            <p:ph/>
          </p:nvPr>
        </p:nvSpPr>
        <p:spPr>
          <a:xfrm>
            <a:off x="1876223" y="3228566"/>
            <a:ext cx="2121408" cy="616477"/>
          </a:xfrm>
        </p:spPr>
        <p:txBody>
          <a:bodyPr>
            <a:noAutofit/>
          </a:bodyPr>
          <a:lstStyle/>
          <a:p>
            <a:pPr marL="0" marR="0">
              <a:lnSpc>
                <a:spcPct val="100000"/>
              </a:lnSpc>
              <a:spcBef>
                <a:spcPts val="0"/>
              </a:spcBef>
              <a:spcAft>
                <a:spcPts val="0"/>
              </a:spcAft>
              <a:buNone/>
            </a:pPr>
            <a:r>
              <a:rPr lang="es-EC" sz="1050" b="1" i="0" u="none" cap="none" dirty="0">
                <a:solidFill>
                  <a:srgbClr val="181717">
                    <a:alpha val="100000"/>
                  </a:srgbClr>
                </a:solidFill>
                <a:cs typeface="Century Gothic (Cuerpo)"/>
                <a:sym typeface="Century Gothic (Cuerpo)"/>
              </a:rPr>
              <a:t>Alcance de la investigación:</a:t>
            </a:r>
          </a:p>
          <a:p>
            <a:pPr>
              <a:lnSpc>
                <a:spcPct val="100000"/>
              </a:lnSpc>
              <a:spcBef>
                <a:spcPts val="0"/>
              </a:spcBef>
            </a:pPr>
            <a:r>
              <a:rPr lang="es-EC" sz="1050" b="0" dirty="0">
                <a:solidFill>
                  <a:srgbClr val="585858">
                    <a:alpha val="100000"/>
                  </a:srgbClr>
                </a:solidFill>
                <a:cs typeface="Century Gothic (Cuerpo)"/>
                <a:sym typeface="Century Gothic (Cuerpo)"/>
              </a:rPr>
              <a:t>Grandes empresas (GE) y medianas empresas (ME)* y Sección del CIIU Rev. 4</a:t>
            </a:r>
          </a:p>
        </p:txBody>
      </p:sp>
      <p:sp>
        <p:nvSpPr>
          <p:cNvPr id="53" name="Marcador de contenido 52"/>
          <p:cNvSpPr>
            <a:spLocks noGrp="1"/>
          </p:cNvSpPr>
          <p:nvPr>
            <p:ph/>
          </p:nvPr>
        </p:nvSpPr>
        <p:spPr>
          <a:xfrm>
            <a:off x="1893429" y="4123944"/>
            <a:ext cx="2121408" cy="685800"/>
          </a:xfrm>
        </p:spPr>
        <p:txBody>
          <a:bodyPr>
            <a:noAutofit/>
          </a:bodyPr>
          <a:lstStyle/>
          <a:p>
            <a:pPr marL="0" marR="0">
              <a:lnSpc>
                <a:spcPct val="100000"/>
              </a:lnSpc>
              <a:spcBef>
                <a:spcPts val="0"/>
              </a:spcBef>
              <a:spcAft>
                <a:spcPts val="0"/>
              </a:spcAft>
              <a:buNone/>
            </a:pPr>
            <a:r>
              <a:rPr lang="es-EC" sz="1050" b="1" i="0" u="none" cap="none" dirty="0">
                <a:solidFill>
                  <a:srgbClr val="181717">
                    <a:alpha val="100000"/>
                  </a:srgbClr>
                </a:solidFill>
                <a:cs typeface="Century Gothic (Cuerpo)"/>
                <a:sym typeface="Century Gothic (Cuerpo)"/>
              </a:rPr>
              <a:t>Universo de investigación:</a:t>
            </a:r>
          </a:p>
          <a:p>
            <a:pPr>
              <a:lnSpc>
                <a:spcPct val="100000"/>
              </a:lnSpc>
              <a:spcBef>
                <a:spcPts val="0"/>
              </a:spcBef>
            </a:pPr>
            <a:r>
              <a:rPr lang="es-EC" sz="1050" b="0" dirty="0">
                <a:solidFill>
                  <a:srgbClr val="585858"/>
                </a:solidFill>
                <a:cs typeface="Century Gothic (Cuerpo)"/>
                <a:sym typeface="Century Gothic (Cuerpo)"/>
              </a:rPr>
              <a:t>13.830</a:t>
            </a:r>
            <a:r>
              <a:rPr lang="es-EC" sz="1050" b="0" dirty="0">
                <a:solidFill>
                  <a:srgbClr val="585858">
                    <a:alpha val="100000"/>
                  </a:srgbClr>
                </a:solidFill>
                <a:cs typeface="Century Gothic (Cuerpo)"/>
                <a:sym typeface="Century Gothic (Cuerpo)"/>
              </a:rPr>
              <a:t> empresas</a:t>
            </a:r>
          </a:p>
        </p:txBody>
      </p:sp>
      <p:sp>
        <p:nvSpPr>
          <p:cNvPr id="54" name="Marcador de contenido 53"/>
          <p:cNvSpPr>
            <a:spLocks noGrp="1"/>
          </p:cNvSpPr>
          <p:nvPr>
            <p:ph/>
          </p:nvPr>
        </p:nvSpPr>
        <p:spPr>
          <a:xfrm>
            <a:off x="1880379" y="5047488"/>
            <a:ext cx="2121408" cy="676656"/>
          </a:xfrm>
        </p:spPr>
        <p:txBody>
          <a:bodyPr>
            <a:noAutofit/>
          </a:bodyPr>
          <a:lstStyle/>
          <a:p>
            <a:pPr marL="0" marR="0">
              <a:lnSpc>
                <a:spcPct val="100000"/>
              </a:lnSpc>
              <a:spcBef>
                <a:spcPts val="0"/>
              </a:spcBef>
              <a:spcAft>
                <a:spcPts val="0"/>
              </a:spcAft>
              <a:buNone/>
            </a:pPr>
            <a:r>
              <a:rPr lang="es-EC" sz="1050" b="1" i="0" u="none" cap="none" dirty="0">
                <a:solidFill>
                  <a:srgbClr val="181717">
                    <a:alpha val="100000"/>
                  </a:srgbClr>
                </a:solidFill>
                <a:cs typeface="Century Gothic (Cuerpo)"/>
                <a:sym typeface="Century Gothic (Cuerpo)"/>
              </a:rPr>
              <a:t>Muestra:</a:t>
            </a:r>
            <a:endParaRPr lang="es-EC" sz="1050" dirty="0">
              <a:solidFill>
                <a:srgbClr val="181717">
                  <a:alpha val="100000"/>
                </a:srgbClr>
              </a:solidFill>
              <a:cs typeface="Century Gothic (Cuerpo)"/>
              <a:sym typeface="Century Gothic (Cuerpo)"/>
            </a:endParaRPr>
          </a:p>
          <a:p>
            <a:pPr>
              <a:lnSpc>
                <a:spcPct val="100000"/>
              </a:lnSpc>
              <a:spcBef>
                <a:spcPts val="0"/>
              </a:spcBef>
            </a:pPr>
            <a:r>
              <a:rPr lang="es-EC" sz="1050" b="0" dirty="0">
                <a:solidFill>
                  <a:srgbClr val="585858">
                    <a:alpha val="100000"/>
                  </a:srgbClr>
                </a:solidFill>
                <a:cs typeface="Century Gothic (Cuerpo)"/>
                <a:sym typeface="Century Gothic (Cuerpo)"/>
              </a:rPr>
              <a:t>4</a:t>
            </a:r>
            <a:r>
              <a:rPr lang="es-EC" sz="1050" b="0" dirty="0">
                <a:solidFill>
                  <a:srgbClr val="FF0000"/>
                </a:solidFill>
                <a:cs typeface="Century Gothic (Cuerpo)"/>
                <a:sym typeface="Century Gothic (Cuerpo)"/>
              </a:rPr>
              <a:t>.</a:t>
            </a:r>
            <a:r>
              <a:rPr lang="es-EC" sz="1050" b="0" dirty="0">
                <a:solidFill>
                  <a:srgbClr val="585858">
                    <a:alpha val="100000"/>
                  </a:srgbClr>
                </a:solidFill>
                <a:cs typeface="Century Gothic (Cuerpo)"/>
                <a:sym typeface="Century Gothic (Cuerpo)"/>
              </a:rPr>
              <a:t>382 empresas</a:t>
            </a:r>
          </a:p>
        </p:txBody>
      </p:sp>
      <p:sp>
        <p:nvSpPr>
          <p:cNvPr id="55" name="Marcador de contenido 54"/>
          <p:cNvSpPr>
            <a:spLocks noGrp="1"/>
          </p:cNvSpPr>
          <p:nvPr>
            <p:ph/>
          </p:nvPr>
        </p:nvSpPr>
        <p:spPr>
          <a:xfrm>
            <a:off x="5456913" y="2267439"/>
            <a:ext cx="2344342" cy="687562"/>
          </a:xfrm>
        </p:spPr>
        <p:txBody>
          <a:bodyPr>
            <a:noAutofit/>
          </a:bodyPr>
          <a:lstStyle/>
          <a:p>
            <a:pPr marL="0" marR="0">
              <a:lnSpc>
                <a:spcPct val="100000"/>
              </a:lnSpc>
              <a:spcBef>
                <a:spcPts val="0"/>
              </a:spcBef>
              <a:spcAft>
                <a:spcPts val="0"/>
              </a:spcAft>
              <a:buNone/>
            </a:pPr>
            <a:r>
              <a:rPr lang="es-EC" sz="1050" b="1" i="0" u="none" cap="none" dirty="0">
                <a:solidFill>
                  <a:srgbClr val="181717">
                    <a:alpha val="100000"/>
                  </a:srgbClr>
                </a:solidFill>
                <a:cs typeface="Century Gothic (Cuerpo)"/>
                <a:sym typeface="Century Gothic (Cuerpo)"/>
              </a:rPr>
              <a:t>Técnicas de muestreo:</a:t>
            </a:r>
          </a:p>
          <a:p>
            <a:pPr>
              <a:lnSpc>
                <a:spcPct val="100000"/>
              </a:lnSpc>
              <a:spcBef>
                <a:spcPts val="0"/>
              </a:spcBef>
            </a:pPr>
            <a:r>
              <a:rPr lang="es-EC" sz="1050" b="0" dirty="0">
                <a:solidFill>
                  <a:srgbClr val="585858">
                    <a:alpha val="100000"/>
                  </a:srgbClr>
                </a:solidFill>
                <a:cs typeface="Century Gothic (Cuerpo)"/>
                <a:sym typeface="Century Gothic (Cuerpo)"/>
              </a:rPr>
              <a:t>Inclusión forzosa: </a:t>
            </a:r>
            <a:r>
              <a:rPr lang="es-EC" sz="1050" b="0" dirty="0">
                <a:solidFill>
                  <a:srgbClr val="595959"/>
                </a:solidFill>
                <a:cs typeface="Century Gothic (Cuerpo)"/>
                <a:sym typeface="Century Gothic (Cuerpo)"/>
              </a:rPr>
              <a:t>2.924 GE</a:t>
            </a:r>
          </a:p>
          <a:p>
            <a:pPr>
              <a:lnSpc>
                <a:spcPct val="100000"/>
              </a:lnSpc>
              <a:spcBef>
                <a:spcPts val="0"/>
              </a:spcBef>
            </a:pPr>
            <a:r>
              <a:rPr lang="es-EC" sz="1050" b="0" dirty="0">
                <a:solidFill>
                  <a:srgbClr val="767171"/>
                </a:solidFill>
                <a:cs typeface="Century Gothic (Cuerpo)"/>
                <a:sym typeface="Century Gothic (Cuerpo)"/>
              </a:rPr>
              <a:t>Muestreo probabilístico: 1.458 ME</a:t>
            </a:r>
          </a:p>
        </p:txBody>
      </p:sp>
      <p:sp>
        <p:nvSpPr>
          <p:cNvPr id="56" name="Marcador de contenido 55"/>
          <p:cNvSpPr>
            <a:spLocks noGrp="1"/>
          </p:cNvSpPr>
          <p:nvPr>
            <p:ph/>
          </p:nvPr>
        </p:nvSpPr>
        <p:spPr>
          <a:xfrm>
            <a:off x="5456913" y="3091040"/>
            <a:ext cx="2139696" cy="676656"/>
          </a:xfrm>
        </p:spPr>
        <p:txBody>
          <a:bodyPr>
            <a:noAutofit/>
          </a:bodyPr>
          <a:lstStyle/>
          <a:p>
            <a:pPr marL="0" marR="0">
              <a:lnSpc>
                <a:spcPct val="100000"/>
              </a:lnSpc>
              <a:spcBef>
                <a:spcPts val="0"/>
              </a:spcBef>
              <a:spcAft>
                <a:spcPts val="0"/>
              </a:spcAft>
              <a:buNone/>
            </a:pPr>
            <a:r>
              <a:rPr lang="es-EC" sz="1050" b="1" i="0" u="none" cap="none" dirty="0">
                <a:solidFill>
                  <a:srgbClr val="181717">
                    <a:alpha val="100000"/>
                  </a:srgbClr>
                </a:solidFill>
                <a:cs typeface="Century Gothic (Cuerpo)"/>
                <a:sym typeface="Century Gothic (Cuerpo)"/>
              </a:rPr>
              <a:t>Año de referencia:</a:t>
            </a:r>
          </a:p>
          <a:p>
            <a:pPr>
              <a:lnSpc>
                <a:spcPct val="100000"/>
              </a:lnSpc>
              <a:spcBef>
                <a:spcPts val="0"/>
              </a:spcBef>
            </a:pPr>
            <a:r>
              <a:rPr lang="es-EC" sz="1050" b="0" dirty="0">
                <a:solidFill>
                  <a:srgbClr val="585858">
                    <a:alpha val="100000"/>
                  </a:srgbClr>
                </a:solidFill>
                <a:cs typeface="Century Gothic (Cuerpo)"/>
                <a:sym typeface="Century Gothic (Cuerpo)"/>
              </a:rPr>
              <a:t>2021</a:t>
            </a:r>
            <a:endParaRPr lang="es-EC" sz="1050" b="1" i="0" u="none" cap="none" dirty="0">
              <a:solidFill>
                <a:srgbClr val="181717">
                  <a:alpha val="100000"/>
                </a:srgbClr>
              </a:solidFill>
              <a:cs typeface="Century Gothic (Cuerpo)"/>
              <a:sym typeface="Century Gothic (Cuerpo)"/>
            </a:endParaRPr>
          </a:p>
        </p:txBody>
      </p:sp>
      <p:sp>
        <p:nvSpPr>
          <p:cNvPr id="57" name="Marcador de contenido 56"/>
          <p:cNvSpPr>
            <a:spLocks noGrp="1"/>
          </p:cNvSpPr>
          <p:nvPr>
            <p:ph/>
          </p:nvPr>
        </p:nvSpPr>
        <p:spPr>
          <a:xfrm>
            <a:off x="5412209" y="4153809"/>
            <a:ext cx="2267417" cy="616926"/>
          </a:xfrm>
        </p:spPr>
        <p:txBody>
          <a:bodyPr>
            <a:noAutofit/>
          </a:bodyPr>
          <a:lstStyle/>
          <a:p>
            <a:pPr marL="0" marR="0">
              <a:lnSpc>
                <a:spcPct val="100000"/>
              </a:lnSpc>
              <a:spcBef>
                <a:spcPts val="0"/>
              </a:spcBef>
              <a:spcAft>
                <a:spcPts val="0"/>
              </a:spcAft>
              <a:buNone/>
            </a:pPr>
            <a:r>
              <a:rPr lang="es-EC" sz="1050" b="1" i="0" u="none" cap="none" dirty="0">
                <a:solidFill>
                  <a:srgbClr val="181717">
                    <a:alpha val="100000"/>
                  </a:srgbClr>
                </a:solidFill>
                <a:cs typeface="Century Gothic (Cuerpo)"/>
                <a:sym typeface="Century Gothic (Cuerpo)"/>
              </a:rPr>
              <a:t>Cobertura geográfica y efectiva:</a:t>
            </a:r>
          </a:p>
          <a:p>
            <a:pPr marL="0" marR="0">
              <a:lnSpc>
                <a:spcPct val="100000"/>
              </a:lnSpc>
              <a:spcBef>
                <a:spcPts val="0"/>
              </a:spcBef>
              <a:spcAft>
                <a:spcPts val="0"/>
              </a:spcAft>
              <a:buNone/>
            </a:pPr>
            <a:r>
              <a:rPr lang="es-EC" sz="1050" b="0" dirty="0">
                <a:solidFill>
                  <a:srgbClr val="767171"/>
                </a:solidFill>
                <a:cs typeface="Century Gothic (Cuerpo)"/>
                <a:sym typeface="Century Gothic (Cuerpo)"/>
              </a:rPr>
              <a:t>Nacional 3.965 empresas (91%) 
2.886 GE ; 1.079 ME</a:t>
            </a:r>
          </a:p>
        </p:txBody>
      </p:sp>
      <p:sp>
        <p:nvSpPr>
          <p:cNvPr id="58" name="Marcador de contenido 57"/>
          <p:cNvSpPr>
            <a:spLocks noGrp="1"/>
          </p:cNvSpPr>
          <p:nvPr>
            <p:ph/>
          </p:nvPr>
        </p:nvSpPr>
        <p:spPr>
          <a:xfrm>
            <a:off x="5459100" y="5047489"/>
            <a:ext cx="2139696" cy="694944"/>
          </a:xfrm>
        </p:spPr>
        <p:txBody>
          <a:bodyPr>
            <a:normAutofit/>
          </a:bodyPr>
          <a:lstStyle/>
          <a:p>
            <a:pPr marL="0" marR="0">
              <a:lnSpc>
                <a:spcPct val="100000"/>
              </a:lnSpc>
              <a:spcBef>
                <a:spcPts val="0"/>
              </a:spcBef>
              <a:spcAft>
                <a:spcPts val="0"/>
              </a:spcAft>
              <a:buNone/>
            </a:pPr>
            <a:r>
              <a:rPr lang="es-EC" sz="1050" b="1" i="0" u="none" cap="none" dirty="0">
                <a:solidFill>
                  <a:srgbClr val="181717">
                    <a:alpha val="100000"/>
                  </a:srgbClr>
                </a:solidFill>
                <a:cs typeface="Century Gothic (Cuerpo)"/>
                <a:sym typeface="Century Gothic (Cuerpo)"/>
              </a:rPr>
              <a:t>Operativo de levantamiento:</a:t>
            </a:r>
          </a:p>
          <a:p>
            <a:pPr>
              <a:lnSpc>
                <a:spcPct val="100000"/>
              </a:lnSpc>
              <a:spcBef>
                <a:spcPts val="0"/>
              </a:spcBef>
            </a:pPr>
            <a:r>
              <a:rPr lang="es-EC" sz="1050" b="0" dirty="0">
                <a:solidFill>
                  <a:srgbClr val="767171"/>
                </a:solidFill>
                <a:cs typeface="Century Gothic (Cuerpo)"/>
                <a:sym typeface="Century Gothic (Cuerpo)"/>
              </a:rPr>
              <a:t>Junio - Octubre 2022</a:t>
            </a:r>
          </a:p>
        </p:txBody>
      </p:sp>
      <p:sp>
        <p:nvSpPr>
          <p:cNvPr id="60" name="Marcador de contenido 59"/>
          <p:cNvSpPr>
            <a:spLocks noGrp="1"/>
          </p:cNvSpPr>
          <p:nvPr>
            <p:ph/>
          </p:nvPr>
        </p:nvSpPr>
        <p:spPr>
          <a:xfrm>
            <a:off x="9160657" y="3104360"/>
            <a:ext cx="2202812" cy="694210"/>
          </a:xfrm>
        </p:spPr>
        <p:txBody>
          <a:bodyPr>
            <a:normAutofit/>
          </a:bodyPr>
          <a:lstStyle/>
          <a:p>
            <a:pPr marL="0" marR="0">
              <a:lnSpc>
                <a:spcPct val="100000"/>
              </a:lnSpc>
              <a:spcBef>
                <a:spcPts val="0"/>
              </a:spcBef>
              <a:spcAft>
                <a:spcPts val="0"/>
              </a:spcAft>
              <a:buNone/>
            </a:pPr>
            <a:r>
              <a:rPr lang="es-EC" sz="1050" b="1" i="0" u="none" cap="none" dirty="0">
                <a:solidFill>
                  <a:srgbClr val="181717">
                    <a:alpha val="100000"/>
                  </a:srgbClr>
                </a:solidFill>
                <a:cs typeface="Century Gothic (Cuerpo)"/>
                <a:sym typeface="Century Gothic (Cuerpo)"/>
              </a:rPr>
              <a:t>Metodología:</a:t>
            </a:r>
          </a:p>
          <a:p>
            <a:pPr>
              <a:lnSpc>
                <a:spcPct val="100000"/>
              </a:lnSpc>
              <a:spcBef>
                <a:spcPts val="0"/>
              </a:spcBef>
            </a:pPr>
            <a:r>
              <a:rPr lang="es-EC" sz="1050" b="0" dirty="0">
                <a:solidFill>
                  <a:srgbClr val="585858">
                    <a:alpha val="100000"/>
                  </a:srgbClr>
                </a:solidFill>
                <a:cs typeface="Century Gothic (Cuerpo)"/>
                <a:sym typeface="Century Gothic (Cuerpo)"/>
              </a:rPr>
              <a:t>Uso de un formulario electrónico.</a:t>
            </a:r>
          </a:p>
        </p:txBody>
      </p:sp>
      <p:sp>
        <p:nvSpPr>
          <p:cNvPr id="61" name="Marcador de contenido 60"/>
          <p:cNvSpPr>
            <a:spLocks noGrp="1"/>
          </p:cNvSpPr>
          <p:nvPr>
            <p:ph/>
          </p:nvPr>
        </p:nvSpPr>
        <p:spPr>
          <a:xfrm>
            <a:off x="8931552" y="4045882"/>
            <a:ext cx="2157984" cy="246888"/>
          </a:xfrm>
        </p:spPr>
        <p:txBody>
          <a:bodyPr>
            <a:noAutofit/>
          </a:bodyPr>
          <a:lstStyle/>
          <a:p>
            <a:pPr marL="0" marR="0" algn="ctr">
              <a:lnSpc>
                <a:spcPct val="100000"/>
              </a:lnSpc>
              <a:spcBef>
                <a:spcPts val="0"/>
              </a:spcBef>
              <a:spcAft>
                <a:spcPts val="0"/>
              </a:spcAft>
              <a:buNone/>
            </a:pPr>
            <a:r>
              <a:rPr lang="es-EC" sz="1050" b="1" i="0" u="none" cap="none" dirty="0">
                <a:solidFill>
                  <a:srgbClr val="181717">
                    <a:alpha val="100000"/>
                  </a:srgbClr>
                </a:solidFill>
                <a:cs typeface="Century Gothic (Cuerpo)"/>
                <a:sym typeface="Century Gothic (Cuerpo)"/>
              </a:rPr>
              <a:t>Sectores investigados:</a:t>
            </a:r>
          </a:p>
        </p:txBody>
      </p:sp>
      <p:sp>
        <p:nvSpPr>
          <p:cNvPr id="62" name="Marcador de contenido 61"/>
          <p:cNvSpPr>
            <a:spLocks noGrp="1"/>
          </p:cNvSpPr>
          <p:nvPr>
            <p:ph/>
          </p:nvPr>
        </p:nvSpPr>
        <p:spPr>
          <a:xfrm>
            <a:off x="742716" y="6231883"/>
            <a:ext cx="9281160" cy="512064"/>
          </a:xfrm>
        </p:spPr>
        <p:txBody>
          <a:bodyPr>
            <a:normAutofit/>
          </a:bodyPr>
          <a:lstStyle/>
          <a:p>
            <a:pPr>
              <a:lnSpc>
                <a:spcPct val="100000"/>
              </a:lnSpc>
              <a:spcBef>
                <a:spcPts val="0"/>
              </a:spcBef>
            </a:pPr>
            <a:r>
              <a:rPr lang="es-EC" sz="900" b="0" i="0" u="none" cap="none" dirty="0">
                <a:solidFill>
                  <a:srgbClr val="595959">
                    <a:alpha val="100000"/>
                  </a:srgbClr>
                </a:solidFill>
                <a:cs typeface="Century Gothic (Títulos)"/>
                <a:sym typeface="Century Gothic (Títulos)"/>
              </a:rPr>
              <a:t>*Estratificación de Empresas de acuerdo a la Decisión 702 de la </a:t>
            </a:r>
            <a:r>
              <a:rPr lang="es-EC" sz="900" b="0" dirty="0">
                <a:solidFill>
                  <a:srgbClr val="595959">
                    <a:alpha val="100000"/>
                  </a:srgbClr>
                </a:solidFill>
                <a:cs typeface="Century Gothic (Títulos)"/>
                <a:sym typeface="Century Gothic (Títulos)"/>
              </a:rPr>
              <a:t> CAN.</a:t>
            </a:r>
            <a:r>
              <a:rPr lang="es-EC" sz="900" b="0" i="0" u="none" cap="none" dirty="0">
                <a:solidFill>
                  <a:srgbClr val="595959">
                    <a:alpha val="100000"/>
                  </a:srgbClr>
                </a:solidFill>
                <a:cs typeface="Century Gothic (Títulos)"/>
                <a:sym typeface="Century Gothic (Títulos)"/>
              </a:rPr>
              <a:t>
** Se excluyen: </a:t>
            </a:r>
            <a:r>
              <a:rPr lang="es-EC" sz="900" i="0" u="none" cap="none" dirty="0">
                <a:solidFill>
                  <a:srgbClr val="595959">
                    <a:alpha val="100000"/>
                  </a:srgbClr>
                </a:solidFill>
                <a:cs typeface="Century Gothic (Títulos)"/>
                <a:sym typeface="Century Gothic (Títulos)"/>
              </a:rPr>
              <a:t>K64</a:t>
            </a:r>
            <a:r>
              <a:rPr lang="es-EC" sz="900" b="0" i="0" u="none" cap="none" dirty="0">
                <a:solidFill>
                  <a:srgbClr val="595959">
                    <a:alpha val="100000"/>
                  </a:srgbClr>
                </a:solidFill>
                <a:cs typeface="Century Gothic (Títulos)"/>
                <a:sym typeface="Century Gothic (Títulos)"/>
              </a:rPr>
              <a:t> Actividades de Servicios Financieros; </a:t>
            </a:r>
            <a:r>
              <a:rPr lang="es-EC" sz="900" i="0" u="none" cap="none" dirty="0">
                <a:solidFill>
                  <a:srgbClr val="595959">
                    <a:alpha val="100000"/>
                  </a:srgbClr>
                </a:solidFill>
                <a:cs typeface="Century Gothic (Títulos)"/>
                <a:sym typeface="Century Gothic (Títulos)"/>
              </a:rPr>
              <a:t>K66</a:t>
            </a:r>
            <a:r>
              <a:rPr lang="es-EC" sz="900" b="0" i="0" u="none" cap="none" dirty="0">
                <a:solidFill>
                  <a:srgbClr val="595959">
                    <a:alpha val="100000"/>
                  </a:srgbClr>
                </a:solidFill>
                <a:cs typeface="Century Gothic (Títulos)"/>
                <a:sym typeface="Century Gothic (Títulos)"/>
              </a:rPr>
              <a:t> Actividades Auxiliares; </a:t>
            </a:r>
            <a:r>
              <a:rPr lang="es-EC" sz="900" i="0" u="none" cap="none" dirty="0">
                <a:solidFill>
                  <a:srgbClr val="595959">
                    <a:alpha val="100000"/>
                  </a:srgbClr>
                </a:solidFill>
                <a:cs typeface="Century Gothic (Títulos)"/>
                <a:sym typeface="Century Gothic (Títulos)"/>
              </a:rPr>
              <a:t>Q88</a:t>
            </a:r>
            <a:r>
              <a:rPr lang="es-EC" sz="900" b="0" i="0" u="none" cap="none" dirty="0">
                <a:solidFill>
                  <a:srgbClr val="595959">
                    <a:alpha val="100000"/>
                  </a:srgbClr>
                </a:solidFill>
                <a:cs typeface="Century Gothic (Títulos)"/>
                <a:sym typeface="Century Gothic (Títulos)"/>
              </a:rPr>
              <a:t> Actividades de Asistencia Social; </a:t>
            </a:r>
            <a:r>
              <a:rPr lang="es-EC" sz="900" i="0" u="none" cap="none" dirty="0">
                <a:solidFill>
                  <a:srgbClr val="595959">
                    <a:alpha val="100000"/>
                  </a:srgbClr>
                </a:solidFill>
                <a:cs typeface="Century Gothic (Títulos)"/>
                <a:sym typeface="Century Gothic (Títulos)"/>
              </a:rPr>
              <a:t>S94</a:t>
            </a:r>
            <a:r>
              <a:rPr lang="es-EC" sz="900" b="0" i="0" u="none" cap="none" dirty="0">
                <a:solidFill>
                  <a:srgbClr val="595959">
                    <a:alpha val="100000"/>
                  </a:srgbClr>
                </a:solidFill>
                <a:cs typeface="Century Gothic (Títulos)"/>
                <a:sym typeface="Century Gothic (Títulos)"/>
              </a:rPr>
              <a:t> Actividades de Asociaciones</a:t>
            </a:r>
          </a:p>
        </p:txBody>
      </p:sp>
      <p:sp>
        <p:nvSpPr>
          <p:cNvPr id="70" name="object 17"/>
          <p:cNvSpPr/>
          <p:nvPr/>
        </p:nvSpPr>
        <p:spPr>
          <a:xfrm>
            <a:off x="1700697" y="2730953"/>
            <a:ext cx="0" cy="717059"/>
          </a:xfrm>
          <a:custGeom>
            <a:avLst/>
            <a:gdLst/>
            <a:ahLst/>
            <a:cxnLst/>
            <a:rect l="l" t="t" r="r" b="b"/>
            <a:pathLst>
              <a:path h="954405">
                <a:moveTo>
                  <a:pt x="0" y="0"/>
                </a:moveTo>
                <a:lnTo>
                  <a:pt x="0" y="954024"/>
                </a:lnTo>
              </a:path>
            </a:pathLst>
          </a:custGeom>
          <a:ln w="19812">
            <a:solidFill>
              <a:srgbClr val="000000"/>
            </a:solidFill>
            <a:prstDash val="sysDash"/>
          </a:ln>
        </p:spPr>
        <p:txBody>
          <a:bodyPr wrap="square" lIns="0" tIns="0" rIns="0" bIns="0" rtlCol="0"/>
          <a:lstStyle/>
          <a:p>
            <a:endParaRPr lang="es-EC">
              <a:latin typeface="+mj-lt"/>
            </a:endParaRPr>
          </a:p>
        </p:txBody>
      </p:sp>
      <p:sp>
        <p:nvSpPr>
          <p:cNvPr id="71" name="object 19"/>
          <p:cNvSpPr/>
          <p:nvPr/>
        </p:nvSpPr>
        <p:spPr>
          <a:xfrm>
            <a:off x="1711583" y="3688419"/>
            <a:ext cx="0" cy="592611"/>
          </a:xfrm>
          <a:custGeom>
            <a:avLst/>
            <a:gdLst/>
            <a:ahLst/>
            <a:cxnLst/>
            <a:rect l="l" t="t" r="r" b="b"/>
            <a:pathLst>
              <a:path h="954404">
                <a:moveTo>
                  <a:pt x="0" y="0"/>
                </a:moveTo>
                <a:lnTo>
                  <a:pt x="0" y="954087"/>
                </a:lnTo>
              </a:path>
            </a:pathLst>
          </a:custGeom>
          <a:ln w="19812">
            <a:solidFill>
              <a:srgbClr val="000000"/>
            </a:solidFill>
            <a:prstDash val="sysDash"/>
          </a:ln>
        </p:spPr>
        <p:txBody>
          <a:bodyPr wrap="square" lIns="0" tIns="0" rIns="0" bIns="0" rtlCol="0"/>
          <a:lstStyle/>
          <a:p>
            <a:endParaRPr lang="es-EC">
              <a:latin typeface="+mj-lt"/>
            </a:endParaRPr>
          </a:p>
        </p:txBody>
      </p:sp>
      <p:sp>
        <p:nvSpPr>
          <p:cNvPr id="72" name="object 19"/>
          <p:cNvSpPr/>
          <p:nvPr/>
        </p:nvSpPr>
        <p:spPr>
          <a:xfrm>
            <a:off x="1711583" y="4521126"/>
            <a:ext cx="0" cy="717059"/>
          </a:xfrm>
          <a:custGeom>
            <a:avLst/>
            <a:gdLst/>
            <a:ahLst/>
            <a:cxnLst/>
            <a:rect l="l" t="t" r="r" b="b"/>
            <a:pathLst>
              <a:path h="954404">
                <a:moveTo>
                  <a:pt x="0" y="0"/>
                </a:moveTo>
                <a:lnTo>
                  <a:pt x="0" y="954087"/>
                </a:lnTo>
              </a:path>
            </a:pathLst>
          </a:custGeom>
          <a:ln w="19812">
            <a:solidFill>
              <a:srgbClr val="000000"/>
            </a:solidFill>
            <a:prstDash val="sysDash"/>
          </a:ln>
        </p:spPr>
        <p:txBody>
          <a:bodyPr wrap="square" lIns="0" tIns="0" rIns="0" bIns="0" rtlCol="0"/>
          <a:lstStyle/>
          <a:p>
            <a:endParaRPr lang="es-EC">
              <a:latin typeface="+mj-lt"/>
            </a:endParaRPr>
          </a:p>
        </p:txBody>
      </p:sp>
      <p:sp>
        <p:nvSpPr>
          <p:cNvPr id="73" name="Elipse 72"/>
          <p:cNvSpPr/>
          <p:nvPr/>
        </p:nvSpPr>
        <p:spPr>
          <a:xfrm>
            <a:off x="1581686" y="2491458"/>
            <a:ext cx="213360" cy="213049"/>
          </a:xfrm>
          <a:prstGeom prst="ellipse">
            <a:avLst/>
          </a:prstGeom>
          <a:solidFill>
            <a:srgbClr val="062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74" name="Elipse 73"/>
          <p:cNvSpPr/>
          <p:nvPr/>
        </p:nvSpPr>
        <p:spPr>
          <a:xfrm>
            <a:off x="1599347" y="3469756"/>
            <a:ext cx="213360" cy="213049"/>
          </a:xfrm>
          <a:prstGeom prst="ellipse">
            <a:avLst/>
          </a:prstGeom>
          <a:solidFill>
            <a:srgbClr val="1053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75" name="Elipse 74"/>
          <p:cNvSpPr/>
          <p:nvPr/>
        </p:nvSpPr>
        <p:spPr>
          <a:xfrm>
            <a:off x="1594017" y="4297593"/>
            <a:ext cx="213360" cy="213049"/>
          </a:xfrm>
          <a:prstGeom prst="ellipse">
            <a:avLst/>
          </a:prstGeom>
          <a:solidFill>
            <a:srgbClr val="197C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76" name="Elipse 75"/>
          <p:cNvSpPr/>
          <p:nvPr/>
        </p:nvSpPr>
        <p:spPr>
          <a:xfrm>
            <a:off x="1590203" y="5242715"/>
            <a:ext cx="213360" cy="213049"/>
          </a:xfrm>
          <a:prstGeom prst="ellipse">
            <a:avLst/>
          </a:prstGeom>
          <a:solidFill>
            <a:srgbClr val="1E9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86" name="object 17"/>
          <p:cNvSpPr/>
          <p:nvPr/>
        </p:nvSpPr>
        <p:spPr>
          <a:xfrm>
            <a:off x="5276616" y="2733899"/>
            <a:ext cx="0" cy="717059"/>
          </a:xfrm>
          <a:custGeom>
            <a:avLst/>
            <a:gdLst/>
            <a:ahLst/>
            <a:cxnLst/>
            <a:rect l="l" t="t" r="r" b="b"/>
            <a:pathLst>
              <a:path h="954405">
                <a:moveTo>
                  <a:pt x="0" y="0"/>
                </a:moveTo>
                <a:lnTo>
                  <a:pt x="0" y="954024"/>
                </a:lnTo>
              </a:path>
            </a:pathLst>
          </a:custGeom>
          <a:ln w="19812">
            <a:solidFill>
              <a:srgbClr val="000000"/>
            </a:solidFill>
            <a:prstDash val="sysDash"/>
          </a:ln>
        </p:spPr>
        <p:txBody>
          <a:bodyPr wrap="square" lIns="0" tIns="0" rIns="0" bIns="0" rtlCol="0"/>
          <a:lstStyle/>
          <a:p>
            <a:endParaRPr lang="es-EC">
              <a:latin typeface="+mj-lt"/>
            </a:endParaRPr>
          </a:p>
        </p:txBody>
      </p:sp>
      <p:sp>
        <p:nvSpPr>
          <p:cNvPr id="87" name="object 19"/>
          <p:cNvSpPr/>
          <p:nvPr/>
        </p:nvSpPr>
        <p:spPr>
          <a:xfrm>
            <a:off x="5287502" y="3691365"/>
            <a:ext cx="0" cy="592611"/>
          </a:xfrm>
          <a:custGeom>
            <a:avLst/>
            <a:gdLst/>
            <a:ahLst/>
            <a:cxnLst/>
            <a:rect l="l" t="t" r="r" b="b"/>
            <a:pathLst>
              <a:path h="954404">
                <a:moveTo>
                  <a:pt x="0" y="0"/>
                </a:moveTo>
                <a:lnTo>
                  <a:pt x="0" y="954087"/>
                </a:lnTo>
              </a:path>
            </a:pathLst>
          </a:custGeom>
          <a:ln w="19812">
            <a:solidFill>
              <a:srgbClr val="000000"/>
            </a:solidFill>
            <a:prstDash val="sysDash"/>
          </a:ln>
        </p:spPr>
        <p:txBody>
          <a:bodyPr wrap="square" lIns="0" tIns="0" rIns="0" bIns="0" rtlCol="0"/>
          <a:lstStyle/>
          <a:p>
            <a:endParaRPr lang="es-EC">
              <a:latin typeface="+mj-lt"/>
            </a:endParaRPr>
          </a:p>
        </p:txBody>
      </p:sp>
      <p:sp>
        <p:nvSpPr>
          <p:cNvPr id="88" name="object 19"/>
          <p:cNvSpPr/>
          <p:nvPr/>
        </p:nvSpPr>
        <p:spPr>
          <a:xfrm>
            <a:off x="5287502" y="4524072"/>
            <a:ext cx="0" cy="717059"/>
          </a:xfrm>
          <a:custGeom>
            <a:avLst/>
            <a:gdLst/>
            <a:ahLst/>
            <a:cxnLst/>
            <a:rect l="l" t="t" r="r" b="b"/>
            <a:pathLst>
              <a:path h="954404">
                <a:moveTo>
                  <a:pt x="0" y="0"/>
                </a:moveTo>
                <a:lnTo>
                  <a:pt x="0" y="954087"/>
                </a:lnTo>
              </a:path>
            </a:pathLst>
          </a:custGeom>
          <a:ln w="19812">
            <a:solidFill>
              <a:srgbClr val="000000"/>
            </a:solidFill>
            <a:prstDash val="sysDash"/>
          </a:ln>
        </p:spPr>
        <p:txBody>
          <a:bodyPr wrap="square" lIns="0" tIns="0" rIns="0" bIns="0" rtlCol="0"/>
          <a:lstStyle/>
          <a:p>
            <a:endParaRPr lang="es-EC">
              <a:latin typeface="+mj-lt"/>
            </a:endParaRPr>
          </a:p>
        </p:txBody>
      </p:sp>
      <p:sp>
        <p:nvSpPr>
          <p:cNvPr id="89" name="Elipse 88"/>
          <p:cNvSpPr/>
          <p:nvPr/>
        </p:nvSpPr>
        <p:spPr>
          <a:xfrm>
            <a:off x="5157605" y="2494404"/>
            <a:ext cx="213360" cy="213049"/>
          </a:xfrm>
          <a:prstGeom prst="ellipse">
            <a:avLst/>
          </a:prstGeom>
          <a:solidFill>
            <a:srgbClr val="062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90" name="Elipse 89"/>
          <p:cNvSpPr/>
          <p:nvPr/>
        </p:nvSpPr>
        <p:spPr>
          <a:xfrm>
            <a:off x="5175266" y="3472702"/>
            <a:ext cx="213360" cy="213049"/>
          </a:xfrm>
          <a:prstGeom prst="ellipse">
            <a:avLst/>
          </a:prstGeom>
          <a:solidFill>
            <a:srgbClr val="1053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91" name="Elipse 90"/>
          <p:cNvSpPr/>
          <p:nvPr/>
        </p:nvSpPr>
        <p:spPr>
          <a:xfrm>
            <a:off x="5169936" y="4300539"/>
            <a:ext cx="213360" cy="213049"/>
          </a:xfrm>
          <a:prstGeom prst="ellipse">
            <a:avLst/>
          </a:prstGeom>
          <a:solidFill>
            <a:srgbClr val="197C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92" name="Elipse 91"/>
          <p:cNvSpPr/>
          <p:nvPr/>
        </p:nvSpPr>
        <p:spPr>
          <a:xfrm>
            <a:off x="5166122" y="5245661"/>
            <a:ext cx="213360" cy="213049"/>
          </a:xfrm>
          <a:prstGeom prst="ellipse">
            <a:avLst/>
          </a:prstGeom>
          <a:solidFill>
            <a:srgbClr val="1E9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95" name="object 17"/>
          <p:cNvSpPr/>
          <p:nvPr/>
        </p:nvSpPr>
        <p:spPr>
          <a:xfrm>
            <a:off x="8933714" y="2737099"/>
            <a:ext cx="0" cy="717059"/>
          </a:xfrm>
          <a:custGeom>
            <a:avLst/>
            <a:gdLst/>
            <a:ahLst/>
            <a:cxnLst/>
            <a:rect l="l" t="t" r="r" b="b"/>
            <a:pathLst>
              <a:path h="954405">
                <a:moveTo>
                  <a:pt x="0" y="0"/>
                </a:moveTo>
                <a:lnTo>
                  <a:pt x="0" y="954024"/>
                </a:lnTo>
              </a:path>
            </a:pathLst>
          </a:custGeom>
          <a:ln w="19812">
            <a:solidFill>
              <a:srgbClr val="000000"/>
            </a:solidFill>
            <a:prstDash val="sysDash"/>
          </a:ln>
        </p:spPr>
        <p:txBody>
          <a:bodyPr wrap="square" lIns="0" tIns="0" rIns="0" bIns="0" rtlCol="0"/>
          <a:lstStyle/>
          <a:p>
            <a:endParaRPr lang="es-EC">
              <a:latin typeface="+mj-lt"/>
            </a:endParaRPr>
          </a:p>
        </p:txBody>
      </p:sp>
      <p:sp>
        <p:nvSpPr>
          <p:cNvPr id="96" name="object 19"/>
          <p:cNvSpPr/>
          <p:nvPr/>
        </p:nvSpPr>
        <p:spPr>
          <a:xfrm flipH="1">
            <a:off x="8898880" y="3694563"/>
            <a:ext cx="45719" cy="1040884"/>
          </a:xfrm>
          <a:custGeom>
            <a:avLst/>
            <a:gdLst/>
            <a:ahLst/>
            <a:cxnLst/>
            <a:rect l="l" t="t" r="r" b="b"/>
            <a:pathLst>
              <a:path h="954404">
                <a:moveTo>
                  <a:pt x="0" y="0"/>
                </a:moveTo>
                <a:lnTo>
                  <a:pt x="0" y="954087"/>
                </a:lnTo>
              </a:path>
            </a:pathLst>
          </a:custGeom>
          <a:ln w="19812">
            <a:solidFill>
              <a:srgbClr val="000000"/>
            </a:solidFill>
            <a:prstDash val="sysDash"/>
          </a:ln>
        </p:spPr>
        <p:txBody>
          <a:bodyPr wrap="square" lIns="0" tIns="0" rIns="0" bIns="0" rtlCol="0"/>
          <a:lstStyle/>
          <a:p>
            <a:endParaRPr lang="es-EC">
              <a:latin typeface="+mj-lt"/>
            </a:endParaRPr>
          </a:p>
        </p:txBody>
      </p:sp>
      <p:sp>
        <p:nvSpPr>
          <p:cNvPr id="97" name="Elipse 96"/>
          <p:cNvSpPr/>
          <p:nvPr/>
        </p:nvSpPr>
        <p:spPr>
          <a:xfrm>
            <a:off x="8841598" y="2497604"/>
            <a:ext cx="213360" cy="213049"/>
          </a:xfrm>
          <a:prstGeom prst="ellipse">
            <a:avLst/>
          </a:prstGeom>
          <a:solidFill>
            <a:srgbClr val="062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98" name="Elipse 97"/>
          <p:cNvSpPr/>
          <p:nvPr/>
        </p:nvSpPr>
        <p:spPr>
          <a:xfrm>
            <a:off x="8832364" y="3475902"/>
            <a:ext cx="213360" cy="213049"/>
          </a:xfrm>
          <a:prstGeom prst="ellipse">
            <a:avLst/>
          </a:prstGeom>
          <a:solidFill>
            <a:srgbClr val="1053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99" name="Elipse 98"/>
          <p:cNvSpPr/>
          <p:nvPr/>
        </p:nvSpPr>
        <p:spPr>
          <a:xfrm>
            <a:off x="8824872" y="4579659"/>
            <a:ext cx="213360" cy="213049"/>
          </a:xfrm>
          <a:prstGeom prst="ellipse">
            <a:avLst/>
          </a:prstGeom>
          <a:solidFill>
            <a:srgbClr val="197C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108" name="Marcador de contenido 58"/>
          <p:cNvSpPr txBox="1">
            <a:spLocks/>
          </p:cNvSpPr>
          <p:nvPr/>
        </p:nvSpPr>
        <p:spPr>
          <a:xfrm>
            <a:off x="9148687" y="2245222"/>
            <a:ext cx="2262126" cy="661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nSpc>
                <a:spcPct val="100000"/>
              </a:lnSpc>
              <a:spcBef>
                <a:spcPts val="0"/>
              </a:spcBef>
            </a:pPr>
            <a:r>
              <a:rPr lang="es-EC" sz="1050" dirty="0">
                <a:solidFill>
                  <a:srgbClr val="181717">
                    <a:alpha val="100000"/>
                  </a:srgbClr>
                </a:solidFill>
                <a:cs typeface="Century Gothic (Cuerpo)"/>
                <a:sym typeface="Century Gothic (Cuerpo)"/>
              </a:rPr>
              <a:t>Unidad de análisis:</a:t>
            </a:r>
          </a:p>
          <a:p>
            <a:pPr>
              <a:lnSpc>
                <a:spcPct val="100000"/>
              </a:lnSpc>
              <a:spcBef>
                <a:spcPts val="0"/>
              </a:spcBef>
            </a:pPr>
            <a:r>
              <a:rPr lang="es-EC" sz="1050" b="0" dirty="0">
                <a:solidFill>
                  <a:srgbClr val="585858">
                    <a:alpha val="100000"/>
                  </a:srgbClr>
                </a:solidFill>
                <a:cs typeface="Century Gothic (Cuerpo)"/>
                <a:sym typeface="Century Gothic (Cuerpo)"/>
              </a:rPr>
              <a:t>Empresa</a:t>
            </a:r>
            <a:endParaRPr lang="es-EC" sz="1050" dirty="0">
              <a:solidFill>
                <a:srgbClr val="181717">
                  <a:alpha val="100000"/>
                </a:srgbClr>
              </a:solidFill>
              <a:cs typeface="Century Gothic (Cuerpo)"/>
              <a:sym typeface="Century Gothic (Cuerpo)"/>
            </a:endParaRPr>
          </a:p>
        </p:txBody>
      </p:sp>
      <p:pic>
        <p:nvPicPr>
          <p:cNvPr id="69" name="Imagen 68"/>
          <p:cNvPicPr>
            <a:picLocks noChangeAspect="1"/>
          </p:cNvPicPr>
          <p:nvPr/>
        </p:nvPicPr>
        <p:blipFill rotWithShape="1">
          <a:blip r:embed="rId16"/>
          <a:srcRect l="3250" t="2100" r="1493" b="3271"/>
          <a:stretch/>
        </p:blipFill>
        <p:spPr>
          <a:xfrm>
            <a:off x="9286621" y="4292770"/>
            <a:ext cx="1877932" cy="1430964"/>
          </a:xfrm>
          <a:prstGeom prst="rect">
            <a:avLst/>
          </a:prstGeom>
        </p:spPr>
      </p:pic>
    </p:spTree>
    <p:extLst>
      <p:ext uri="{BB962C8B-B14F-4D97-AF65-F5344CB8AC3E}">
        <p14:creationId xmlns:p14="http://schemas.microsoft.com/office/powerpoint/2010/main" val="7328548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p:cNvSpPr>
            <a:spLocks noGrp="1"/>
          </p:cNvSpPr>
          <p:nvPr>
            <p:ph/>
          </p:nvPr>
        </p:nvSpPr>
        <p:spPr>
          <a:xfrm>
            <a:off x="731520" y="347472"/>
            <a:ext cx="6537960" cy="603504"/>
          </a:xfrm>
        </p:spPr>
        <p:txBody>
          <a:bodyPr>
            <a:normAutofit/>
          </a:bodyPr>
          <a:lstStyle/>
          <a:p>
            <a:pPr marL="0" marR="0" algn="l">
              <a:lnSpc>
                <a:spcPct val="100000"/>
              </a:lnSpc>
              <a:spcBef>
                <a:spcPts val="0"/>
              </a:spcBef>
              <a:spcAft>
                <a:spcPts val="0"/>
              </a:spcAft>
              <a:buNone/>
            </a:pPr>
            <a:r>
              <a:rPr lang="es-EC" sz="2300" b="1" i="0" u="none" cap="none" dirty="0">
                <a:solidFill>
                  <a:srgbClr val="0069AF">
                    <a:alpha val="100000"/>
                  </a:srgbClr>
                </a:solidFill>
                <a:cs typeface="Century Gothic (Títulos)"/>
                <a:sym typeface="Century Gothic (Títulos)"/>
              </a:rPr>
              <a:t>1.4 Principales </a:t>
            </a:r>
            <a:r>
              <a:rPr lang="es-EC" sz="2300" dirty="0">
                <a:solidFill>
                  <a:srgbClr val="0069AF"/>
                </a:solidFill>
              </a:rPr>
              <a:t>definiciones</a:t>
            </a:r>
            <a:r>
              <a:rPr lang="es-EC" sz="2300" baseline="70000" dirty="0">
                <a:solidFill>
                  <a:srgbClr val="0069AF"/>
                </a:solidFill>
              </a:rPr>
              <a:t>1</a:t>
            </a:r>
            <a:endParaRPr lang="es-EC" sz="2300" b="1" i="0" u="none" cap="none" dirty="0">
              <a:solidFill>
                <a:srgbClr val="0069AF">
                  <a:alpha val="100000"/>
                </a:srgbClr>
              </a:solidFill>
              <a:cs typeface="Century Gothic (Títulos)"/>
              <a:sym typeface="Century Gothic (Títulos)"/>
            </a:endParaRPr>
          </a:p>
        </p:txBody>
      </p:sp>
      <p:pic>
        <p:nvPicPr>
          <p:cNvPr id="3" name="Marcador de contenido 2"/>
          <p:cNvPicPr>
            <a:picLocks noGrp="1"/>
          </p:cNvPicPr>
          <p:nvPr>
            <p:ph/>
          </p:nvPr>
        </p:nvPicPr>
        <p:blipFill>
          <a:blip r:embed="rId2" cstate="print"/>
          <a:stretch>
            <a:fillRect/>
          </a:stretch>
        </p:blipFill>
        <p:spPr>
          <a:xfrm>
            <a:off x="6419266" y="1196611"/>
            <a:ext cx="18288" cy="5148072"/>
          </a:xfrm>
          <a:prstGeom prst="rect">
            <a:avLst/>
          </a:prstGeom>
        </p:spPr>
      </p:pic>
      <p:sp>
        <p:nvSpPr>
          <p:cNvPr id="4" name="Marcador de contenido 3"/>
          <p:cNvSpPr>
            <a:spLocks noGrp="1"/>
          </p:cNvSpPr>
          <p:nvPr>
            <p:ph/>
          </p:nvPr>
        </p:nvSpPr>
        <p:spPr>
          <a:xfrm>
            <a:off x="822960" y="1197864"/>
            <a:ext cx="5413248" cy="429768"/>
          </a:xfrm>
          <a:solidFill>
            <a:srgbClr val="4B6EFA">
              <a:alpha val="100000"/>
            </a:srgbClr>
          </a:solidFill>
        </p:spPr>
        <p:txBody>
          <a:bodyPr/>
          <a:lstStyle/>
          <a:p>
            <a:pPr marL="0" marR="0" algn="ctr">
              <a:lnSpc>
                <a:spcPct val="100000"/>
              </a:lnSpc>
              <a:spcBef>
                <a:spcPts val="0"/>
              </a:spcBef>
              <a:spcAft>
                <a:spcPts val="0"/>
              </a:spcAft>
              <a:buNone/>
            </a:pPr>
            <a:r>
              <a:rPr lang="es-EC" sz="1800" b="1" i="0" u="none" cap="none">
                <a:solidFill>
                  <a:srgbClr val="FFFFFF">
                    <a:alpha val="100000"/>
                  </a:srgbClr>
                </a:solidFill>
                <a:cs typeface="Century Gothic (Títulos)"/>
                <a:sym typeface="Century Gothic (Títulos)"/>
              </a:rPr>
              <a:t>Producción total empresarial</a:t>
            </a:r>
          </a:p>
        </p:txBody>
      </p:sp>
      <p:sp>
        <p:nvSpPr>
          <p:cNvPr id="5" name="Marcador de contenido 4"/>
          <p:cNvSpPr>
            <a:spLocks noGrp="1"/>
          </p:cNvSpPr>
          <p:nvPr>
            <p:ph/>
          </p:nvPr>
        </p:nvSpPr>
        <p:spPr>
          <a:xfrm>
            <a:off x="6611112" y="1197864"/>
            <a:ext cx="4791456" cy="429768"/>
          </a:xfrm>
          <a:solidFill>
            <a:srgbClr val="4B6EFA">
              <a:alpha val="100000"/>
            </a:srgbClr>
          </a:solidFill>
        </p:spPr>
        <p:txBody>
          <a:bodyPr/>
          <a:lstStyle/>
          <a:p>
            <a:pPr marL="0" marR="0" algn="ctr">
              <a:lnSpc>
                <a:spcPct val="100000"/>
              </a:lnSpc>
              <a:spcBef>
                <a:spcPts val="0"/>
              </a:spcBef>
              <a:spcAft>
                <a:spcPts val="0"/>
              </a:spcAft>
              <a:buNone/>
            </a:pPr>
            <a:r>
              <a:rPr lang="es-EC" sz="1800" b="1" i="0" u="none" cap="none">
                <a:solidFill>
                  <a:srgbClr val="FFFFFF">
                    <a:alpha val="100000"/>
                  </a:srgbClr>
                </a:solidFill>
                <a:cs typeface="Century Gothic (Títulos)"/>
                <a:sym typeface="Century Gothic (Títulos)"/>
              </a:rPr>
              <a:t>Consumo intermedio empresarial</a:t>
            </a:r>
          </a:p>
        </p:txBody>
      </p:sp>
      <p:pic>
        <p:nvPicPr>
          <p:cNvPr id="6" name="Marcador de contenido 5"/>
          <p:cNvPicPr>
            <a:picLocks noGrp="1"/>
          </p:cNvPicPr>
          <p:nvPr>
            <p:ph/>
          </p:nvPr>
        </p:nvPicPr>
        <p:blipFill>
          <a:blip r:embed="rId3" cstate="print"/>
          <a:stretch>
            <a:fillRect/>
          </a:stretch>
        </p:blipFill>
        <p:spPr>
          <a:xfrm>
            <a:off x="832104" y="1051560"/>
            <a:ext cx="640080" cy="640080"/>
          </a:xfrm>
          <a:prstGeom prst="rect">
            <a:avLst/>
          </a:prstGeom>
        </p:spPr>
      </p:pic>
      <p:pic>
        <p:nvPicPr>
          <p:cNvPr id="7" name="Marcador de contenido 6"/>
          <p:cNvPicPr>
            <a:picLocks noGrp="1"/>
          </p:cNvPicPr>
          <p:nvPr>
            <p:ph/>
          </p:nvPr>
        </p:nvPicPr>
        <p:blipFill>
          <a:blip r:embed="rId4" cstate="print"/>
          <a:stretch>
            <a:fillRect/>
          </a:stretch>
        </p:blipFill>
        <p:spPr>
          <a:xfrm>
            <a:off x="6601968" y="1069848"/>
            <a:ext cx="603504" cy="603504"/>
          </a:xfrm>
          <a:prstGeom prst="rect">
            <a:avLst/>
          </a:prstGeom>
        </p:spPr>
      </p:pic>
      <p:pic>
        <p:nvPicPr>
          <p:cNvPr id="8" name="Marcador de contenido 7"/>
          <p:cNvPicPr>
            <a:picLocks noGrp="1"/>
          </p:cNvPicPr>
          <p:nvPr>
            <p:ph/>
          </p:nvPr>
        </p:nvPicPr>
        <p:blipFill>
          <a:blip r:embed="rId5" cstate="print"/>
          <a:stretch>
            <a:fillRect/>
          </a:stretch>
        </p:blipFill>
        <p:spPr>
          <a:xfrm>
            <a:off x="786384" y="2431230"/>
            <a:ext cx="5431536" cy="448056"/>
          </a:xfrm>
          <a:prstGeom prst="rect">
            <a:avLst/>
          </a:prstGeom>
        </p:spPr>
      </p:pic>
      <p:pic>
        <p:nvPicPr>
          <p:cNvPr id="9" name="Marcador de contenido 8"/>
          <p:cNvPicPr>
            <a:picLocks noGrp="1"/>
          </p:cNvPicPr>
          <p:nvPr>
            <p:ph/>
          </p:nvPr>
        </p:nvPicPr>
        <p:blipFill>
          <a:blip r:embed="rId6" cstate="print"/>
          <a:stretch>
            <a:fillRect/>
          </a:stretch>
        </p:blipFill>
        <p:spPr>
          <a:xfrm>
            <a:off x="6876108" y="2449876"/>
            <a:ext cx="3995928" cy="429410"/>
          </a:xfrm>
          <a:prstGeom prst="rect">
            <a:avLst/>
          </a:prstGeom>
        </p:spPr>
      </p:pic>
      <p:pic>
        <p:nvPicPr>
          <p:cNvPr id="10" name="Marcador de contenido 9"/>
          <p:cNvPicPr>
            <a:picLocks noGrp="1"/>
          </p:cNvPicPr>
          <p:nvPr>
            <p:ph/>
          </p:nvPr>
        </p:nvPicPr>
        <p:blipFill>
          <a:blip r:embed="rId7" cstate="print"/>
          <a:stretch>
            <a:fillRect/>
          </a:stretch>
        </p:blipFill>
        <p:spPr>
          <a:xfrm>
            <a:off x="810387" y="3227832"/>
            <a:ext cx="832104" cy="256032"/>
          </a:xfrm>
          <a:prstGeom prst="rect">
            <a:avLst/>
          </a:prstGeom>
        </p:spPr>
      </p:pic>
      <p:pic>
        <p:nvPicPr>
          <p:cNvPr id="11" name="Marcador de contenido 10"/>
          <p:cNvPicPr>
            <a:picLocks noGrp="1"/>
          </p:cNvPicPr>
          <p:nvPr>
            <p:ph/>
          </p:nvPr>
        </p:nvPicPr>
        <p:blipFill>
          <a:blip r:embed="rId7" cstate="print"/>
          <a:stretch>
            <a:fillRect/>
          </a:stretch>
        </p:blipFill>
        <p:spPr>
          <a:xfrm>
            <a:off x="810387" y="3584448"/>
            <a:ext cx="832104" cy="256032"/>
          </a:xfrm>
          <a:prstGeom prst="rect">
            <a:avLst/>
          </a:prstGeom>
        </p:spPr>
      </p:pic>
      <p:pic>
        <p:nvPicPr>
          <p:cNvPr id="12" name="Marcador de contenido 11"/>
          <p:cNvPicPr>
            <a:picLocks noGrp="1"/>
          </p:cNvPicPr>
          <p:nvPr>
            <p:ph/>
          </p:nvPr>
        </p:nvPicPr>
        <p:blipFill>
          <a:blip r:embed="rId7" cstate="print"/>
          <a:stretch>
            <a:fillRect/>
          </a:stretch>
        </p:blipFill>
        <p:spPr>
          <a:xfrm>
            <a:off x="810387" y="3941064"/>
            <a:ext cx="832104" cy="256032"/>
          </a:xfrm>
          <a:prstGeom prst="rect">
            <a:avLst/>
          </a:prstGeom>
        </p:spPr>
      </p:pic>
      <p:pic>
        <p:nvPicPr>
          <p:cNvPr id="13" name="Marcador de contenido 12"/>
          <p:cNvPicPr>
            <a:picLocks noGrp="1"/>
          </p:cNvPicPr>
          <p:nvPr>
            <p:ph/>
          </p:nvPr>
        </p:nvPicPr>
        <p:blipFill>
          <a:blip r:embed="rId7" cstate="print"/>
          <a:stretch>
            <a:fillRect/>
          </a:stretch>
        </p:blipFill>
        <p:spPr>
          <a:xfrm>
            <a:off x="810387" y="4261104"/>
            <a:ext cx="832104" cy="256032"/>
          </a:xfrm>
          <a:prstGeom prst="rect">
            <a:avLst/>
          </a:prstGeom>
        </p:spPr>
      </p:pic>
      <p:pic>
        <p:nvPicPr>
          <p:cNvPr id="14" name="Marcador de contenido 13"/>
          <p:cNvPicPr>
            <a:picLocks noGrp="1"/>
          </p:cNvPicPr>
          <p:nvPr>
            <p:ph/>
          </p:nvPr>
        </p:nvPicPr>
        <p:blipFill>
          <a:blip r:embed="rId7" cstate="print"/>
          <a:stretch>
            <a:fillRect/>
          </a:stretch>
        </p:blipFill>
        <p:spPr>
          <a:xfrm>
            <a:off x="810387" y="4608576"/>
            <a:ext cx="832104" cy="256032"/>
          </a:xfrm>
          <a:prstGeom prst="rect">
            <a:avLst/>
          </a:prstGeom>
        </p:spPr>
      </p:pic>
      <p:pic>
        <p:nvPicPr>
          <p:cNvPr id="15" name="Marcador de contenido 14"/>
          <p:cNvPicPr>
            <a:picLocks noGrp="1"/>
          </p:cNvPicPr>
          <p:nvPr>
            <p:ph/>
          </p:nvPr>
        </p:nvPicPr>
        <p:blipFill>
          <a:blip r:embed="rId7" cstate="print"/>
          <a:stretch>
            <a:fillRect/>
          </a:stretch>
        </p:blipFill>
        <p:spPr>
          <a:xfrm>
            <a:off x="810387" y="4946904"/>
            <a:ext cx="832104" cy="256032"/>
          </a:xfrm>
          <a:prstGeom prst="rect">
            <a:avLst/>
          </a:prstGeom>
        </p:spPr>
      </p:pic>
      <p:pic>
        <p:nvPicPr>
          <p:cNvPr id="16" name="Marcador de contenido 15"/>
          <p:cNvPicPr>
            <a:picLocks noGrp="1"/>
          </p:cNvPicPr>
          <p:nvPr>
            <p:ph/>
          </p:nvPr>
        </p:nvPicPr>
        <p:blipFill>
          <a:blip r:embed="rId7" cstate="print"/>
          <a:stretch>
            <a:fillRect/>
          </a:stretch>
        </p:blipFill>
        <p:spPr>
          <a:xfrm>
            <a:off x="810387" y="5303520"/>
            <a:ext cx="832104" cy="256032"/>
          </a:xfrm>
          <a:prstGeom prst="rect">
            <a:avLst/>
          </a:prstGeom>
        </p:spPr>
      </p:pic>
      <p:pic>
        <p:nvPicPr>
          <p:cNvPr id="17" name="Marcador de contenido 16"/>
          <p:cNvPicPr>
            <a:picLocks noGrp="1"/>
          </p:cNvPicPr>
          <p:nvPr>
            <p:ph/>
          </p:nvPr>
        </p:nvPicPr>
        <p:blipFill>
          <a:blip r:embed="rId7" cstate="print"/>
          <a:stretch>
            <a:fillRect/>
          </a:stretch>
        </p:blipFill>
        <p:spPr>
          <a:xfrm>
            <a:off x="810387" y="5650992"/>
            <a:ext cx="832104" cy="256032"/>
          </a:xfrm>
          <a:prstGeom prst="rect">
            <a:avLst/>
          </a:prstGeom>
        </p:spPr>
      </p:pic>
      <p:pic>
        <p:nvPicPr>
          <p:cNvPr id="18" name="Marcador de contenido 17"/>
          <p:cNvPicPr>
            <a:picLocks noGrp="1"/>
          </p:cNvPicPr>
          <p:nvPr>
            <p:ph/>
          </p:nvPr>
        </p:nvPicPr>
        <p:blipFill>
          <a:blip r:embed="rId7" cstate="print"/>
          <a:stretch>
            <a:fillRect/>
          </a:stretch>
        </p:blipFill>
        <p:spPr>
          <a:xfrm>
            <a:off x="810387" y="6016752"/>
            <a:ext cx="832104" cy="256032"/>
          </a:xfrm>
          <a:prstGeom prst="rect">
            <a:avLst/>
          </a:prstGeom>
        </p:spPr>
      </p:pic>
      <p:pic>
        <p:nvPicPr>
          <p:cNvPr id="19" name="Marcador de contenido 18"/>
          <p:cNvPicPr>
            <a:picLocks noGrp="1"/>
          </p:cNvPicPr>
          <p:nvPr>
            <p:ph/>
          </p:nvPr>
        </p:nvPicPr>
        <p:blipFill>
          <a:blip r:embed="rId8" cstate="print"/>
          <a:stretch>
            <a:fillRect/>
          </a:stretch>
        </p:blipFill>
        <p:spPr>
          <a:xfrm>
            <a:off x="7159752" y="3456432"/>
            <a:ext cx="832104" cy="256032"/>
          </a:xfrm>
          <a:prstGeom prst="rect">
            <a:avLst/>
          </a:prstGeom>
        </p:spPr>
      </p:pic>
      <p:pic>
        <p:nvPicPr>
          <p:cNvPr id="20" name="Marcador de contenido 19"/>
          <p:cNvPicPr>
            <a:picLocks noGrp="1"/>
          </p:cNvPicPr>
          <p:nvPr>
            <p:ph/>
          </p:nvPr>
        </p:nvPicPr>
        <p:blipFill>
          <a:blip r:embed="rId8" cstate="print"/>
          <a:stretch>
            <a:fillRect/>
          </a:stretch>
        </p:blipFill>
        <p:spPr>
          <a:xfrm>
            <a:off x="7159752" y="3931920"/>
            <a:ext cx="832104" cy="256032"/>
          </a:xfrm>
          <a:prstGeom prst="rect">
            <a:avLst/>
          </a:prstGeom>
        </p:spPr>
      </p:pic>
      <p:pic>
        <p:nvPicPr>
          <p:cNvPr id="21" name="Marcador de contenido 20"/>
          <p:cNvPicPr>
            <a:picLocks noGrp="1"/>
          </p:cNvPicPr>
          <p:nvPr>
            <p:ph/>
          </p:nvPr>
        </p:nvPicPr>
        <p:blipFill>
          <a:blip r:embed="rId8" cstate="print"/>
          <a:stretch>
            <a:fillRect/>
          </a:stretch>
        </p:blipFill>
        <p:spPr>
          <a:xfrm>
            <a:off x="7159752" y="4398264"/>
            <a:ext cx="832104" cy="256032"/>
          </a:xfrm>
          <a:prstGeom prst="rect">
            <a:avLst/>
          </a:prstGeom>
        </p:spPr>
      </p:pic>
      <p:sp>
        <p:nvSpPr>
          <p:cNvPr id="22" name="Marcador de contenido 21"/>
          <p:cNvSpPr>
            <a:spLocks noGrp="1"/>
          </p:cNvSpPr>
          <p:nvPr>
            <p:ph/>
          </p:nvPr>
        </p:nvSpPr>
        <p:spPr>
          <a:xfrm>
            <a:off x="768096" y="1614231"/>
            <a:ext cx="5449824" cy="649224"/>
          </a:xfrm>
        </p:spPr>
        <p:txBody>
          <a:bodyPr>
            <a:noAutofit/>
          </a:bodyPr>
          <a:lstStyle/>
          <a:p>
            <a:pPr marL="0" marR="0" algn="just">
              <a:lnSpc>
                <a:spcPct val="100000"/>
              </a:lnSpc>
              <a:spcBef>
                <a:spcPts val="0"/>
              </a:spcBef>
              <a:spcAft>
                <a:spcPts val="0"/>
              </a:spcAft>
              <a:buNone/>
            </a:pPr>
            <a:r>
              <a:rPr lang="es-EC" sz="1300" b="0" i="0" u="none" cap="none" dirty="0">
                <a:solidFill>
                  <a:srgbClr val="767171">
                    <a:alpha val="100000"/>
                  </a:srgbClr>
                </a:solidFill>
                <a:cs typeface="Century Gothic (Cuerpo)"/>
                <a:sym typeface="Century Gothic (Cuerpo)"/>
              </a:rPr>
              <a:t>Se define como los bienes y servicios producidos por una unidad económica.</a:t>
            </a:r>
          </a:p>
        </p:txBody>
      </p:sp>
      <p:sp>
        <p:nvSpPr>
          <p:cNvPr id="23" name="Marcador de contenido 22"/>
          <p:cNvSpPr>
            <a:spLocks noGrp="1"/>
          </p:cNvSpPr>
          <p:nvPr>
            <p:ph/>
          </p:nvPr>
        </p:nvSpPr>
        <p:spPr>
          <a:xfrm>
            <a:off x="6611112" y="1682496"/>
            <a:ext cx="4791456" cy="694944"/>
          </a:xfrm>
        </p:spPr>
        <p:txBody>
          <a:bodyPr>
            <a:noAutofit/>
          </a:bodyPr>
          <a:lstStyle/>
          <a:p>
            <a:pPr marL="0" marR="0" algn="just">
              <a:lnSpc>
                <a:spcPct val="100000"/>
              </a:lnSpc>
              <a:spcBef>
                <a:spcPts val="0"/>
              </a:spcBef>
              <a:spcAft>
                <a:spcPts val="0"/>
              </a:spcAft>
              <a:buNone/>
            </a:pPr>
            <a:r>
              <a:rPr lang="es-EC" sz="1300" b="0" i="0" u="none" cap="none">
                <a:solidFill>
                  <a:srgbClr val="767171">
                    <a:alpha val="100000"/>
                  </a:srgbClr>
                </a:solidFill>
                <a:cs typeface="Century Gothic (Cuerpo)"/>
                <a:sym typeface="Century Gothic (Cuerpo)"/>
              </a:rPr>
              <a:t>Es el valor de los bienes y servicios consumidos como insumo por un proceso de producción, excluidos los activos fijos cuyo consumo se registra como consumo de capital fijo. </a:t>
            </a:r>
          </a:p>
        </p:txBody>
      </p:sp>
      <p:sp>
        <p:nvSpPr>
          <p:cNvPr id="24" name="Marcador de contenido 23"/>
          <p:cNvSpPr>
            <a:spLocks noGrp="1"/>
          </p:cNvSpPr>
          <p:nvPr>
            <p:ph/>
          </p:nvPr>
        </p:nvSpPr>
        <p:spPr>
          <a:xfrm>
            <a:off x="786384" y="2395370"/>
            <a:ext cx="5504688" cy="448056"/>
          </a:xfrm>
        </p:spPr>
        <p:txBody>
          <a:bodyPr/>
          <a:lstStyle/>
          <a:p>
            <a:pPr marL="0" marR="0" algn="ctr">
              <a:lnSpc>
                <a:spcPct val="100000"/>
              </a:lnSpc>
              <a:spcBef>
                <a:spcPts val="0"/>
              </a:spcBef>
              <a:spcAft>
                <a:spcPts val="0"/>
              </a:spcAft>
              <a:buNone/>
            </a:pPr>
            <a:r>
              <a:rPr lang="es-EC" sz="1200" b="0" i="0" u="none" cap="none" dirty="0">
                <a:solidFill>
                  <a:srgbClr val="595959">
                    <a:alpha val="100000"/>
                  </a:srgbClr>
                </a:solidFill>
                <a:cs typeface="Cambria Math"/>
                <a:sym typeface="Cambria Math"/>
              </a:rPr>
              <a:t>𝒑𝒓𝒐𝒅𝒕𝒐𝒕𝒂 = 𝑽𝒃𝒑+𝑽𝒃𝒄+𝑽𝒏𝒔-𝑪𝒃𝒏𝒑+𝒐𝒊𝒏𝒈𝒙𝒔𝒆𝒓+𝒗𝒂𝒓𝒆𝒙𝒊𝒔𝒃𝒕+𝒗𝒂𝒓𝒆𝒙𝒊𝒔𝒎+𝒕𝒄𝒂𝒇</a:t>
            </a:r>
          </a:p>
        </p:txBody>
      </p:sp>
      <p:sp>
        <p:nvSpPr>
          <p:cNvPr id="25" name="Marcador de contenido 24"/>
          <p:cNvSpPr>
            <a:spLocks noGrp="1"/>
          </p:cNvSpPr>
          <p:nvPr>
            <p:ph/>
          </p:nvPr>
        </p:nvSpPr>
        <p:spPr>
          <a:xfrm>
            <a:off x="7013448" y="2404872"/>
            <a:ext cx="3749040" cy="438912"/>
          </a:xfrm>
        </p:spPr>
        <p:txBody>
          <a:bodyPr/>
          <a:lstStyle/>
          <a:p>
            <a:pPr marL="0" marR="0" algn="ctr">
              <a:lnSpc>
                <a:spcPct val="100000"/>
              </a:lnSpc>
              <a:spcBef>
                <a:spcPts val="0"/>
              </a:spcBef>
              <a:spcAft>
                <a:spcPts val="0"/>
              </a:spcAft>
              <a:buNone/>
            </a:pPr>
            <a:r>
              <a:rPr lang="es-EC" sz="1200" b="0" i="0" u="none" cap="none" dirty="0">
                <a:solidFill>
                  <a:srgbClr val="595959">
                    <a:alpha val="100000"/>
                  </a:srgbClr>
                </a:solidFill>
                <a:cs typeface="Cambria Math"/>
                <a:sym typeface="Cambria Math"/>
              </a:rPr>
              <a:t>𝒄𝒐𝒏𝒔𝒊𝒏𝒕=𝒕𝒐𝒕𝒊𝒏𝒔𝒖𝒎+𝒈𝒂𝒔𝒐𝒑𝒆𝒓𝒂+𝒐𝒕𝒓𝒈𝒂𝒔𝒐𝒑</a:t>
            </a:r>
          </a:p>
        </p:txBody>
      </p:sp>
      <p:sp>
        <p:nvSpPr>
          <p:cNvPr id="26" name="Marcador de contenido 25"/>
          <p:cNvSpPr>
            <a:spLocks noGrp="1"/>
          </p:cNvSpPr>
          <p:nvPr>
            <p:ph/>
          </p:nvPr>
        </p:nvSpPr>
        <p:spPr>
          <a:xfrm>
            <a:off x="810387" y="3227832"/>
            <a:ext cx="832104" cy="256032"/>
          </a:xfrm>
        </p:spPr>
        <p:txBody>
          <a:bodyPr>
            <a:normAutofit lnSpcReduction="1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𝑝𝑟𝑜𝑑𝑡𝑜𝑡𝑎</a:t>
            </a:r>
          </a:p>
        </p:txBody>
      </p:sp>
      <p:sp>
        <p:nvSpPr>
          <p:cNvPr id="27" name="Marcador de contenido 26"/>
          <p:cNvSpPr>
            <a:spLocks noGrp="1"/>
          </p:cNvSpPr>
          <p:nvPr>
            <p:ph/>
          </p:nvPr>
        </p:nvSpPr>
        <p:spPr>
          <a:xfrm>
            <a:off x="810387" y="3584448"/>
            <a:ext cx="832104" cy="256032"/>
          </a:xfrm>
        </p:spPr>
        <p:txBody>
          <a:bodyPr>
            <a:normAutofit lnSpcReduction="1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𝑉𝑏𝑝</a:t>
            </a:r>
          </a:p>
        </p:txBody>
      </p:sp>
      <p:sp>
        <p:nvSpPr>
          <p:cNvPr id="28" name="Marcador de contenido 27"/>
          <p:cNvSpPr>
            <a:spLocks noGrp="1"/>
          </p:cNvSpPr>
          <p:nvPr>
            <p:ph/>
          </p:nvPr>
        </p:nvSpPr>
        <p:spPr>
          <a:xfrm>
            <a:off x="810387" y="3941064"/>
            <a:ext cx="832104" cy="256032"/>
          </a:xfrm>
        </p:spPr>
        <p:txBody>
          <a:bodyPr>
            <a:normAutofit lnSpcReduction="1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𝑉𝑏𝑐</a:t>
            </a:r>
          </a:p>
        </p:txBody>
      </p:sp>
      <p:sp>
        <p:nvSpPr>
          <p:cNvPr id="29" name="Marcador de contenido 28"/>
          <p:cNvSpPr>
            <a:spLocks noGrp="1"/>
          </p:cNvSpPr>
          <p:nvPr>
            <p:ph/>
          </p:nvPr>
        </p:nvSpPr>
        <p:spPr>
          <a:xfrm>
            <a:off x="810387" y="4261104"/>
            <a:ext cx="832104" cy="256032"/>
          </a:xfrm>
        </p:spPr>
        <p:txBody>
          <a:bodyPr>
            <a:normAutofit lnSpcReduction="1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𝑉𝑛𝑠</a:t>
            </a:r>
          </a:p>
        </p:txBody>
      </p:sp>
      <p:sp>
        <p:nvSpPr>
          <p:cNvPr id="30" name="Marcador de contenido 29"/>
          <p:cNvSpPr>
            <a:spLocks noGrp="1"/>
          </p:cNvSpPr>
          <p:nvPr>
            <p:ph/>
          </p:nvPr>
        </p:nvSpPr>
        <p:spPr>
          <a:xfrm>
            <a:off x="810387" y="4608576"/>
            <a:ext cx="832104" cy="256032"/>
          </a:xfrm>
        </p:spPr>
        <p:txBody>
          <a:bodyPr>
            <a:normAutofit lnSpcReduction="1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𝐶𝑏𝑛𝑝</a:t>
            </a:r>
          </a:p>
        </p:txBody>
      </p:sp>
      <p:sp>
        <p:nvSpPr>
          <p:cNvPr id="31" name="Marcador de contenido 30"/>
          <p:cNvSpPr>
            <a:spLocks noGrp="1"/>
          </p:cNvSpPr>
          <p:nvPr>
            <p:ph/>
          </p:nvPr>
        </p:nvSpPr>
        <p:spPr>
          <a:xfrm>
            <a:off x="810387" y="4946904"/>
            <a:ext cx="832104" cy="256032"/>
          </a:xfrm>
        </p:spPr>
        <p:txBody>
          <a:bodyPr>
            <a:normAutofit lnSpcReduction="1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𝑜𝑖𝑛𝑔𝑥𝑠𝑒𝑟</a:t>
            </a:r>
          </a:p>
        </p:txBody>
      </p:sp>
      <p:sp>
        <p:nvSpPr>
          <p:cNvPr id="32" name="Marcador de contenido 31"/>
          <p:cNvSpPr>
            <a:spLocks noGrp="1"/>
          </p:cNvSpPr>
          <p:nvPr>
            <p:ph/>
          </p:nvPr>
        </p:nvSpPr>
        <p:spPr>
          <a:xfrm>
            <a:off x="737235" y="5303520"/>
            <a:ext cx="969264" cy="256032"/>
          </a:xfrm>
        </p:spPr>
        <p:txBody>
          <a:bodyPr>
            <a:normAutofit lnSpcReduction="1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𝑣𝑎𝑟𝑒𝑥𝑖𝑠𝑏𝑡</a:t>
            </a:r>
          </a:p>
        </p:txBody>
      </p:sp>
      <p:sp>
        <p:nvSpPr>
          <p:cNvPr id="33" name="Marcador de contenido 32"/>
          <p:cNvSpPr>
            <a:spLocks noGrp="1"/>
          </p:cNvSpPr>
          <p:nvPr>
            <p:ph/>
          </p:nvPr>
        </p:nvSpPr>
        <p:spPr>
          <a:xfrm>
            <a:off x="810387" y="5650992"/>
            <a:ext cx="832104" cy="256032"/>
          </a:xfrm>
        </p:spPr>
        <p:txBody>
          <a:bodyPr>
            <a:normAutofit lnSpcReduction="1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𝑣𝑎𝑟𝑒𝑥𝑖𝑠𝑚</a:t>
            </a:r>
          </a:p>
        </p:txBody>
      </p:sp>
      <p:sp>
        <p:nvSpPr>
          <p:cNvPr id="34" name="Marcador de contenido 33"/>
          <p:cNvSpPr>
            <a:spLocks noGrp="1"/>
          </p:cNvSpPr>
          <p:nvPr>
            <p:ph/>
          </p:nvPr>
        </p:nvSpPr>
        <p:spPr>
          <a:xfrm>
            <a:off x="810387" y="6016752"/>
            <a:ext cx="832104" cy="256032"/>
          </a:xfrm>
        </p:spPr>
        <p:txBody>
          <a:bodyPr>
            <a:normAutofit lnSpcReduction="1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𝑡𝑐𝑎𝑓</a:t>
            </a:r>
          </a:p>
        </p:txBody>
      </p:sp>
      <p:sp>
        <p:nvSpPr>
          <p:cNvPr id="35" name="Marcador de contenido 34"/>
          <p:cNvSpPr>
            <a:spLocks noGrp="1"/>
          </p:cNvSpPr>
          <p:nvPr>
            <p:ph/>
          </p:nvPr>
        </p:nvSpPr>
        <p:spPr>
          <a:xfrm>
            <a:off x="7159752" y="3456432"/>
            <a:ext cx="832104" cy="256032"/>
          </a:xfrm>
        </p:spPr>
        <p:txBody>
          <a:bodyPr>
            <a:normAutofit lnSpcReduction="1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𝑡𝑜𝑡𝑖𝑛𝑠𝑢𝑚</a:t>
            </a:r>
          </a:p>
        </p:txBody>
      </p:sp>
      <p:sp>
        <p:nvSpPr>
          <p:cNvPr id="36" name="Marcador de contenido 35"/>
          <p:cNvSpPr>
            <a:spLocks noGrp="1"/>
          </p:cNvSpPr>
          <p:nvPr>
            <p:ph/>
          </p:nvPr>
        </p:nvSpPr>
        <p:spPr>
          <a:xfrm>
            <a:off x="7159752" y="3931920"/>
            <a:ext cx="832104" cy="256032"/>
          </a:xfrm>
        </p:spPr>
        <p:txBody>
          <a:bodyPr>
            <a:normAutofit lnSpcReduction="1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𝑔𝑎𝑠𝑜𝑝𝑒𝑟𝑎</a:t>
            </a:r>
          </a:p>
        </p:txBody>
      </p:sp>
      <p:sp>
        <p:nvSpPr>
          <p:cNvPr id="37" name="Marcador de contenido 36"/>
          <p:cNvSpPr>
            <a:spLocks noGrp="1"/>
          </p:cNvSpPr>
          <p:nvPr>
            <p:ph/>
          </p:nvPr>
        </p:nvSpPr>
        <p:spPr>
          <a:xfrm>
            <a:off x="7159752" y="4398264"/>
            <a:ext cx="832104" cy="256032"/>
          </a:xfrm>
        </p:spPr>
        <p:txBody>
          <a:bodyPr>
            <a:normAutofit lnSpcReduction="10000"/>
          </a:bodyPr>
          <a:lstStyle/>
          <a:p>
            <a:pPr marL="0" marR="0" algn="ctr">
              <a:lnSpc>
                <a:spcPct val="100000"/>
              </a:lnSpc>
              <a:spcBef>
                <a:spcPts val="0"/>
              </a:spcBef>
              <a:spcAft>
                <a:spcPts val="0"/>
              </a:spcAft>
              <a:buNone/>
            </a:pPr>
            <a:r>
              <a:rPr lang="es-EC" sz="1200" b="0" i="0" u="none" cap="none">
                <a:solidFill>
                  <a:srgbClr val="595959">
                    <a:alpha val="100000"/>
                  </a:srgbClr>
                </a:solidFill>
                <a:cs typeface="Cambria Math"/>
                <a:sym typeface="Cambria Math"/>
              </a:rPr>
              <a:t>𝑜𝑡𝑟𝑔𝑎𝑠𝑜𝑝</a:t>
            </a:r>
          </a:p>
        </p:txBody>
      </p:sp>
      <p:sp>
        <p:nvSpPr>
          <p:cNvPr id="38" name="Marcador de contenido 37"/>
          <p:cNvSpPr>
            <a:spLocks noGrp="1"/>
          </p:cNvSpPr>
          <p:nvPr>
            <p:ph/>
          </p:nvPr>
        </p:nvSpPr>
        <p:spPr>
          <a:xfrm>
            <a:off x="704088" y="6510528"/>
            <a:ext cx="3950208" cy="283464"/>
          </a:xfrm>
        </p:spPr>
        <p:txBody>
          <a:bodyPr>
            <a:normAutofit/>
          </a:bodyPr>
          <a:lstStyle/>
          <a:p>
            <a:pPr marL="0" marR="0" algn="l">
              <a:lnSpc>
                <a:spcPct val="100000"/>
              </a:lnSpc>
              <a:spcBef>
                <a:spcPts val="0"/>
              </a:spcBef>
              <a:spcAft>
                <a:spcPts val="0"/>
              </a:spcAft>
              <a:buNone/>
            </a:pPr>
            <a:r>
              <a:rPr lang="es-EC" sz="1000" b="0" baseline="30000" dirty="0">
                <a:solidFill>
                  <a:schemeClr val="bg2">
                    <a:lumMod val="50000"/>
                  </a:schemeClr>
                </a:solidFill>
              </a:rPr>
              <a:t>1</a:t>
            </a:r>
            <a:r>
              <a:rPr lang="es-EC" sz="1000" b="0" dirty="0">
                <a:solidFill>
                  <a:schemeClr val="bg2">
                    <a:lumMod val="50000"/>
                  </a:schemeClr>
                </a:solidFill>
              </a:rPr>
              <a:t> Sistema</a:t>
            </a:r>
            <a:r>
              <a:rPr lang="es-EC" sz="1000" b="0" u="none" cap="none" dirty="0">
                <a:solidFill>
                  <a:srgbClr val="767171">
                    <a:alpha val="100000"/>
                  </a:srgbClr>
                </a:solidFill>
                <a:cs typeface="Century Gothic (Cuerpo)"/>
                <a:sym typeface="Century Gothic (Cuerpo)"/>
              </a:rPr>
              <a:t> de Cuentas Nacionales (SNC) 2008.</a:t>
            </a:r>
          </a:p>
        </p:txBody>
      </p:sp>
      <p:sp>
        <p:nvSpPr>
          <p:cNvPr id="39" name="Marcador de contenido 38"/>
          <p:cNvSpPr>
            <a:spLocks noGrp="1"/>
          </p:cNvSpPr>
          <p:nvPr>
            <p:ph/>
          </p:nvPr>
        </p:nvSpPr>
        <p:spPr>
          <a:xfrm>
            <a:off x="1679067" y="3227832"/>
            <a:ext cx="4096512" cy="274320"/>
          </a:xfrm>
        </p:spPr>
        <p:txBody>
          <a:bodyPr/>
          <a:lstStyle/>
          <a:p>
            <a:pPr marL="0" marR="0" algn="l">
              <a:lnSpc>
                <a:spcPct val="100000"/>
              </a:lnSpc>
              <a:spcBef>
                <a:spcPts val="0"/>
              </a:spcBef>
              <a:spcAft>
                <a:spcPts val="0"/>
              </a:spcAft>
              <a:buNone/>
            </a:pPr>
            <a:r>
              <a:rPr lang="es-EC" sz="1200" b="0" i="0" u="none" cap="none" dirty="0">
                <a:solidFill>
                  <a:srgbClr val="595959">
                    <a:alpha val="100000"/>
                  </a:srgbClr>
                </a:solidFill>
                <a:cs typeface="Century Gothic (Cuerpo)"/>
                <a:sym typeface="Century Gothic (Cuerpo)"/>
              </a:rPr>
              <a:t>Producción total empresarial.</a:t>
            </a:r>
          </a:p>
        </p:txBody>
      </p:sp>
      <p:sp>
        <p:nvSpPr>
          <p:cNvPr id="40" name="Marcador de contenido 39"/>
          <p:cNvSpPr>
            <a:spLocks noGrp="1"/>
          </p:cNvSpPr>
          <p:nvPr>
            <p:ph/>
          </p:nvPr>
        </p:nvSpPr>
        <p:spPr>
          <a:xfrm>
            <a:off x="1679067" y="3584448"/>
            <a:ext cx="4096512" cy="274320"/>
          </a:xfrm>
        </p:spPr>
        <p:txBody>
          <a:bodyPr/>
          <a:lstStyle/>
          <a:p>
            <a:pPr marL="0" marR="0" algn="l">
              <a:lnSpc>
                <a:spcPct val="100000"/>
              </a:lnSpc>
              <a:spcBef>
                <a:spcPts val="0"/>
              </a:spcBef>
              <a:spcAft>
                <a:spcPts val="0"/>
              </a:spcAft>
              <a:buNone/>
            </a:pPr>
            <a:r>
              <a:rPr lang="es-EC" sz="1200" b="0" i="0" u="none" cap="none" dirty="0">
                <a:solidFill>
                  <a:srgbClr val="595959">
                    <a:alpha val="100000"/>
                  </a:srgbClr>
                </a:solidFill>
                <a:cs typeface="Century Gothic (Cuerpo)"/>
                <a:sym typeface="Century Gothic (Cuerpo)"/>
              </a:rPr>
              <a:t>Ventas netas de bienes producidos por la empresa.</a:t>
            </a:r>
          </a:p>
        </p:txBody>
      </p:sp>
      <p:sp>
        <p:nvSpPr>
          <p:cNvPr id="41" name="Marcador de contenido 40"/>
          <p:cNvSpPr>
            <a:spLocks noGrp="1"/>
          </p:cNvSpPr>
          <p:nvPr>
            <p:ph/>
          </p:nvPr>
        </p:nvSpPr>
        <p:spPr>
          <a:xfrm>
            <a:off x="1679067" y="3957652"/>
            <a:ext cx="4297680" cy="257731"/>
          </a:xfrm>
        </p:spPr>
        <p:txBody>
          <a:bodyPr>
            <a:noAutofit/>
          </a:bodyPr>
          <a:lstStyle/>
          <a:p>
            <a:pPr marL="0" marR="0" algn="l">
              <a:lnSpc>
                <a:spcPct val="100000"/>
              </a:lnSpc>
              <a:spcBef>
                <a:spcPts val="0"/>
              </a:spcBef>
              <a:spcAft>
                <a:spcPts val="0"/>
              </a:spcAft>
              <a:buNone/>
            </a:pPr>
            <a:r>
              <a:rPr lang="es-EC" sz="1200" b="0" i="0" u="none" cap="none" dirty="0">
                <a:solidFill>
                  <a:srgbClr val="595959">
                    <a:alpha val="100000"/>
                  </a:srgbClr>
                </a:solidFill>
                <a:cs typeface="Century Gothic (Cuerpo)"/>
                <a:sym typeface="Century Gothic (Cuerpo)"/>
              </a:rPr>
              <a:t>Ventas netas de bienes no producidos por la empresa.</a:t>
            </a:r>
          </a:p>
        </p:txBody>
      </p:sp>
      <p:sp>
        <p:nvSpPr>
          <p:cNvPr id="42" name="Marcador de contenido 41"/>
          <p:cNvSpPr>
            <a:spLocks noGrp="1"/>
          </p:cNvSpPr>
          <p:nvPr>
            <p:ph/>
          </p:nvPr>
        </p:nvSpPr>
        <p:spPr>
          <a:xfrm>
            <a:off x="1679067" y="4279392"/>
            <a:ext cx="4096512" cy="274320"/>
          </a:xfrm>
        </p:spPr>
        <p:txBody>
          <a:bodyPr/>
          <a:lstStyle/>
          <a:p>
            <a:pPr marL="0" marR="0" algn="l">
              <a:lnSpc>
                <a:spcPct val="100000"/>
              </a:lnSpc>
              <a:spcBef>
                <a:spcPts val="0"/>
              </a:spcBef>
              <a:spcAft>
                <a:spcPts val="0"/>
              </a:spcAft>
              <a:buNone/>
            </a:pPr>
            <a:r>
              <a:rPr lang="es-EC" sz="1200" b="0" i="0" u="none" cap="none" dirty="0">
                <a:solidFill>
                  <a:srgbClr val="595959">
                    <a:alpha val="100000"/>
                  </a:srgbClr>
                </a:solidFill>
                <a:cs typeface="Century Gothic (Cuerpo)"/>
                <a:sym typeface="Century Gothic (Cuerpo)"/>
              </a:rPr>
              <a:t>Ventas netas de servicios.</a:t>
            </a:r>
          </a:p>
        </p:txBody>
      </p:sp>
      <p:sp>
        <p:nvSpPr>
          <p:cNvPr id="43" name="Marcador de contenido 42"/>
          <p:cNvSpPr>
            <a:spLocks noGrp="1"/>
          </p:cNvSpPr>
          <p:nvPr>
            <p:ph/>
          </p:nvPr>
        </p:nvSpPr>
        <p:spPr>
          <a:xfrm>
            <a:off x="1679067" y="4590288"/>
            <a:ext cx="4828032" cy="292608"/>
          </a:xfrm>
        </p:spPr>
        <p:txBody>
          <a:bodyPr>
            <a:noAutofit/>
          </a:bodyPr>
          <a:lstStyle/>
          <a:p>
            <a:pPr marL="0" marR="0" algn="l">
              <a:lnSpc>
                <a:spcPct val="100000"/>
              </a:lnSpc>
              <a:spcBef>
                <a:spcPts val="0"/>
              </a:spcBef>
              <a:spcAft>
                <a:spcPts val="0"/>
              </a:spcAft>
              <a:buNone/>
            </a:pPr>
            <a:r>
              <a:rPr lang="es-EC" sz="1200" b="0" i="0" u="none" cap="none" dirty="0">
                <a:solidFill>
                  <a:srgbClr val="595959">
                    <a:alpha val="100000"/>
                  </a:srgbClr>
                </a:solidFill>
                <a:cs typeface="Century Gothic (Cuerpo)"/>
                <a:sym typeface="Century Gothic (Cuerpo)"/>
              </a:rPr>
              <a:t>Total del costo de compras netas de bienes no producidos (-).</a:t>
            </a:r>
          </a:p>
        </p:txBody>
      </p:sp>
      <p:sp>
        <p:nvSpPr>
          <p:cNvPr id="44" name="Marcador de contenido 43"/>
          <p:cNvSpPr>
            <a:spLocks noGrp="1"/>
          </p:cNvSpPr>
          <p:nvPr>
            <p:ph/>
          </p:nvPr>
        </p:nvSpPr>
        <p:spPr>
          <a:xfrm>
            <a:off x="1679067" y="4930315"/>
            <a:ext cx="4096512" cy="274320"/>
          </a:xfrm>
        </p:spPr>
        <p:txBody>
          <a:bodyPr/>
          <a:lstStyle/>
          <a:p>
            <a:pPr marL="0" marR="0" algn="l">
              <a:lnSpc>
                <a:spcPct val="100000"/>
              </a:lnSpc>
              <a:spcBef>
                <a:spcPts val="0"/>
              </a:spcBef>
              <a:spcAft>
                <a:spcPts val="0"/>
              </a:spcAft>
              <a:buNone/>
            </a:pPr>
            <a:r>
              <a:rPr lang="es-EC" sz="1200" b="0" i="0" u="none" cap="none" dirty="0">
                <a:solidFill>
                  <a:srgbClr val="595959">
                    <a:alpha val="100000"/>
                  </a:srgbClr>
                </a:solidFill>
                <a:cs typeface="Century Gothic (Cuerpo)"/>
                <a:sym typeface="Century Gothic (Cuerpo)"/>
              </a:rPr>
              <a:t>Otros ingresos.</a:t>
            </a:r>
          </a:p>
        </p:txBody>
      </p:sp>
      <p:sp>
        <p:nvSpPr>
          <p:cNvPr id="45" name="Marcador de contenido 44"/>
          <p:cNvSpPr>
            <a:spLocks noGrp="1"/>
          </p:cNvSpPr>
          <p:nvPr>
            <p:ph/>
          </p:nvPr>
        </p:nvSpPr>
        <p:spPr>
          <a:xfrm>
            <a:off x="1679067" y="5294376"/>
            <a:ext cx="4096512" cy="274320"/>
          </a:xfrm>
        </p:spPr>
        <p:txBody>
          <a:bodyPr/>
          <a:lstStyle/>
          <a:p>
            <a:pPr marL="0" marR="0" algn="l">
              <a:lnSpc>
                <a:spcPct val="100000"/>
              </a:lnSpc>
              <a:spcBef>
                <a:spcPts val="0"/>
              </a:spcBef>
              <a:spcAft>
                <a:spcPts val="0"/>
              </a:spcAft>
              <a:buNone/>
            </a:pPr>
            <a:r>
              <a:rPr lang="es-EC" sz="1200" b="0" i="0" u="none" cap="none" dirty="0">
                <a:solidFill>
                  <a:srgbClr val="595959">
                    <a:alpha val="100000"/>
                  </a:srgbClr>
                </a:solidFill>
                <a:cs typeface="Century Gothic (Cuerpo)"/>
                <a:sym typeface="Century Gothic (Cuerpo)"/>
              </a:rPr>
              <a:t>Variación de existencias de bienes producidos.</a:t>
            </a:r>
          </a:p>
        </p:txBody>
      </p:sp>
      <p:sp>
        <p:nvSpPr>
          <p:cNvPr id="46" name="Marcador de contenido 45"/>
          <p:cNvSpPr>
            <a:spLocks noGrp="1"/>
          </p:cNvSpPr>
          <p:nvPr>
            <p:ph/>
          </p:nvPr>
        </p:nvSpPr>
        <p:spPr>
          <a:xfrm>
            <a:off x="1679067" y="5650992"/>
            <a:ext cx="4096512" cy="274320"/>
          </a:xfrm>
        </p:spPr>
        <p:txBody>
          <a:bodyPr/>
          <a:lstStyle/>
          <a:p>
            <a:pPr marL="0" marR="0" algn="l">
              <a:lnSpc>
                <a:spcPct val="100000"/>
              </a:lnSpc>
              <a:spcBef>
                <a:spcPts val="0"/>
              </a:spcBef>
              <a:spcAft>
                <a:spcPts val="0"/>
              </a:spcAft>
              <a:buNone/>
            </a:pPr>
            <a:r>
              <a:rPr lang="es-EC" sz="1200" b="0" i="0" u="none" cap="none" dirty="0">
                <a:solidFill>
                  <a:srgbClr val="595959">
                    <a:alpha val="100000"/>
                  </a:srgbClr>
                </a:solidFill>
                <a:cs typeface="Century Gothic (Cuerpo)"/>
                <a:sym typeface="Century Gothic (Cuerpo)"/>
              </a:rPr>
              <a:t>Variación de existencias de bienes no producidos.</a:t>
            </a:r>
          </a:p>
        </p:txBody>
      </p:sp>
      <p:sp>
        <p:nvSpPr>
          <p:cNvPr id="47" name="Marcador de contenido 46"/>
          <p:cNvSpPr>
            <a:spLocks noGrp="1"/>
          </p:cNvSpPr>
          <p:nvPr>
            <p:ph/>
          </p:nvPr>
        </p:nvSpPr>
        <p:spPr>
          <a:xfrm>
            <a:off x="1679067" y="5989320"/>
            <a:ext cx="4398264" cy="292608"/>
          </a:xfrm>
        </p:spPr>
        <p:txBody>
          <a:bodyPr>
            <a:noAutofit/>
          </a:bodyPr>
          <a:lstStyle/>
          <a:p>
            <a:pPr marL="0" marR="0" algn="l">
              <a:lnSpc>
                <a:spcPct val="100000"/>
              </a:lnSpc>
              <a:spcBef>
                <a:spcPts val="0"/>
              </a:spcBef>
              <a:spcAft>
                <a:spcPts val="0"/>
              </a:spcAft>
              <a:buNone/>
            </a:pPr>
            <a:r>
              <a:rPr lang="es-EC" sz="1200" b="0" i="0" u="none" cap="none" dirty="0">
                <a:solidFill>
                  <a:srgbClr val="595959">
                    <a:alpha val="100000"/>
                  </a:srgbClr>
                </a:solidFill>
                <a:cs typeface="Century Gothic (Cuerpo)"/>
                <a:sym typeface="Century Gothic (Cuerpo)"/>
              </a:rPr>
              <a:t>Total construcciones de activos fijos por cuenta propia.</a:t>
            </a:r>
          </a:p>
        </p:txBody>
      </p:sp>
      <p:sp>
        <p:nvSpPr>
          <p:cNvPr id="48" name="Marcador de contenido 47"/>
          <p:cNvSpPr>
            <a:spLocks noGrp="1"/>
          </p:cNvSpPr>
          <p:nvPr>
            <p:ph/>
          </p:nvPr>
        </p:nvSpPr>
        <p:spPr>
          <a:xfrm>
            <a:off x="8156448" y="3429000"/>
            <a:ext cx="2606040" cy="320040"/>
          </a:xfrm>
        </p:spPr>
        <p:txBody>
          <a:bodyPr/>
          <a:lstStyle/>
          <a:p>
            <a:pPr marL="0" marR="0" algn="l">
              <a:lnSpc>
                <a:spcPct val="100000"/>
              </a:lnSpc>
              <a:spcBef>
                <a:spcPts val="0"/>
              </a:spcBef>
              <a:spcAft>
                <a:spcPts val="0"/>
              </a:spcAft>
              <a:buNone/>
            </a:pPr>
            <a:r>
              <a:rPr lang="es-EC" sz="1200" b="0" i="0" u="none" cap="none">
                <a:solidFill>
                  <a:srgbClr val="595959">
                    <a:alpha val="100000"/>
                  </a:srgbClr>
                </a:solidFill>
                <a:cs typeface="Century Gothic (Cuerpo)"/>
                <a:sym typeface="Century Gothic (Cuerpo)"/>
              </a:rPr>
              <a:t>Total insumos.</a:t>
            </a:r>
          </a:p>
        </p:txBody>
      </p:sp>
      <p:sp>
        <p:nvSpPr>
          <p:cNvPr id="49" name="Marcador de contenido 48"/>
          <p:cNvSpPr>
            <a:spLocks noGrp="1"/>
          </p:cNvSpPr>
          <p:nvPr>
            <p:ph/>
          </p:nvPr>
        </p:nvSpPr>
        <p:spPr>
          <a:xfrm>
            <a:off x="8156448" y="3913632"/>
            <a:ext cx="2606040" cy="320040"/>
          </a:xfrm>
        </p:spPr>
        <p:txBody>
          <a:bodyPr/>
          <a:lstStyle/>
          <a:p>
            <a:pPr marL="0" marR="0" algn="l">
              <a:lnSpc>
                <a:spcPct val="100000"/>
              </a:lnSpc>
              <a:spcBef>
                <a:spcPts val="0"/>
              </a:spcBef>
              <a:spcAft>
                <a:spcPts val="0"/>
              </a:spcAft>
              <a:buNone/>
            </a:pPr>
            <a:r>
              <a:rPr lang="es-EC" sz="1200" b="0" i="0" u="none" cap="none">
                <a:solidFill>
                  <a:srgbClr val="595959">
                    <a:alpha val="100000"/>
                  </a:srgbClr>
                </a:solidFill>
                <a:cs typeface="Century Gothic (Cuerpo)"/>
                <a:sym typeface="Century Gothic (Cuerpo)"/>
              </a:rPr>
              <a:t>Gastos operacionales.</a:t>
            </a:r>
          </a:p>
        </p:txBody>
      </p:sp>
      <p:sp>
        <p:nvSpPr>
          <p:cNvPr id="50" name="Marcador de contenido 49"/>
          <p:cNvSpPr>
            <a:spLocks noGrp="1"/>
          </p:cNvSpPr>
          <p:nvPr>
            <p:ph/>
          </p:nvPr>
        </p:nvSpPr>
        <p:spPr>
          <a:xfrm>
            <a:off x="8156448" y="4379976"/>
            <a:ext cx="2606040" cy="320040"/>
          </a:xfrm>
        </p:spPr>
        <p:txBody>
          <a:bodyPr/>
          <a:lstStyle/>
          <a:p>
            <a:pPr marL="0" marR="0" algn="l">
              <a:lnSpc>
                <a:spcPct val="100000"/>
              </a:lnSpc>
              <a:spcBef>
                <a:spcPts val="0"/>
              </a:spcBef>
              <a:spcAft>
                <a:spcPts val="0"/>
              </a:spcAft>
              <a:buNone/>
            </a:pPr>
            <a:r>
              <a:rPr lang="es-EC" sz="1200" b="0" i="0" u="none" cap="none">
                <a:solidFill>
                  <a:srgbClr val="595959">
                    <a:alpha val="100000"/>
                  </a:srgbClr>
                </a:solidFill>
                <a:cs typeface="Century Gothic (Cuerpo)"/>
                <a:sym typeface="Century Gothic (Cuerpo)"/>
              </a:rPr>
              <a:t>Otros gastos operacionales.</a:t>
            </a:r>
          </a:p>
        </p:txBody>
      </p:sp>
      <p:sp>
        <p:nvSpPr>
          <p:cNvPr id="51" name="Marcador de contenido 50"/>
          <p:cNvSpPr>
            <a:spLocks noGrp="1"/>
          </p:cNvSpPr>
          <p:nvPr>
            <p:ph/>
          </p:nvPr>
        </p:nvSpPr>
        <p:spPr>
          <a:xfrm>
            <a:off x="810387" y="2898648"/>
            <a:ext cx="740664" cy="274320"/>
          </a:xfrm>
        </p:spPr>
        <p:txBody>
          <a:bodyPr/>
          <a:lstStyle/>
          <a:p>
            <a:pPr marL="0" marR="0" algn="l">
              <a:lnSpc>
                <a:spcPct val="100000"/>
              </a:lnSpc>
              <a:spcBef>
                <a:spcPts val="0"/>
              </a:spcBef>
              <a:spcAft>
                <a:spcPts val="0"/>
              </a:spcAft>
              <a:buNone/>
            </a:pPr>
            <a:r>
              <a:rPr lang="es-EC" sz="1200" b="0" i="0" u="none" cap="none" dirty="0">
                <a:solidFill>
                  <a:srgbClr val="767171">
                    <a:alpha val="100000"/>
                  </a:srgbClr>
                </a:solidFill>
                <a:cs typeface="Century Gothic (Cuerpo)"/>
                <a:sym typeface="Century Gothic (Cuerpo)"/>
              </a:rPr>
              <a:t>Donde:</a:t>
            </a:r>
          </a:p>
        </p:txBody>
      </p:sp>
      <p:sp>
        <p:nvSpPr>
          <p:cNvPr id="52" name="Marcador de contenido 51"/>
          <p:cNvSpPr>
            <a:spLocks noGrp="1"/>
          </p:cNvSpPr>
          <p:nvPr>
            <p:ph/>
          </p:nvPr>
        </p:nvSpPr>
        <p:spPr>
          <a:xfrm>
            <a:off x="6839712" y="2871216"/>
            <a:ext cx="740664" cy="274320"/>
          </a:xfrm>
        </p:spPr>
        <p:txBody>
          <a:bodyPr/>
          <a:lstStyle/>
          <a:p>
            <a:pPr marL="0" marR="0" algn="l">
              <a:lnSpc>
                <a:spcPct val="100000"/>
              </a:lnSpc>
              <a:spcBef>
                <a:spcPts val="0"/>
              </a:spcBef>
              <a:spcAft>
                <a:spcPts val="0"/>
              </a:spcAft>
              <a:buNone/>
            </a:pPr>
            <a:r>
              <a:rPr lang="es-EC" sz="1200" b="0" i="0" u="none" cap="none">
                <a:solidFill>
                  <a:srgbClr val="767171">
                    <a:alpha val="100000"/>
                  </a:srgbClr>
                </a:solidFill>
                <a:cs typeface="Century Gothic (Cuerpo)"/>
                <a:sym typeface="Century Gothic (Cuerpo)"/>
              </a:rPr>
              <a:t>Donde:</a:t>
            </a:r>
          </a:p>
        </p:txBody>
      </p:sp>
    </p:spTree>
    <p:extLst>
      <p:ext uri="{BB962C8B-B14F-4D97-AF65-F5344CB8AC3E}">
        <p14:creationId xmlns:p14="http://schemas.microsoft.com/office/powerpoint/2010/main" val="858352167"/>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7298</TotalTime>
  <Words>5745</Words>
  <Application>Microsoft Office PowerPoint</Application>
  <PresentationFormat>Panorámica</PresentationFormat>
  <Paragraphs>1615</Paragraphs>
  <Slides>33</Slides>
  <Notes>6</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33</vt:i4>
      </vt:variant>
    </vt:vector>
  </HeadingPairs>
  <TitlesOfParts>
    <vt:vector size="41" baseType="lpstr">
      <vt:lpstr>Arial</vt:lpstr>
      <vt:lpstr>Calibri</vt:lpstr>
      <vt:lpstr>Cambria Math</vt:lpstr>
      <vt:lpstr>Century Gothic</vt:lpstr>
      <vt:lpstr>Century Gothic (Cuerpo)</vt:lpstr>
      <vt:lpstr>Century Gothic (Títulos)</vt:lpstr>
      <vt:lpstr>Tahoma</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cajasmarcia@gmail.com</dc:creator>
  <cp:lastModifiedBy>INEC Jordan Ayala</cp:lastModifiedBy>
  <cp:revision>413</cp:revision>
  <dcterms:created xsi:type="dcterms:W3CDTF">2021-05-27T23:45:58Z</dcterms:created>
  <dcterms:modified xsi:type="dcterms:W3CDTF">2023-03-20T16:59:05Z</dcterms:modified>
</cp:coreProperties>
</file>