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77" r:id="rId2"/>
    <p:sldId id="275" r:id="rId3"/>
    <p:sldId id="274" r:id="rId4"/>
    <p:sldId id="280" r:id="rId5"/>
    <p:sldId id="316" r:id="rId6"/>
    <p:sldId id="282" r:id="rId7"/>
    <p:sldId id="283" r:id="rId8"/>
    <p:sldId id="281" r:id="rId9"/>
    <p:sldId id="306" r:id="rId10"/>
    <p:sldId id="310" r:id="rId11"/>
    <p:sldId id="340" r:id="rId12"/>
    <p:sldId id="309" r:id="rId13"/>
    <p:sldId id="311" r:id="rId14"/>
    <p:sldId id="312" r:id="rId15"/>
    <p:sldId id="313" r:id="rId16"/>
    <p:sldId id="339" r:id="rId17"/>
    <p:sldId id="322" r:id="rId18"/>
    <p:sldId id="324" r:id="rId19"/>
    <p:sldId id="346" r:id="rId20"/>
    <p:sldId id="314" r:id="rId21"/>
    <p:sldId id="315" r:id="rId22"/>
    <p:sldId id="345" r:id="rId23"/>
    <p:sldId id="341" r:id="rId24"/>
    <p:sldId id="342" r:id="rId25"/>
    <p:sldId id="299" r:id="rId26"/>
    <p:sldId id="343" r:id="rId27"/>
    <p:sldId id="344" r:id="rId28"/>
    <p:sldId id="332" r:id="rId29"/>
    <p:sldId id="333" r:id="rId30"/>
    <p:sldId id="300" r:id="rId31"/>
    <p:sldId id="301" r:id="rId32"/>
    <p:sldId id="328" r:id="rId33"/>
    <p:sldId id="352" r:id="rId34"/>
    <p:sldId id="276" r:id="rId35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A5A5"/>
    <a:srgbClr val="72C9A9"/>
    <a:srgbClr val="BFBFBF"/>
    <a:srgbClr val="F7F5FB"/>
    <a:srgbClr val="F1EEF8"/>
    <a:srgbClr val="ABC674"/>
    <a:srgbClr val="9D9D9D"/>
    <a:srgbClr val="EFD809"/>
    <a:srgbClr val="898989"/>
    <a:srgbClr val="87D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1" autoAdjust="0"/>
    <p:restoredTop sz="94096" autoAdjust="0"/>
  </p:normalViewPr>
  <p:slideViewPr>
    <p:cSldViewPr snapToGrid="0" snapToObjects="1">
      <p:cViewPr varScale="1">
        <p:scale>
          <a:sx n="70" d="100"/>
          <a:sy n="70" d="100"/>
        </p:scale>
        <p:origin x="7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2" d="100"/>
          <a:sy n="122" d="100"/>
        </p:scale>
        <p:origin x="428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image" Target="../media/image5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emf"/><Relationship Id="rId1" Type="http://schemas.openxmlformats.org/officeDocument/2006/relationships/image" Target="../media/image62.emf"/><Relationship Id="rId5" Type="http://schemas.openxmlformats.org/officeDocument/2006/relationships/image" Target="../media/image66.emf"/><Relationship Id="rId4" Type="http://schemas.openxmlformats.org/officeDocument/2006/relationships/image" Target="../media/image6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emf"/><Relationship Id="rId1" Type="http://schemas.openxmlformats.org/officeDocument/2006/relationships/image" Target="../media/image6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image" Target="../media/image7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emf"/><Relationship Id="rId1" Type="http://schemas.openxmlformats.org/officeDocument/2006/relationships/image" Target="../media/image8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="" xmlns:a16="http://schemas.microsoft.com/office/drawing/2014/main" id="{FEE9DE45-8404-E640-F081-FCBC57BCC2A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816714CC-27C0-4DE7-F8BE-6E7CF32D501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C2AF3-5CAE-4648-A8FF-B7CDFE59BA56}" type="datetimeFigureOut">
              <a:rPr lang="es-EC" smtClean="0"/>
              <a:t>16/5/2023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E5805772-44C9-E272-7A09-112F28BBCF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B60CD0FB-AFF9-5BC9-79BA-0B397451252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1E96E-97FC-674D-B5CA-95170C5DA923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6534022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16/5/2023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7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96460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33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47466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9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98686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11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642610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14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71743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15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85017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16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7634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18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219927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19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241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C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C578A4-7E9F-C242-AAAF-C8A3C9831E10}" type="slidenum">
              <a:rPr lang="es-EC" smtClean="0"/>
              <a:t>23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54667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04EA5A7B-37C6-02A8-DEF2-1FF047F540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9077" y="1654937"/>
            <a:ext cx="6956755" cy="2236212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6500" b="1">
                <a:solidFill>
                  <a:srgbClr val="263C58"/>
                </a:solidFill>
              </a:defRPr>
            </a:lvl1pPr>
          </a:lstStyle>
          <a:p>
            <a:r>
              <a:rPr lang="es-EC" dirty="0"/>
              <a:t>Título de la</a:t>
            </a:r>
            <a:br>
              <a:rPr lang="es-EC" dirty="0"/>
            </a:br>
            <a:r>
              <a:rPr lang="es-EC" dirty="0"/>
              <a:t>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9078" y="3987523"/>
            <a:ext cx="6956754" cy="6936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4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subtítulo</a:t>
            </a:r>
            <a:endParaRPr lang="es-EC" dirty="0"/>
          </a:p>
        </p:txBody>
      </p:sp>
      <p:sp>
        <p:nvSpPr>
          <p:cNvPr id="6" name="Redondear rectángulo de esquina del mismo lado 5">
            <a:extLst>
              <a:ext uri="{FF2B5EF4-FFF2-40B4-BE49-F238E27FC236}">
                <a16:creationId xmlns="" xmlns:a16="http://schemas.microsoft.com/office/drawing/2014/main" id="{D01DA4CA-E06B-11FB-7C7D-FA527F3E00DC}"/>
              </a:ext>
            </a:extLst>
          </p:cNvPr>
          <p:cNvSpPr/>
          <p:nvPr userDrawn="1"/>
        </p:nvSpPr>
        <p:spPr>
          <a:xfrm rot="5400000">
            <a:off x="1429323" y="3423519"/>
            <a:ext cx="470751" cy="3329401"/>
          </a:xfrm>
          <a:prstGeom prst="round2SameRect">
            <a:avLst/>
          </a:prstGeom>
          <a:solidFill>
            <a:srgbClr val="009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>
              <a:solidFill>
                <a:srgbClr val="61647D"/>
              </a:solidFill>
            </a:endParaRPr>
          </a:p>
        </p:txBody>
      </p:sp>
      <p:sp>
        <p:nvSpPr>
          <p:cNvPr id="15" name="Marcador de texto 5">
            <a:extLst>
              <a:ext uri="{FF2B5EF4-FFF2-40B4-BE49-F238E27FC236}">
                <a16:creationId xmlns="" xmlns:a16="http://schemas.microsoft.com/office/drawing/2014/main" id="{C16857E8-F068-9F44-A0F8-CA23FFCE760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9078" y="4877474"/>
            <a:ext cx="2730321" cy="48584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Mes - Año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0E25F501-2BD1-AC08-BC8C-365B5C1B2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8518" y="2548818"/>
            <a:ext cx="7077694" cy="95708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98765" y="3662927"/>
            <a:ext cx="7077075" cy="62865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es-419" dirty="0"/>
          </a:p>
        </p:txBody>
      </p:sp>
      <p:sp>
        <p:nvSpPr>
          <p:cNvPr id="9" name="Marcador de texto 5">
            <a:extLst>
              <a:ext uri="{FF2B5EF4-FFF2-40B4-BE49-F238E27FC236}">
                <a16:creationId xmlns="" xmlns:a16="http://schemas.microsoft.com/office/drawing/2014/main" id="{845A3B74-2F20-E844-96A2-3B63EA78F5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98518" y="1236620"/>
            <a:ext cx="2012930" cy="11450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8000" b="1">
                <a:solidFill>
                  <a:srgbClr val="263C58"/>
                </a:solidFill>
              </a:defRPr>
            </a:lvl1pPr>
          </a:lstStyle>
          <a:p>
            <a:r>
              <a:rPr lang="es-ES" dirty="0"/>
              <a:t>01.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B77FC0ED-55F8-7DD7-C94B-6E089BE767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Marcador de texto 5">
            <a:extLst>
              <a:ext uri="{FF2B5EF4-FFF2-40B4-BE49-F238E27FC236}">
                <a16:creationId xmlns="" xmlns:a16="http://schemas.microsoft.com/office/drawing/2014/main" id="{4970AD63-F706-8342-8F7E-663518769F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86981" y="6206018"/>
            <a:ext cx="842962" cy="5345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01</a:t>
            </a:r>
            <a:endParaRPr lang="es-419" dirty="0"/>
          </a:p>
        </p:txBody>
      </p:sp>
      <p:sp>
        <p:nvSpPr>
          <p:cNvPr id="5" name="Redondear rectángulo de esquina del mismo lado 4">
            <a:extLst>
              <a:ext uri="{FF2B5EF4-FFF2-40B4-BE49-F238E27FC236}">
                <a16:creationId xmlns="" xmlns:a16="http://schemas.microsoft.com/office/drawing/2014/main" id="{C5F47B9E-2060-9748-9977-51D9CF683C47}"/>
              </a:ext>
            </a:extLst>
          </p:cNvPr>
          <p:cNvSpPr/>
          <p:nvPr userDrawn="1"/>
        </p:nvSpPr>
        <p:spPr>
          <a:xfrm rot="5400000">
            <a:off x="2419930" y="-1302686"/>
            <a:ext cx="797010" cy="5636877"/>
          </a:xfrm>
          <a:prstGeom prst="round2SameRect">
            <a:avLst/>
          </a:prstGeom>
          <a:solidFill>
            <a:srgbClr val="009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>
              <a:solidFill>
                <a:srgbClr val="61647D"/>
              </a:solidFill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="" xmlns:a16="http://schemas.microsoft.com/office/drawing/2014/main" id="{02182878-747F-3841-A490-71912D2364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3307" y="1117247"/>
            <a:ext cx="3690256" cy="7892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432878"/>
            <a:ext cx="7227771" cy="53002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0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1C2C26F9-496F-4C4E-8339-48DE4172440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7832" y="998527"/>
            <a:ext cx="7227614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419" dirty="0"/>
          </a:p>
        </p:txBody>
      </p:sp>
      <p:sp>
        <p:nvSpPr>
          <p:cNvPr id="6" name="Marcador de texto 5">
            <a:extLst>
              <a:ext uri="{FF2B5EF4-FFF2-40B4-BE49-F238E27FC236}">
                <a16:creationId xmlns="" xmlns:a16="http://schemas.microsoft.com/office/drawing/2014/main" id="{C0D8D9E4-ED4C-EB45-8C46-72E5DBAB40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32733" y="6311529"/>
            <a:ext cx="842962" cy="5345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000" b="1">
                <a:solidFill>
                  <a:srgbClr val="B4B4C8"/>
                </a:solidFill>
              </a:defRPr>
            </a:lvl1pPr>
          </a:lstStyle>
          <a:p>
            <a:r>
              <a:rPr lang="es-ES" dirty="0"/>
              <a:t>01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676BEF0-02D5-2E9D-6DE8-7A98493C08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9.emf"/><Relationship Id="rId4" Type="http://schemas.openxmlformats.org/officeDocument/2006/relationships/oleObject" Target="file:///C:\Users\msoria\Desktop\Pendientes\Gr&#225;ficos%20presentaci&#243;n%202022_ESED_ANUAL.xlsx!Per_mens(10)!%5bGr&#225;ficos%20presentaci&#243;n%202022_ESED_ANUAL.xlsx%5dPer_mens(10)%20Gr&#225;fico%20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oleObject" Target="file:///C:\Users\msoria\Desktop\Pendientes\Gr&#225;ficos%20presentaci&#243;n%202022_ESED_ANUAL.xlsx!Per_prov(11)!F32C16:F44C19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soria\Desktop\Pendientes\Gr&#225;ficos%20presentaci&#243;n%202022_ESED_ANUAL.xlsx!Per_Cant(12)!%5bGr&#225;ficos%20presentaci&#243;n%202022_ESED_ANUAL.xlsx%5dPer_Cant(12)%20Gr&#225;fico%205" TargetMode="Externa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emf"/><Relationship Id="rId5" Type="http://schemas.openxmlformats.org/officeDocument/2006/relationships/oleObject" Target="file:///C:\Users\msoria\Desktop\Pendientes\Gr&#225;ficos%20presentaci&#243;n%202022_ESED_ANUAL.xlsx!Per_Cant(12)!F27C18:F30C20" TargetMode="External"/><Relationship Id="rId4" Type="http://schemas.openxmlformats.org/officeDocument/2006/relationships/image" Target="../media/image3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soria\Desktop\Pendientes\Gr&#225;ficos%20presentaci&#243;n%202022_ESED_ANUAL.xlsx!2.1.1_edif_serie(9-13)!%5bGr&#225;ficos%20presentaci&#243;n%202022_ESED_ANUAL.xlsx%5d2.1.1_edif_serie(9-13)%201%20Gr&#225;fico-8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6.emf"/><Relationship Id="rId5" Type="http://schemas.openxmlformats.org/officeDocument/2006/relationships/oleObject" Target="file:///C:\Users\msoria\Desktop\Pendientes\Gr&#225;ficos%20presentaci&#243;n%202022_ESED_ANUAL.xlsx!2.2.1_edif_provincias(14)!F37C37:F49C40" TargetMode="Externa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notesSlide" Target="../notesSlides/notesSlide5.xml"/><Relationship Id="rId7" Type="http://schemas.openxmlformats.org/officeDocument/2006/relationships/oleObject" Target="file:///C:\Users\msoria\Desktop\Pendientes\Gr&#225;ficos%20presentaci&#243;n%202022_ESED_ANUAL.xlsx!2.2.2_edif_cantones(15)!%5bGr&#225;ficos%20presentaci&#243;n%202022_ESED_ANUAL.xlsx%5d2.2.2_edif_cantones(15)%20Gr&#225;fico%203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5.png"/><Relationship Id="rId5" Type="http://schemas.openxmlformats.org/officeDocument/2006/relationships/image" Target="../media/image38.emf"/><Relationship Id="rId4" Type="http://schemas.openxmlformats.org/officeDocument/2006/relationships/oleObject" Target="file:///C:\Users\msoria\Desktop\Pendientes\Gr&#225;ficos%20presentaci&#243;n%202022_ESED_ANUAL.xlsx!2.2.2_edif_cantones(15)!F270C32:F273C34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1.png"/><Relationship Id="rId5" Type="http://schemas.openxmlformats.org/officeDocument/2006/relationships/image" Target="../media/image40.emf"/><Relationship Id="rId4" Type="http://schemas.openxmlformats.org/officeDocument/2006/relationships/oleObject" Target="file:///D:\Valery_INEC\ACTIVIDADES\2023\ABRIL\2.%20Productos%20m&#237;nimos%20ESED%202022%20anual\Gr&#225;ficos%20presentaci&#243;n%202022_ESED_ANUAL.xlsx!2.2.4%20tipo%20de%20obra(16)!%5bGr&#225;ficos%20presentaci&#243;n%202022_ESED_ANUAL.xlsx%5d2.2.4%20tipo%20de%20obra(16)%20Gr&#225;fico%2010" TargetMode="External"/><Relationship Id="rId9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54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5.emf"/><Relationship Id="rId5" Type="http://schemas.openxmlformats.org/officeDocument/2006/relationships/oleObject" Target="file:///D:\Valery_INEC\ACTIVIDADES\2023\ABRIL\2.%20Productos%20m&#237;nimos%20ESED%202022%20anual\Gr&#225;ficos%20presentaci&#243;n%202022_ESED_ANUAL.xlsx!2.1.1_edif_serie(9-13)!%5bGr&#225;ficos%20presentaci&#243;n%202022_ESED_ANUAL.xlsx%5d2.1.1_edif_serie(9-13)%20Gr&#225;fico%208" TargetMode="Externa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1.png"/><Relationship Id="rId5" Type="http://schemas.openxmlformats.org/officeDocument/2006/relationships/image" Target="../media/image56.emf"/><Relationship Id="rId4" Type="http://schemas.openxmlformats.org/officeDocument/2006/relationships/oleObject" Target="file:///C:\Users\msoria\Desktop\Pendientes\Gr&#225;ficos%20presentaci&#243;n%202022_ESED_ANUAL.xlsx!2.2.6_viviend_provincias(18)!F36C26:F48C29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soria\Desktop\Pendientes\Gr&#225;ficos%20presentaci&#243;n%202022_ESED_ANUAL.xlsx!Viv_cantones%20(19)!F56C32:F59C34" TargetMode="External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9.emf"/><Relationship Id="rId5" Type="http://schemas.openxmlformats.org/officeDocument/2006/relationships/oleObject" Target="file:///C:\Users\msoria\Desktop\Pendientes\Gr&#225;ficos%20presentaci&#243;n%202022_ESED_ANUAL.xlsx!Viv_cantones%20(19)!%5bGr&#225;ficos%20presentaci&#243;n%202022_ESED_ANUAL.xlsx%5dViv_cantones%20(19)%20Gr&#225;fico%204" TargetMode="External"/><Relationship Id="rId4" Type="http://schemas.openxmlformats.org/officeDocument/2006/relationships/image" Target="../media/image5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Valery_INEC\ACTIVIDADES\2023\ABRIL\2.%20Productos%20m&#237;nimos%20ESED%202022%20anual\Gr&#225;ficos%20presentaci&#243;n%202022_ESED_ANUAL.xlsx!Nu_viv_prov_3Rang%20(20)!F259C15:F272C21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1.png"/><Relationship Id="rId5" Type="http://schemas.openxmlformats.org/officeDocument/2006/relationships/image" Target="../media/image61.png"/><Relationship Id="rId4" Type="http://schemas.openxmlformats.org/officeDocument/2006/relationships/image" Target="../media/image60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file:///D:\Valery_INEC\ACTIVIDADES\2023\ABRIL\2.%20Productos%20m&#237;nimos%20ESED%202022%20anual\Gr&#225;ficos%20presentaci&#243;n%202022_ESED_ANUAL.xlsx!materiales_regi&#243;n(21)!%5bGr&#225;ficos%20presentaci&#243;n%202022_ESED_ANUAL.xlsx%5dmateriales_regi&#243;n(21)%20Gr&#225;fico%202" TargetMode="External"/><Relationship Id="rId13" Type="http://schemas.openxmlformats.org/officeDocument/2006/relationships/oleObject" Target="file:///D:\Valery_INEC\ACTIVIDADES\2023\ABRIL\2.%20Productos%20m&#237;nimos%20ESED%202022%20anual\Gr&#225;ficos%20presentaci&#243;n%202022_ESED_ANUAL.xlsx!materiales_regi&#243;n(21)!%5bGr&#225;ficos%20presentaci&#243;n%202022_ESED_ANUAL.xlsx%5dmateriales_regi&#243;n(21)%20Gr&#225;fico%201" TargetMode="External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63.emf"/><Relationship Id="rId12" Type="http://schemas.openxmlformats.org/officeDocument/2006/relationships/image" Target="../media/image67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oleObject" Target="file:///D:\Valery_INEC\ACTIVIDADES\2023\ABRIL\2.%20Productos%20m&#237;nimos%20ESED%202022%20anual\Gr&#225;ficos%20presentaci&#243;n%202022_ESED_ANUAL.xlsx!materiales_regi&#243;n(21)!%5bGr&#225;ficos%20presentaci&#243;n%202022_ESED_ANUAL.xlsx%5dmateriales_regi&#243;n(21)%20Gr&#225;fico%205" TargetMode="External"/><Relationship Id="rId11" Type="http://schemas.openxmlformats.org/officeDocument/2006/relationships/image" Target="../media/image65.emf"/><Relationship Id="rId5" Type="http://schemas.openxmlformats.org/officeDocument/2006/relationships/image" Target="../media/image62.emf"/><Relationship Id="rId10" Type="http://schemas.openxmlformats.org/officeDocument/2006/relationships/oleObject" Target="file:///D:\Valery_INEC\ACTIVIDADES\2023\ABRIL\2.%20Productos%20m&#237;nimos%20ESED%202022%20anual\Gr&#225;ficos%20presentaci&#243;n%202022_ESED_ANUAL.xlsx!materiales_regi&#243;n(21)!%5bGr&#225;ficos%20presentaci&#243;n%202022_ESED_ANUAL.xlsx%5dmateriales_regi&#243;n(21)%20Gr&#225;fico%204" TargetMode="External"/><Relationship Id="rId4" Type="http://schemas.openxmlformats.org/officeDocument/2006/relationships/oleObject" Target="file:///D:\Valery_INEC\ACTIVIDADES\2023\ABRIL\2.%20Productos%20m&#237;nimos%20ESED%202022%20anual\Gr&#225;ficos%20presentaci&#243;n%202022_ESED_ANUAL.xlsx!materiales_regi&#243;n(21)!%5bGr&#225;ficos%20presentaci&#243;n%202022_ESED_ANUAL.xlsx%5dmateriales_regi&#243;n(21)%20Gr&#225;fico%203" TargetMode="External"/><Relationship Id="rId9" Type="http://schemas.openxmlformats.org/officeDocument/2006/relationships/image" Target="../media/image64.emf"/><Relationship Id="rId14" Type="http://schemas.openxmlformats.org/officeDocument/2006/relationships/image" Target="../media/image66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6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6" Type="http://schemas.openxmlformats.org/officeDocument/2006/relationships/oleObject" Target="file:///C:\Users\msoria\Desktop\Pendientes\Finales%20v2\Gr&#225;ficos%20presentaci&#243;n%202022_ESED_ANUAL.xlsx!Financiamiento1(22)!%5bGr&#225;ficos%20presentaci&#243;n%202022_ESED_ANUAL.xlsx%5dFinanciamiento1(22)%20Gr&#225;fico%204" TargetMode="External"/><Relationship Id="rId5" Type="http://schemas.openxmlformats.org/officeDocument/2006/relationships/image" Target="../media/image68.emf"/><Relationship Id="rId4" Type="http://schemas.openxmlformats.org/officeDocument/2006/relationships/oleObject" Target="file:///D:\Valery_INEC\ACTIVIDADES\2023\ABRIL\2.%20Productos%20m&#237;nimos%20ESED%202022%20anual\Gr&#225;ficos%20presentaci&#243;n%202022_ESED_ANUAL.xlsx!Financiamiento1(22)!%5bGr&#225;ficos%20presentaci&#243;n%202022_ESED_ANUAL.xlsx%5dFinanciamiento1(22)%20Gr&#225;fico%205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Valery_INEC\ACTIVIDADES\2023\ABRIL\2.%20Productos%20m&#237;nimos%20ESED%202022%20anual\Gr&#225;ficos%20presentaci&#243;n%202022_ESED_ANUAL.xlsx!m2viv_cant&#243;n(24)!%5bGr&#225;ficos%20presentaci&#243;n%202022_ESED_ANUAL.xlsx%5dm2viv_cant&#243;n(24)%20Gr&#225;fico%20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72.png"/><Relationship Id="rId4" Type="http://schemas.openxmlformats.org/officeDocument/2006/relationships/image" Target="../media/image7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7" Type="http://schemas.openxmlformats.org/officeDocument/2006/relationships/image" Target="../media/image74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6" Type="http://schemas.openxmlformats.org/officeDocument/2006/relationships/oleObject" Target="file:///C:\Users\msoria\Desktop\Pendientes\Finales%20v2\Gr&#225;ficos%20presentaci&#243;n%202022_ESED_ANUAL.xlsx!Num_cuar_viv(25)!%5bGr&#225;ficos%20presentaci&#243;n%202022_ESED_ANUAL.xlsx%5dNum_cuar_viv(25)%20Gr&#225;fico%206" TargetMode="External"/><Relationship Id="rId5" Type="http://schemas.openxmlformats.org/officeDocument/2006/relationships/image" Target="../media/image73.emf"/><Relationship Id="rId4" Type="http://schemas.openxmlformats.org/officeDocument/2006/relationships/oleObject" Target="file:///C:\Users\msoria\Desktop\Pendientes\Finales%20v2\Gr&#225;ficos%20presentaci&#243;n%202022_ESED_ANUAL.xlsx!Num_cuar_viv(25)!%5bGr&#225;ficos%20presentaci&#243;n%202022_ESED_ANUAL.xlsx%5dNum_cuar_viv(25)%20Gr&#225;fico%205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Valery_INEC\ACTIVIDADES\2023\ABRIL\2.%20Productos%20m&#237;nimos%20ESED%202022%20anual\Gr&#225;ficos%20presentaci&#243;n%202022_ESED_ANUAL.xlsx!Cost_cant(26)!%5bGr&#225;ficos%20presentaci&#243;n%202022_ESED_ANUAL.xlsx%5dCost_cant(26)%20Gr&#225;fico%20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77.png"/><Relationship Id="rId4" Type="http://schemas.openxmlformats.org/officeDocument/2006/relationships/image" Target="../media/image7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Valery_INEC\ACTIVIDADES\2023\ABRIL\2.%20Productos%20m&#237;nimos%20ESED%202022%20anual\Gr&#225;ficos%20presentaci&#243;n%202022_ESED_ANUAL.xlsx!Costxmetr_viv(27)!%5bGr&#225;ficos%20presentaci&#243;n%202022_ESED_ANUAL.xlsx%5dCostxmetr_viv(27)%20Gr&#225;fico%202" TargetMode="Externa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79.png"/><Relationship Id="rId4" Type="http://schemas.openxmlformats.org/officeDocument/2006/relationships/image" Target="../media/image78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Valery_INEC\ACTIVIDADES\2023\ABRIL\2.%20Productos%20m&#237;nimos%20ESED%202022%20anual\Gr&#225;ficos%20presentaci&#243;n%202022_ESED_ANUAL_BOL.xlsx!Compar_inter%20(29)%20T4!%5bGr&#225;ficos%20presentaci&#243;n%202022_ESED_ANUAL_BOL.xlsx%5dCompar_inter%20(29)%20T4%20Gr&#225;fico%2011" TargetMode="External"/><Relationship Id="rId7" Type="http://schemas.openxmlformats.org/officeDocument/2006/relationships/image" Target="../media/image82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81.emf"/><Relationship Id="rId5" Type="http://schemas.openxmlformats.org/officeDocument/2006/relationships/oleObject" Target="file:///D:\Valery_INEC\ACTIVIDADES\2023\ABRIL\2.%20Productos%20m&#237;nimos%20ESED%202022%20anual\Gr&#225;ficos%20presentaci&#243;n%202022_ESED_ANUAL_BOL.xlsx!Compar_inter%20(29)%20T4!%5bGr&#225;ficos%20presentaci&#243;n%202022_ESED_ANUAL_BOL.xlsx%5dCompar_inter%20(29)%20T4%20Gr&#225;fico%2012" TargetMode="External"/><Relationship Id="rId4" Type="http://schemas.openxmlformats.org/officeDocument/2006/relationships/image" Target="../media/image80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2.png"/><Relationship Id="rId18" Type="http://schemas.openxmlformats.org/officeDocument/2006/relationships/image" Target="../media/image97.png"/><Relationship Id="rId26" Type="http://schemas.openxmlformats.org/officeDocument/2006/relationships/image" Target="../media/image105.png"/><Relationship Id="rId3" Type="http://schemas.openxmlformats.org/officeDocument/2006/relationships/image" Target="../media/image83.png"/><Relationship Id="rId21" Type="http://schemas.openxmlformats.org/officeDocument/2006/relationships/image" Target="../media/image100.png"/><Relationship Id="rId7" Type="http://schemas.openxmlformats.org/officeDocument/2006/relationships/image" Target="../media/image87.png"/><Relationship Id="rId12" Type="http://schemas.openxmlformats.org/officeDocument/2006/relationships/image" Target="../media/image91.png"/><Relationship Id="rId17" Type="http://schemas.openxmlformats.org/officeDocument/2006/relationships/image" Target="../media/image96.png"/><Relationship Id="rId25" Type="http://schemas.openxmlformats.org/officeDocument/2006/relationships/image" Target="../media/image104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95.png"/><Relationship Id="rId20" Type="http://schemas.openxmlformats.org/officeDocument/2006/relationships/image" Target="../media/image99.png"/><Relationship Id="rId29" Type="http://schemas.openxmlformats.org/officeDocument/2006/relationships/image" Target="../media/image10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6.png"/><Relationship Id="rId11" Type="http://schemas.openxmlformats.org/officeDocument/2006/relationships/image" Target="../media/image51.png"/><Relationship Id="rId24" Type="http://schemas.openxmlformats.org/officeDocument/2006/relationships/image" Target="../media/image103.png"/><Relationship Id="rId32" Type="http://schemas.openxmlformats.org/officeDocument/2006/relationships/image" Target="../media/image111.png"/><Relationship Id="rId5" Type="http://schemas.openxmlformats.org/officeDocument/2006/relationships/image" Target="../media/image85.png"/><Relationship Id="rId15" Type="http://schemas.openxmlformats.org/officeDocument/2006/relationships/image" Target="../media/image94.png"/><Relationship Id="rId23" Type="http://schemas.openxmlformats.org/officeDocument/2006/relationships/image" Target="../media/image102.png"/><Relationship Id="rId28" Type="http://schemas.openxmlformats.org/officeDocument/2006/relationships/image" Target="../media/image107.png"/><Relationship Id="rId10" Type="http://schemas.openxmlformats.org/officeDocument/2006/relationships/image" Target="../media/image90.png"/><Relationship Id="rId19" Type="http://schemas.openxmlformats.org/officeDocument/2006/relationships/image" Target="../media/image98.png"/><Relationship Id="rId31" Type="http://schemas.openxmlformats.org/officeDocument/2006/relationships/image" Target="../media/image11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Relationship Id="rId14" Type="http://schemas.openxmlformats.org/officeDocument/2006/relationships/image" Target="../media/image93.png"/><Relationship Id="rId22" Type="http://schemas.openxmlformats.org/officeDocument/2006/relationships/image" Target="../media/image101.png"/><Relationship Id="rId27" Type="http://schemas.openxmlformats.org/officeDocument/2006/relationships/image" Target="../media/image106.png"/><Relationship Id="rId30" Type="http://schemas.openxmlformats.org/officeDocument/2006/relationships/image" Target="../media/image109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openxmlformats.org/officeDocument/2006/relationships/oleObject" Target="file:///C:\Users\msoria\Desktop\Pendientes\Gr&#225;ficos%20presentaci&#243;n%202022_ESED_ANUAL.xlsx!2.1.1_edif_serie(9-13)!%5bGr&#225;ficos%20presentaci&#243;n%202022_ESED_ANUAL.xlsx%5d2.1.1_edif_serie(9-13)%201%20Gr&#225;fico-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EDF96B60-8D8D-4547-B967-A61BFDE49F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9077" y="1649929"/>
            <a:ext cx="6956755" cy="2236212"/>
          </a:xfrm>
        </p:spPr>
        <p:txBody>
          <a:bodyPr>
            <a:noAutofit/>
          </a:bodyPr>
          <a:lstStyle/>
          <a:p>
            <a:r>
              <a:rPr lang="es-ES" sz="5000" dirty="0"/>
              <a:t>Estadísticas de Edificaciones (ESED) </a:t>
            </a:r>
            <a:r>
              <a:rPr lang="es-ES" sz="5000" dirty="0" smtClean="0"/>
              <a:t>2022</a:t>
            </a:r>
            <a:endParaRPr lang="es-ES_tradnl" sz="5000" dirty="0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4B445E5E-C7F2-654A-B417-1C315C29BE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9077" y="3939227"/>
            <a:ext cx="6406848" cy="693681"/>
          </a:xfrm>
        </p:spPr>
        <p:txBody>
          <a:bodyPr>
            <a:normAutofit fontScale="92500"/>
          </a:bodyPr>
          <a:lstStyle/>
          <a:p>
            <a:r>
              <a:rPr lang="es-ES_tradnl" dirty="0"/>
              <a:t>Permisos de </a:t>
            </a:r>
            <a:r>
              <a:rPr lang="es-ES_tradnl" dirty="0" smtClean="0"/>
              <a:t>construcción</a:t>
            </a:r>
            <a:endParaRPr lang="es-ES_tradnl" dirty="0"/>
          </a:p>
        </p:txBody>
      </p:sp>
      <p:sp>
        <p:nvSpPr>
          <p:cNvPr id="7" name="Subtítulo 2">
            <a:extLst>
              <a:ext uri="{FF2B5EF4-FFF2-40B4-BE49-F238E27FC236}">
                <a16:creationId xmlns="" xmlns:a16="http://schemas.microsoft.com/office/drawing/2014/main" id="{5416C3FF-0477-3F43-A8FD-E34A8DA93BBF}"/>
              </a:ext>
            </a:extLst>
          </p:cNvPr>
          <p:cNvSpPr txBox="1">
            <a:spLocks/>
          </p:cNvSpPr>
          <p:nvPr/>
        </p:nvSpPr>
        <p:spPr>
          <a:xfrm>
            <a:off x="425823" y="4712592"/>
            <a:ext cx="5312990" cy="5752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_tradnl" dirty="0"/>
          </a:p>
        </p:txBody>
      </p:sp>
      <p:sp>
        <p:nvSpPr>
          <p:cNvPr id="9" name="CuadroTexto 8">
            <a:extLst>
              <a:ext uri="{FF2B5EF4-FFF2-40B4-BE49-F238E27FC236}">
                <a16:creationId xmlns="" xmlns:a16="http://schemas.microsoft.com/office/drawing/2014/main" id="{2573C98B-0F26-D549-BD0D-00756F0CA705}"/>
              </a:ext>
            </a:extLst>
          </p:cNvPr>
          <p:cNvSpPr txBox="1"/>
          <p:nvPr/>
        </p:nvSpPr>
        <p:spPr>
          <a:xfrm>
            <a:off x="616313" y="4853120"/>
            <a:ext cx="185499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C" sz="2500" dirty="0" smtClean="0">
                <a:solidFill>
                  <a:schemeClr val="bg1"/>
                </a:solidFill>
              </a:rPr>
              <a:t>Junio/2023</a:t>
            </a:r>
            <a:endParaRPr lang="es-EC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319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/>
          <a:lstStyle/>
          <a:p>
            <a:r>
              <a:rPr lang="es-ES" dirty="0"/>
              <a:t>P</a:t>
            </a:r>
            <a:r>
              <a:rPr lang="es-ES" dirty="0" smtClean="0"/>
              <a:t>ermisos </a:t>
            </a:r>
            <a:r>
              <a:rPr lang="es-ES" dirty="0"/>
              <a:t>de construcción</a:t>
            </a:r>
            <a:endParaRPr lang="es-419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09</a:t>
            </a:r>
            <a:endParaRPr lang="es-419" dirty="0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471600" y="824400"/>
            <a:ext cx="7227614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Datos mensuales </a:t>
            </a:r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2020 - </a:t>
            </a:r>
            <a:r>
              <a:rPr lang="x-none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22</a:t>
            </a:r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nacional.</a:t>
            </a:r>
            <a:endParaRPr lang="x-none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54400" y="1368000"/>
            <a:ext cx="9932400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 el 2022, la emisión de los permisos de construcción muestra un comportamiento normal a lo largo de todos los meses,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similar al año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2021.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3161" y="1291519"/>
            <a:ext cx="820140" cy="820140"/>
          </a:xfrm>
          <a:prstGeom prst="rect">
            <a:avLst/>
          </a:prstGeom>
        </p:spPr>
      </p:pic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667793"/>
              </p:ext>
            </p:extLst>
          </p:nvPr>
        </p:nvGraphicFramePr>
        <p:xfrm>
          <a:off x="538163" y="2049463"/>
          <a:ext cx="10896600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2" name="Hoja de cálculo" r:id="rId4" imgW="10896779" imgH="4267381" progId="Excel.Sheet.12">
                  <p:link updateAutomatic="1"/>
                </p:oleObj>
              </mc:Choice>
              <mc:Fallback>
                <p:oleObj name="Hoja de cálculo" r:id="rId4" imgW="10896779" imgH="426738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163" y="2049463"/>
                        <a:ext cx="10896600" cy="426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883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182" y="2121786"/>
            <a:ext cx="5868310" cy="4149817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/>
          <a:lstStyle/>
          <a:p>
            <a:r>
              <a:rPr lang="es-ES" dirty="0"/>
              <a:t>P</a:t>
            </a:r>
            <a:r>
              <a:rPr lang="es-ES" dirty="0" smtClean="0"/>
              <a:t>ermisos </a:t>
            </a:r>
            <a:r>
              <a:rPr lang="es-ES" dirty="0"/>
              <a:t>de construcción </a:t>
            </a:r>
            <a:endParaRPr lang="es-419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10</a:t>
            </a:r>
            <a:endParaRPr lang="es-419" dirty="0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824400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Datos por provincias </a:t>
            </a:r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2021 - 2022.</a:t>
            </a:r>
            <a:endParaRPr lang="x-none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554400" y="1368000"/>
            <a:ext cx="11155796" cy="7020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 2022, diez provincias concentraron el 81,6% (21.441) del número de permisos de construcción. Las provincias que mostraron un mayor incremento en permisos de construcción fueron: Pichincha (22,3%) y Guayas (5,1%) respecto del 2021.</a:t>
            </a:r>
            <a:endParaRPr lang="es-ES" sz="14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5 Rectángulo">
            <a:extLst>
              <a:ext uri="{FF2B5EF4-FFF2-40B4-BE49-F238E27FC236}">
                <a16:creationId xmlns:a16="http://schemas.microsoft.com/office/drawing/2014/main" xmlns="" id="{2BF28E58-03A6-45EE-A00C-906C498FB6D8}"/>
              </a:ext>
            </a:extLst>
          </p:cNvPr>
          <p:cNvSpPr/>
          <p:nvPr/>
        </p:nvSpPr>
        <p:spPr>
          <a:xfrm>
            <a:off x="696678" y="6269145"/>
            <a:ext cx="46276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Resto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provincias corresponde a 14 provincias que representan el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18,4%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los permisos de construcción emitidos a nivel nacional. </a:t>
            </a:r>
          </a:p>
        </p:txBody>
      </p:sp>
      <p:sp>
        <p:nvSpPr>
          <p:cNvPr id="9" name="5 Rectángulo">
            <a:extLst>
              <a:ext uri="{FF2B5EF4-FFF2-40B4-BE49-F238E27FC236}">
                <a16:creationId xmlns:a16="http://schemas.microsoft.com/office/drawing/2014/main" xmlns="" id="{19F6950E-E30C-82B9-AC8A-ACA7225B1EA9}"/>
              </a:ext>
            </a:extLst>
          </p:cNvPr>
          <p:cNvSpPr/>
          <p:nvPr/>
        </p:nvSpPr>
        <p:spPr>
          <a:xfrm>
            <a:off x="5577203" y="6271603"/>
            <a:ext cx="56860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Las provincias que mostraron mayor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participación porcentual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fueron: Guayas (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29,7%),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Pichincha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(10,3%)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Manabí (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7,2%). 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237" y="365456"/>
            <a:ext cx="820140" cy="820140"/>
          </a:xfrm>
          <a:prstGeom prst="rect">
            <a:avLst/>
          </a:prstGeom>
        </p:spPr>
      </p:pic>
      <p:graphicFrame>
        <p:nvGraphicFramePr>
          <p:cNvPr id="12" name="Objeto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090725"/>
              </p:ext>
            </p:extLst>
          </p:nvPr>
        </p:nvGraphicFramePr>
        <p:xfrm>
          <a:off x="760413" y="2198688"/>
          <a:ext cx="4371975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86" name="Hoja de cálculo" r:id="rId6" imgW="4371908" imgH="3962490" progId="Excel.Sheet.12">
                  <p:link updateAutomatic="1"/>
                </p:oleObj>
              </mc:Choice>
              <mc:Fallback>
                <p:oleObj name="Hoja de cálculo" r:id="rId6" imgW="4371908" imgH="396249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0413" y="2198688"/>
                        <a:ext cx="4371975" cy="396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381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11</a:t>
            </a:r>
            <a:endParaRPr lang="es-419" dirty="0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471600" y="824400"/>
            <a:ext cx="7227614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Datos por cantones 2021 - 2022.</a:t>
            </a:r>
            <a:endParaRPr lang="x-none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54400" y="1368000"/>
            <a:ext cx="9931104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diez cantones concentraron el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53,6%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14.091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de los permisos de construcción, los más representativos fueron: Guayaquil (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14,3%),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Daule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(9,2%)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D. M. Quito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(7,2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%).</a:t>
            </a:r>
          </a:p>
        </p:txBody>
      </p:sp>
      <p:sp>
        <p:nvSpPr>
          <p:cNvPr id="8" name="5 Rectángulo">
            <a:extLst>
              <a:ext uri="{FF2B5EF4-FFF2-40B4-BE49-F238E27FC236}">
                <a16:creationId xmlns:a16="http://schemas.microsoft.com/office/drawing/2014/main" xmlns="" id="{2BF28E58-03A6-45EE-A00C-906C498FB6D8}"/>
              </a:ext>
            </a:extLst>
          </p:cNvPr>
          <p:cNvSpPr/>
          <p:nvPr/>
        </p:nvSpPr>
        <p:spPr>
          <a:xfrm>
            <a:off x="724080" y="6344773"/>
            <a:ext cx="102944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Nota: </a:t>
            </a:r>
            <a:r>
              <a:rPr lang="es-ES" sz="1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El </a:t>
            </a:r>
            <a:r>
              <a:rPr lang="es-ES" sz="1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46,4% </a:t>
            </a:r>
            <a:r>
              <a:rPr lang="es-ES" sz="1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(</a:t>
            </a:r>
            <a:r>
              <a:rPr lang="es-ES" sz="1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12.176) </a:t>
            </a:r>
            <a:r>
              <a:rPr lang="es-ES" sz="1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de los permisos de construcción se registraron en los 211 cantones restantes.</a:t>
            </a:r>
          </a:p>
          <a:p>
            <a:pPr algn="just"/>
            <a:endParaRPr lang="es-ES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769601"/>
              </p:ext>
            </p:extLst>
          </p:nvPr>
        </p:nvGraphicFramePr>
        <p:xfrm>
          <a:off x="446813" y="2467536"/>
          <a:ext cx="10848975" cy="366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1" name="Hoja de cálculo" r:id="rId3" imgW="10849087" imgH="3666992" progId="Excel.Sheet.12">
                  <p:link updateAutomatic="1"/>
                </p:oleObj>
              </mc:Choice>
              <mc:Fallback>
                <p:oleObj name="Hoja de cálculo" r:id="rId3" imgW="10849087" imgH="366699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813" y="2467536"/>
                        <a:ext cx="10848975" cy="3667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48563"/>
              </p:ext>
            </p:extLst>
          </p:nvPr>
        </p:nvGraphicFramePr>
        <p:xfrm>
          <a:off x="5183107" y="2523863"/>
          <a:ext cx="22193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22" name="Hoja de cálculo" r:id="rId5" imgW="2219303" imgH="857233" progId="Excel.Sheet.12">
                  <p:link updateAutomatic="1"/>
                </p:oleObj>
              </mc:Choice>
              <mc:Fallback>
                <p:oleObj name="Hoja de cálculo" r:id="rId5" imgW="2219303" imgH="85723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83107" y="2523863"/>
                        <a:ext cx="221932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riángulo isósceles 10"/>
          <p:cNvSpPr/>
          <p:nvPr/>
        </p:nvSpPr>
        <p:spPr>
          <a:xfrm flipV="1">
            <a:off x="7293322" y="3221070"/>
            <a:ext cx="113671" cy="89789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C"/>
          </a:p>
        </p:txBody>
      </p:sp>
      <p:sp>
        <p:nvSpPr>
          <p:cNvPr id="1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/>
          <a:lstStyle/>
          <a:p>
            <a:r>
              <a:rPr lang="es-ES" dirty="0"/>
              <a:t>P</a:t>
            </a:r>
            <a:r>
              <a:rPr lang="es-ES" dirty="0" smtClean="0"/>
              <a:t>ermisos </a:t>
            </a:r>
            <a:r>
              <a:rPr lang="es-ES" dirty="0"/>
              <a:t>de construcción </a:t>
            </a:r>
            <a:endParaRPr lang="es-419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3161" y="1291519"/>
            <a:ext cx="820140" cy="82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94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12</a:t>
            </a:r>
            <a:endParaRPr lang="es-419" dirty="0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824400"/>
            <a:ext cx="7227614" cy="499155"/>
          </a:xfrm>
        </p:spPr>
        <p:txBody>
          <a:bodyPr>
            <a:normAutofit/>
          </a:bodyPr>
          <a:lstStyle/>
          <a:p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Datos históricos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2013 - 2022, </a:t>
            </a:r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nacional.</a:t>
            </a:r>
            <a:endParaRPr lang="x-none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5 Rectángulo">
            <a:extLst>
              <a:ext uri="{FF2B5EF4-FFF2-40B4-BE49-F238E27FC236}">
                <a16:creationId xmlns:a16="http://schemas.microsoft.com/office/drawing/2014/main" xmlns="" id="{2BF28E58-03A6-45EE-A00C-906C498FB6D8}"/>
              </a:ext>
            </a:extLst>
          </p:cNvPr>
          <p:cNvSpPr/>
          <p:nvPr/>
        </p:nvSpPr>
        <p:spPr>
          <a:xfrm>
            <a:off x="925786" y="6306449"/>
            <a:ext cx="709902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 Edificaciones </a:t>
            </a:r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es-E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construir: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Corresponden a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edificaciones de tipo residencial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no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residenciales.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150352"/>
              </p:ext>
            </p:extLst>
          </p:nvPr>
        </p:nvGraphicFramePr>
        <p:xfrm>
          <a:off x="192088" y="2152650"/>
          <a:ext cx="11706225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65" name="Hoja de cálculo" r:id="rId3" imgW="11706113" imgH="3981275" progId="Excel.Sheet.12">
                  <p:link updateAutomatic="1"/>
                </p:oleObj>
              </mc:Choice>
              <mc:Fallback>
                <p:oleObj name="Hoja de cálculo" r:id="rId3" imgW="11706113" imgH="39812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2088" y="2152650"/>
                        <a:ext cx="11706225" cy="398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upo 4"/>
          <p:cNvGrpSpPr/>
          <p:nvPr/>
        </p:nvGrpSpPr>
        <p:grpSpPr>
          <a:xfrm>
            <a:off x="2592072" y="2551831"/>
            <a:ext cx="8981718" cy="2603501"/>
            <a:chOff x="2592072" y="2540256"/>
            <a:chExt cx="8981718" cy="2603501"/>
          </a:xfrm>
        </p:grpSpPr>
        <p:grpSp>
          <p:nvGrpSpPr>
            <p:cNvPr id="9" name="Grupo 8"/>
            <p:cNvGrpSpPr/>
            <p:nvPr/>
          </p:nvGrpSpPr>
          <p:grpSpPr>
            <a:xfrm>
              <a:off x="2592072" y="2540256"/>
              <a:ext cx="7787157" cy="2603501"/>
              <a:chOff x="2592072" y="2586556"/>
              <a:chExt cx="7787157" cy="2603501"/>
            </a:xfrm>
          </p:grpSpPr>
          <p:grpSp>
            <p:nvGrpSpPr>
              <p:cNvPr id="10" name="Grupo 9"/>
              <p:cNvGrpSpPr/>
              <p:nvPr/>
            </p:nvGrpSpPr>
            <p:grpSpPr>
              <a:xfrm>
                <a:off x="2592072" y="2586556"/>
                <a:ext cx="7787157" cy="2603501"/>
                <a:chOff x="3124526" y="40990"/>
                <a:chExt cx="7787157" cy="2603501"/>
              </a:xfrm>
            </p:grpSpPr>
            <p:cxnSp>
              <p:nvCxnSpPr>
                <p:cNvPr id="13" name="Conector recto de flecha 12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xmlns:cdr="http://schemas.openxmlformats.org/drawingml/2006/chartDrawing" xmlns:c="http://schemas.openxmlformats.org/drawingml/2006/chart" id="{B46A517E-8346-A706-DD9F-16EE277C9898}"/>
                    </a:ext>
                  </a:extLst>
                </p:cNvPr>
                <p:cNvCxnSpPr/>
                <p:nvPr/>
              </p:nvCxnSpPr>
              <p:spPr>
                <a:xfrm flipH="1">
                  <a:off x="8538149" y="2337093"/>
                  <a:ext cx="638842" cy="0"/>
                </a:xfrm>
                <a:prstGeom prst="straightConnector1">
                  <a:avLst/>
                </a:prstGeom>
                <a:ln w="19050">
                  <a:solidFill>
                    <a:schemeClr val="bg2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" name="Grupo 13"/>
                <p:cNvGrpSpPr/>
                <p:nvPr/>
              </p:nvGrpSpPr>
              <p:grpSpPr>
                <a:xfrm>
                  <a:off x="3124526" y="40990"/>
                  <a:ext cx="7787157" cy="2603501"/>
                  <a:chOff x="3136272" y="-22530"/>
                  <a:chExt cx="7836712" cy="2651215"/>
                </a:xfrm>
              </p:grpSpPr>
              <p:sp>
                <p:nvSpPr>
                  <p:cNvPr id="15" name="Triángulo isósceles 14"/>
                  <p:cNvSpPr/>
                  <p:nvPr/>
                </p:nvSpPr>
                <p:spPr>
                  <a:xfrm>
                    <a:off x="4212129" y="1604536"/>
                    <a:ext cx="115769" cy="111182"/>
                  </a:xfrm>
                  <a:prstGeom prst="triangl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sp>
                <p:nvSpPr>
                  <p:cNvPr id="16" name="Triángulo isósceles 15"/>
                  <p:cNvSpPr/>
                  <p:nvPr/>
                </p:nvSpPr>
                <p:spPr>
                  <a:xfrm flipV="1">
                    <a:off x="3136272" y="1660706"/>
                    <a:ext cx="114394" cy="91435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grpSp>
                <p:nvGrpSpPr>
                  <p:cNvPr id="17" name="Grupo 16"/>
                  <p:cNvGrpSpPr/>
                  <p:nvPr/>
                </p:nvGrpSpPr>
                <p:grpSpPr>
                  <a:xfrm>
                    <a:off x="5303410" y="1093801"/>
                    <a:ext cx="5669574" cy="1534884"/>
                    <a:chOff x="5303410" y="1093801"/>
                    <a:chExt cx="5669574" cy="1534884"/>
                  </a:xfrm>
                </p:grpSpPr>
                <p:sp>
                  <p:nvSpPr>
                    <p:cNvPr id="20" name="Triángulo isósceles 19"/>
                    <p:cNvSpPr/>
                    <p:nvPr/>
                  </p:nvSpPr>
                  <p:spPr>
                    <a:xfrm>
                      <a:off x="10857100" y="1341696"/>
                      <a:ext cx="115884" cy="111182"/>
                    </a:xfrm>
                    <a:prstGeom prst="triangle">
                      <a:avLst/>
                    </a:pr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s-EC"/>
                    </a:p>
                  </p:txBody>
                </p:sp>
                <p:sp>
                  <p:nvSpPr>
                    <p:cNvPr id="21" name="Triángulo isósceles 20"/>
                    <p:cNvSpPr/>
                    <p:nvPr/>
                  </p:nvSpPr>
                  <p:spPr>
                    <a:xfrm>
                      <a:off x="5303410" y="1513654"/>
                      <a:ext cx="115769" cy="111183"/>
                    </a:xfrm>
                    <a:prstGeom prst="triangle">
                      <a:avLst/>
                    </a:pr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s-EC"/>
                    </a:p>
                  </p:txBody>
                </p:sp>
                <p:sp>
                  <p:nvSpPr>
                    <p:cNvPr id="22" name="Triángulo isósceles 21"/>
                    <p:cNvSpPr/>
                    <p:nvPr/>
                  </p:nvSpPr>
                  <p:spPr>
                    <a:xfrm>
                      <a:off x="6455669" y="1213475"/>
                      <a:ext cx="115769" cy="111144"/>
                    </a:xfrm>
                    <a:prstGeom prst="triangle">
                      <a:avLst/>
                    </a:pr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s-EC"/>
                    </a:p>
                  </p:txBody>
                </p:sp>
                <p:sp>
                  <p:nvSpPr>
                    <p:cNvPr id="23" name="Triángulo isósceles 22"/>
                    <p:cNvSpPr/>
                    <p:nvPr/>
                  </p:nvSpPr>
                  <p:spPr>
                    <a:xfrm>
                      <a:off x="7521002" y="1093801"/>
                      <a:ext cx="115769" cy="111182"/>
                    </a:xfrm>
                    <a:prstGeom prst="triangle">
                      <a:avLst/>
                    </a:pr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s-EC"/>
                    </a:p>
                  </p:txBody>
                </p:sp>
                <p:sp>
                  <p:nvSpPr>
                    <p:cNvPr id="24" name="Triángulo isósceles 23"/>
                    <p:cNvSpPr/>
                    <p:nvPr/>
                  </p:nvSpPr>
                  <p:spPr>
                    <a:xfrm flipV="1">
                      <a:off x="9865103" y="1839679"/>
                      <a:ext cx="114394" cy="91435"/>
                    </a:xfrm>
                    <a:prstGeom prst="triangle">
                      <a:avLst/>
                    </a:prstGeom>
                    <a:solidFill>
                      <a:srgbClr val="FF0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s-EC"/>
                    </a:p>
                  </p:txBody>
                </p:sp>
                <p:sp>
                  <p:nvSpPr>
                    <p:cNvPr id="25" name="Rectángulo 24"/>
                    <p:cNvSpPr/>
                    <p:nvPr/>
                  </p:nvSpPr>
                  <p:spPr>
                    <a:xfrm>
                      <a:off x="7328546" y="2185424"/>
                      <a:ext cx="1249737" cy="443261"/>
                    </a:xfrm>
                    <a:prstGeom prst="rect">
                      <a:avLst/>
                    </a:prstGeom>
                    <a:noFill/>
                    <a:ln w="3175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r>
                        <a:rPr lang="es-ES" sz="7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Año de pandemia  y confinamiento en Ecuador</a:t>
                      </a:r>
                      <a:endParaRPr lang="es-EC" sz="7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</p:grpSp>
              <p:sp>
                <p:nvSpPr>
                  <p:cNvPr id="18" name="Triángulo isósceles 17">
                    <a:extLst>
                      <a:ext uri="{FF2B5EF4-FFF2-40B4-BE49-F238E27FC236}">
                        <a16:creationId xmlns:lc="http://schemas.openxmlformats.org/drawingml/2006/lockedCanvas" xmlns:a16="http://schemas.microsoft.com/office/drawing/2014/main" xmlns="" xmlns:cdr="http://schemas.openxmlformats.org/drawingml/2006/chartDrawing" xmlns:c="http://schemas.openxmlformats.org/drawingml/2006/chart" id="{C2B5353F-90F6-D806-0F2A-202DF57E160A}"/>
                      </a:ext>
                    </a:extLst>
                  </p:cNvPr>
                  <p:cNvSpPr/>
                  <p:nvPr/>
                </p:nvSpPr>
                <p:spPr>
                  <a:xfrm>
                    <a:off x="7166876" y="-22530"/>
                    <a:ext cx="115769" cy="111182"/>
                  </a:xfrm>
                  <a:prstGeom prst="triangl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sp>
                <p:nvSpPr>
                  <p:cNvPr id="19" name="Triángulo isósceles 18">
                    <a:extLst>
                      <a:ext uri="{FF2B5EF4-FFF2-40B4-BE49-F238E27FC236}">
                        <a16:creationId xmlns:lc="http://schemas.openxmlformats.org/drawingml/2006/lockedCanvas" xmlns:a16="http://schemas.microsoft.com/office/drawing/2014/main" xmlns="" xmlns:cdr="http://schemas.openxmlformats.org/drawingml/2006/chartDrawing" xmlns:c="http://schemas.openxmlformats.org/drawingml/2006/chart" id="{30EC49CF-7771-68B9-D5BD-12CEA5040581}"/>
                      </a:ext>
                    </a:extLst>
                  </p:cNvPr>
                  <p:cNvSpPr/>
                  <p:nvPr/>
                </p:nvSpPr>
                <p:spPr>
                  <a:xfrm flipV="1">
                    <a:off x="7027992" y="-2786"/>
                    <a:ext cx="114394" cy="91435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</p:grpSp>
          </p:grpSp>
          <p:sp>
            <p:nvSpPr>
              <p:cNvPr id="12" name="Triángulo isósceles 11"/>
              <p:cNvSpPr/>
              <p:nvPr/>
            </p:nvSpPr>
            <p:spPr>
              <a:xfrm flipV="1">
                <a:off x="8098482" y="3861598"/>
                <a:ext cx="113671" cy="8978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s-EC"/>
              </a:p>
            </p:txBody>
          </p:sp>
        </p:grpSp>
        <p:sp>
          <p:nvSpPr>
            <p:cNvPr id="26" name="Triángulo isósceles 25"/>
            <p:cNvSpPr/>
            <p:nvPr/>
          </p:nvSpPr>
          <p:spPr>
            <a:xfrm>
              <a:off x="11458639" y="3221811"/>
              <a:ext cx="115151" cy="109181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EC"/>
            </a:p>
          </p:txBody>
        </p:sp>
      </p:grpSp>
      <p:sp>
        <p:nvSpPr>
          <p:cNvPr id="27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>
            <a:normAutofit/>
          </a:bodyPr>
          <a:lstStyle/>
          <a:p>
            <a:r>
              <a:rPr lang="es-ES" dirty="0" smtClean="0"/>
              <a:t>Edificaciones a construir</a:t>
            </a:r>
            <a:endParaRPr lang="es-419" dirty="0"/>
          </a:p>
        </p:txBody>
      </p:sp>
      <p:sp>
        <p:nvSpPr>
          <p:cNvPr id="28" name="Rectángulo 27"/>
          <p:cNvSpPr/>
          <p:nvPr/>
        </p:nvSpPr>
        <p:spPr>
          <a:xfrm>
            <a:off x="554009" y="1368000"/>
            <a:ext cx="9932655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 sz="14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año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número de edificaciones proyectadas a construir incrementó 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34,1% (10.531),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 comportamiento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superior a años anteriores.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144" y="1368202"/>
            <a:ext cx="768467" cy="768467"/>
          </a:xfrm>
          <a:prstGeom prst="rect">
            <a:avLst/>
          </a:prstGeom>
        </p:spPr>
      </p:pic>
      <p:sp>
        <p:nvSpPr>
          <p:cNvPr id="31" name="5 Rectángulo">
            <a:extLst>
              <a:ext uri="{FF2B5EF4-FFF2-40B4-BE49-F238E27FC236}">
                <a16:creationId xmlns:a16="http://schemas.microsoft.com/office/drawing/2014/main" xmlns="" id="{2BF28E58-03A6-45EE-A00C-906C498FB6D8}"/>
              </a:ext>
            </a:extLst>
          </p:cNvPr>
          <p:cNvSpPr/>
          <p:nvPr/>
        </p:nvSpPr>
        <p:spPr>
          <a:xfrm>
            <a:off x="1014685" y="6463147"/>
            <a:ext cx="101069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 incremento del año 2022 se debe principalmente a la variación significativa en la cantidad de edificaciones a construir en el cantón Quito.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36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306" y="2129155"/>
            <a:ext cx="5956972" cy="4212515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13</a:t>
            </a:r>
            <a:endParaRPr lang="es-419" dirty="0"/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824400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Datos por provincias </a:t>
            </a:r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2021 - 2022.</a:t>
            </a: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5 Rectángulo">
            <a:extLst>
              <a:ext uri="{FF2B5EF4-FFF2-40B4-BE49-F238E27FC236}">
                <a16:creationId xmlns:a16="http://schemas.microsoft.com/office/drawing/2014/main" xmlns="" id="{2BF28E58-03A6-45EE-A00C-906C498FB6D8}"/>
              </a:ext>
            </a:extLst>
          </p:cNvPr>
          <p:cNvSpPr/>
          <p:nvPr/>
        </p:nvSpPr>
        <p:spPr>
          <a:xfrm>
            <a:off x="683570" y="6311921"/>
            <a:ext cx="445558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Resto de provincias corresponde a 14 provincias que representan el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12,2%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las edificaciones a construir a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nivel nacional. </a:t>
            </a:r>
          </a:p>
        </p:txBody>
      </p:sp>
      <p:sp>
        <p:nvSpPr>
          <p:cNvPr id="9" name="5 Rectángulo">
            <a:extLst>
              <a:ext uri="{FF2B5EF4-FFF2-40B4-BE49-F238E27FC236}">
                <a16:creationId xmlns:a16="http://schemas.microsoft.com/office/drawing/2014/main" xmlns="" id="{5F8D9325-D59D-158C-F31C-AE0FFBAE0447}"/>
              </a:ext>
            </a:extLst>
          </p:cNvPr>
          <p:cNvSpPr/>
          <p:nvPr/>
        </p:nvSpPr>
        <p:spPr>
          <a:xfrm>
            <a:off x="5471436" y="6302802"/>
            <a:ext cx="581347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 provincias que mostraron mayor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participación porcentual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edificaciones proyectadas: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Pichincha (34,5%), Guayas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19,4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%) y Manabí (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6,3%).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524235"/>
              </p:ext>
            </p:extLst>
          </p:nvPr>
        </p:nvGraphicFramePr>
        <p:xfrm>
          <a:off x="801688" y="2159000"/>
          <a:ext cx="4200525" cy="404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4" name="Hoja de cálculo" r:id="rId5" imgW="4200503" imgH="4048105" progId="Excel.Sheet.12">
                  <p:link updateAutomatic="1"/>
                </p:oleObj>
              </mc:Choice>
              <mc:Fallback>
                <p:oleObj name="Hoja de cálculo" r:id="rId5" imgW="4200503" imgH="404810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1688" y="2159000"/>
                        <a:ext cx="4200525" cy="4048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Imagen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325" y="377334"/>
            <a:ext cx="768467" cy="768467"/>
          </a:xfrm>
          <a:prstGeom prst="rect">
            <a:avLst/>
          </a:prstGeom>
        </p:spPr>
      </p:pic>
      <p:sp>
        <p:nvSpPr>
          <p:cNvPr id="1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>
            <a:normAutofit/>
          </a:bodyPr>
          <a:lstStyle/>
          <a:p>
            <a:r>
              <a:rPr lang="es-ES" dirty="0" smtClean="0"/>
              <a:t>Edificaciones a construir</a:t>
            </a:r>
            <a:endParaRPr lang="es-419" dirty="0"/>
          </a:p>
        </p:txBody>
      </p:sp>
      <p:sp>
        <p:nvSpPr>
          <p:cNvPr id="13" name="Rectángulo 12"/>
          <p:cNvSpPr/>
          <p:nvPr/>
        </p:nvSpPr>
        <p:spPr>
          <a:xfrm>
            <a:off x="554400" y="1368000"/>
            <a:ext cx="11155796" cy="7020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diez provincias concentraron el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87,8% (36.368)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del número de edificaciones proyectadas. Las provincias que mostraron un mayor incremento fueron: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Pichincha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221,0%), Manabí (30,3%),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Santo Domingo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(21,9%),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respecto del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2021.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70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14</a:t>
            </a:r>
            <a:endParaRPr lang="es-419" dirty="0"/>
          </a:p>
        </p:txBody>
      </p:sp>
      <p:sp>
        <p:nvSpPr>
          <p:cNvPr id="7" name="5 Rectángulo">
            <a:extLst>
              <a:ext uri="{FF2B5EF4-FFF2-40B4-BE49-F238E27FC236}">
                <a16:creationId xmlns="" xmlns:a16="http://schemas.microsoft.com/office/drawing/2014/main" id="{2BF28E58-03A6-45EE-A00C-906C498FB6D8}"/>
              </a:ext>
            </a:extLst>
          </p:cNvPr>
          <p:cNvSpPr/>
          <p:nvPr/>
        </p:nvSpPr>
        <p:spPr>
          <a:xfrm>
            <a:off x="654931" y="6345548"/>
            <a:ext cx="1044809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diez cantones concentraron el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68,6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%  de las edificaciones proyectadas, los más representativos fueron: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Quito(32,1%),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Guayaquil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(9,5%)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Daule(5,8%).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riángulo isósceles 10"/>
          <p:cNvSpPr/>
          <p:nvPr/>
        </p:nvSpPr>
        <p:spPr>
          <a:xfrm>
            <a:off x="7377371" y="3368604"/>
            <a:ext cx="115037" cy="109181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C"/>
          </a:p>
        </p:txBody>
      </p:sp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302632"/>
              </p:ext>
            </p:extLst>
          </p:nvPr>
        </p:nvGraphicFramePr>
        <p:xfrm>
          <a:off x="5168159" y="2686269"/>
          <a:ext cx="22955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0" name="Hoja de cálculo" r:id="rId4" imgW="2295682" imgH="857233" progId="Excel.Sheet.12">
                  <p:link updateAutomatic="1"/>
                </p:oleObj>
              </mc:Choice>
              <mc:Fallback>
                <p:oleObj name="Hoja de cálculo" r:id="rId4" imgW="2295682" imgH="85723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68159" y="2686269"/>
                        <a:ext cx="229552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>
            <a:normAutofit/>
          </a:bodyPr>
          <a:lstStyle/>
          <a:p>
            <a:r>
              <a:rPr lang="es-ES" dirty="0" smtClean="0"/>
              <a:t>Edificaciones a construir</a:t>
            </a:r>
            <a:endParaRPr lang="es-419" dirty="0"/>
          </a:p>
        </p:txBody>
      </p:sp>
      <p:sp>
        <p:nvSpPr>
          <p:cNvPr id="13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471600" y="824400"/>
            <a:ext cx="7227614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Datos por cantones 2021 - 2022</a:t>
            </a:r>
            <a:endParaRPr lang="x-none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554400" y="1368000"/>
            <a:ext cx="9932655" cy="77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ES" sz="14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los cantones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 mayor participación en el número de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edificaciones,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mostraron incrementos importantes con respecto al año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2021,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excepto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Ambato, Ibarra y Riobamba,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 se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redujeron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9,3%, 4,6% y 1,4% respectivamente.</a:t>
            </a:r>
          </a:p>
          <a:p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144" y="1391352"/>
            <a:ext cx="768467" cy="768467"/>
          </a:xfrm>
          <a:prstGeom prst="rect">
            <a:avLst/>
          </a:prstGeom>
        </p:spPr>
      </p:pic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415024"/>
              </p:ext>
            </p:extLst>
          </p:nvPr>
        </p:nvGraphicFramePr>
        <p:xfrm>
          <a:off x="474663" y="2441575"/>
          <a:ext cx="11068050" cy="385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81" name="Hoja de cálculo" r:id="rId7" imgW="11068184" imgH="3857729" progId="Excel.Sheet.12">
                  <p:link updateAutomatic="1"/>
                </p:oleObj>
              </mc:Choice>
              <mc:Fallback>
                <p:oleObj name="Hoja de cálculo" r:id="rId7" imgW="11068184" imgH="385772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4663" y="2441575"/>
                        <a:ext cx="11068050" cy="3857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252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067160"/>
              </p:ext>
            </p:extLst>
          </p:nvPr>
        </p:nvGraphicFramePr>
        <p:xfrm>
          <a:off x="3667125" y="2484438"/>
          <a:ext cx="5495925" cy="481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80" name="Hoja de cálculo" r:id="rId4" imgW="5496082" imgH="4819723" progId="Excel.Sheet.12">
                  <p:link updateAutomatic="1"/>
                </p:oleObj>
              </mc:Choice>
              <mc:Fallback>
                <p:oleObj name="Hoja de cálculo" r:id="rId4" imgW="5496082" imgH="48197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7125" y="2484438"/>
                        <a:ext cx="5495925" cy="481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/>
          <a:lstStyle/>
          <a:p>
            <a:r>
              <a:rPr lang="es-419" dirty="0"/>
              <a:t>E</a:t>
            </a:r>
            <a:r>
              <a:rPr lang="es-419" dirty="0" smtClean="0"/>
              <a:t>dificaciones </a:t>
            </a:r>
            <a:r>
              <a:rPr lang="es-419" dirty="0"/>
              <a:t>a construir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828CF86-5E53-B146-B274-DD6D7373F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824400"/>
            <a:ext cx="7227614" cy="499155"/>
          </a:xfrm>
        </p:spPr>
        <p:txBody>
          <a:bodyPr>
            <a:normAutofit/>
          </a:bodyPr>
          <a:lstStyle/>
          <a:p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Datos por tipo de obra,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nacional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15</a:t>
            </a:r>
            <a:endParaRPr lang="es-419" dirty="0"/>
          </a:p>
        </p:txBody>
      </p:sp>
      <p:sp>
        <p:nvSpPr>
          <p:cNvPr id="23" name="Rectángulo 22"/>
          <p:cNvSpPr/>
          <p:nvPr/>
        </p:nvSpPr>
        <p:spPr>
          <a:xfrm>
            <a:off x="9387547" y="4099213"/>
            <a:ext cx="1320477" cy="4337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Residencial</a:t>
            </a:r>
          </a:p>
        </p:txBody>
      </p:sp>
      <p:sp>
        <p:nvSpPr>
          <p:cNvPr id="24" name="Rectángulo 23"/>
          <p:cNvSpPr/>
          <p:nvPr/>
        </p:nvSpPr>
        <p:spPr>
          <a:xfrm>
            <a:off x="9387547" y="5496274"/>
            <a:ext cx="1544257" cy="3304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No residencial</a:t>
            </a:r>
          </a:p>
        </p:txBody>
      </p:sp>
      <p:sp>
        <p:nvSpPr>
          <p:cNvPr id="25" name="Rectángulo 24"/>
          <p:cNvSpPr/>
          <p:nvPr/>
        </p:nvSpPr>
        <p:spPr>
          <a:xfrm>
            <a:off x="9387547" y="5762812"/>
            <a:ext cx="758498" cy="2910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Mixta</a:t>
            </a:r>
          </a:p>
        </p:txBody>
      </p:sp>
      <p:sp>
        <p:nvSpPr>
          <p:cNvPr id="26" name="Rectángulo 25"/>
          <p:cNvSpPr/>
          <p:nvPr/>
        </p:nvSpPr>
        <p:spPr>
          <a:xfrm>
            <a:off x="554400" y="1368000"/>
            <a:ext cx="9932400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las </a:t>
            </a:r>
            <a:r>
              <a:rPr lang="es-ES" sz="14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41.426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potenciales edificaciones estimadas para el año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 construcciones nuevas representaron el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81,1%.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2424096" y="5742275"/>
            <a:ext cx="1279381" cy="377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C" sz="14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Ampliación</a:t>
            </a:r>
          </a:p>
          <a:p>
            <a:pPr algn="ctr"/>
            <a:r>
              <a:rPr lang="es-EC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17</a:t>
            </a:r>
            <a:r>
              <a:rPr lang="es-EC" sz="14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,0%</a:t>
            </a:r>
            <a:endParaRPr lang="es-EC" sz="1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5058626" y="2465700"/>
            <a:ext cx="2521531" cy="3775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C" sz="14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Nueva construcción</a:t>
            </a:r>
          </a:p>
          <a:p>
            <a:pPr algn="ctr"/>
            <a:r>
              <a:rPr lang="es-EC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81</a:t>
            </a:r>
            <a:r>
              <a:rPr lang="es-EC" sz="14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,1%</a:t>
            </a:r>
            <a:endParaRPr lang="es-EC" sz="1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Rectángulo 31"/>
          <p:cNvSpPr/>
          <p:nvPr/>
        </p:nvSpPr>
        <p:spPr>
          <a:xfrm>
            <a:off x="2259975" y="3073753"/>
            <a:ext cx="1588196" cy="377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C" sz="1400" b="1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Reconstrucción</a:t>
            </a:r>
          </a:p>
          <a:p>
            <a:pPr algn="ctr"/>
            <a:r>
              <a:rPr lang="es-EC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1,9</a:t>
            </a:r>
            <a:r>
              <a:rPr lang="es-EC" sz="140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%</a:t>
            </a:r>
            <a:endParaRPr lang="es-EC" sz="140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3" name="Conector angular 32"/>
          <p:cNvCxnSpPr>
            <a:cxnSpLocks/>
          </p:cNvCxnSpPr>
          <p:nvPr/>
        </p:nvCxnSpPr>
        <p:spPr>
          <a:xfrm rot="10800000">
            <a:off x="2521920" y="3663916"/>
            <a:ext cx="1807012" cy="489716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angular 33"/>
          <p:cNvCxnSpPr/>
          <p:nvPr/>
        </p:nvCxnSpPr>
        <p:spPr>
          <a:xfrm flipV="1">
            <a:off x="2632300" y="5039945"/>
            <a:ext cx="1534586" cy="546423"/>
          </a:xfrm>
          <a:prstGeom prst="bentConnector3">
            <a:avLst>
              <a:gd name="adj1" fmla="val 50000"/>
            </a:avLst>
          </a:prstGeom>
          <a:ln w="25400" cmpd="sng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angular 34"/>
          <p:cNvCxnSpPr>
            <a:cxnSpLocks/>
          </p:cNvCxnSpPr>
          <p:nvPr/>
        </p:nvCxnSpPr>
        <p:spPr>
          <a:xfrm flipV="1">
            <a:off x="5580125" y="3142174"/>
            <a:ext cx="1757884" cy="411800"/>
          </a:xfrm>
          <a:prstGeom prst="bentConnector3">
            <a:avLst>
              <a:gd name="adj1" fmla="val -700"/>
            </a:avLst>
          </a:prstGeom>
          <a:ln w="25400" cmpd="sng">
            <a:solidFill>
              <a:srgbClr val="87D3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de flecha 36"/>
          <p:cNvCxnSpPr/>
          <p:nvPr/>
        </p:nvCxnSpPr>
        <p:spPr>
          <a:xfrm>
            <a:off x="8836475" y="4255239"/>
            <a:ext cx="551072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de flecha 37"/>
          <p:cNvCxnSpPr/>
          <p:nvPr/>
        </p:nvCxnSpPr>
        <p:spPr>
          <a:xfrm>
            <a:off x="8836475" y="5675673"/>
            <a:ext cx="551072" cy="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de flecha 38"/>
          <p:cNvCxnSpPr/>
          <p:nvPr/>
        </p:nvCxnSpPr>
        <p:spPr>
          <a:xfrm flipV="1">
            <a:off x="8836475" y="5886601"/>
            <a:ext cx="551072" cy="1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n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895" y="5330512"/>
            <a:ext cx="909985" cy="909985"/>
          </a:xfrm>
          <a:prstGeom prst="rect">
            <a:avLst/>
          </a:prstGeom>
        </p:spPr>
      </p:pic>
      <p:pic>
        <p:nvPicPr>
          <p:cNvPr id="41" name="Imagen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134" y="2786725"/>
            <a:ext cx="1099077" cy="958888"/>
          </a:xfrm>
          <a:prstGeom prst="rect">
            <a:avLst/>
          </a:prstGeom>
        </p:spPr>
      </p:pic>
      <p:pic>
        <p:nvPicPr>
          <p:cNvPr id="42" name="Imagen 4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885" y="2224417"/>
            <a:ext cx="965202" cy="965202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144" y="1368202"/>
            <a:ext cx="768467" cy="768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52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/>
          <a:lstStyle/>
          <a:p>
            <a:r>
              <a:rPr lang="es-419" dirty="0" smtClean="0"/>
              <a:t>Edificaciones </a:t>
            </a:r>
            <a:r>
              <a:rPr lang="es-419" dirty="0"/>
              <a:t>a construir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828CF86-5E53-B146-B274-DD6D7373F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824400"/>
            <a:ext cx="7227614" cy="499155"/>
          </a:xfrm>
        </p:spPr>
        <p:txBody>
          <a:bodyPr>
            <a:normAutofit/>
          </a:bodyPr>
          <a:lstStyle/>
          <a:p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Datos por tipo de uso,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nacional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16</a:t>
            </a:r>
            <a:endParaRPr lang="es-419" dirty="0"/>
          </a:p>
        </p:txBody>
      </p:sp>
      <p:sp>
        <p:nvSpPr>
          <p:cNvPr id="5" name="Rectángulo 4"/>
          <p:cNvSpPr/>
          <p:nvPr/>
        </p:nvSpPr>
        <p:spPr>
          <a:xfrm>
            <a:off x="554400" y="1368000"/>
            <a:ext cx="9932400" cy="7538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 las </a:t>
            </a:r>
            <a:r>
              <a:rPr lang="es-ES" sz="14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33.615 nuevas edificaciones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 construir; las edificaciones residenciales, no residenciales y mixtas representan el 87,9%; 9,3% y 2,8% respectivamente.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riángulo isósceles 22"/>
          <p:cNvSpPr/>
          <p:nvPr/>
        </p:nvSpPr>
        <p:spPr>
          <a:xfrm>
            <a:off x="10412101" y="4538073"/>
            <a:ext cx="197265" cy="2099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C"/>
          </a:p>
        </p:txBody>
      </p:sp>
      <p:sp>
        <p:nvSpPr>
          <p:cNvPr id="30" name="5 Rectángulo">
            <a:extLst>
              <a:ext uri="{FF2B5EF4-FFF2-40B4-BE49-F238E27FC236}">
                <a16:creationId xmlns="" xmlns:a16="http://schemas.microsoft.com/office/drawing/2014/main" id="{2BF28E58-03A6-45EE-A00C-906C498FB6D8}"/>
              </a:ext>
            </a:extLst>
          </p:cNvPr>
          <p:cNvSpPr/>
          <p:nvPr/>
        </p:nvSpPr>
        <p:spPr>
          <a:xfrm>
            <a:off x="795007" y="6447825"/>
            <a:ext cx="1029444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*Otros usos: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Edificio administrativo, educación, cultura, deporte, establecimientos de salud, transporte y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comunicaciones, otros.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7" name="Imagen 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144" y="1368202"/>
            <a:ext cx="768467" cy="768467"/>
          </a:xfrm>
          <a:prstGeom prst="rect">
            <a:avLst/>
          </a:prstGeom>
        </p:spPr>
      </p:pic>
      <p:grpSp>
        <p:nvGrpSpPr>
          <p:cNvPr id="10" name="Grupo 9"/>
          <p:cNvGrpSpPr/>
          <p:nvPr/>
        </p:nvGrpSpPr>
        <p:grpSpPr>
          <a:xfrm>
            <a:off x="960979" y="2220331"/>
            <a:ext cx="10121074" cy="1571408"/>
            <a:chOff x="960979" y="2220331"/>
            <a:chExt cx="10121074" cy="1571408"/>
          </a:xfrm>
        </p:grpSpPr>
        <p:sp>
          <p:nvSpPr>
            <p:cNvPr id="22" name="Rectángulo 21"/>
            <p:cNvSpPr/>
            <p:nvPr/>
          </p:nvSpPr>
          <p:spPr>
            <a:xfrm>
              <a:off x="1205924" y="2652816"/>
              <a:ext cx="1681200" cy="523220"/>
            </a:xfrm>
            <a:prstGeom prst="rect">
              <a:avLst/>
            </a:prstGeom>
            <a:solidFill>
              <a:srgbClr val="A8DFE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s-E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Edificaciones residenciales</a:t>
              </a:r>
              <a:endParaRPr lang="es-EC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CuadroTexto 25">
              <a:extLst>
                <a:ext uri="{FF2B5EF4-FFF2-40B4-BE49-F238E27FC236}">
                  <a16:creationId xmlns="" xmlns:a16="http://schemas.microsoft.com/office/drawing/2014/main" id="{118F8890-7ADA-AF77-CF8B-B3F2DBDBB725}"/>
                </a:ext>
              </a:extLst>
            </p:cNvPr>
            <p:cNvSpPr txBox="1"/>
            <p:nvPr/>
          </p:nvSpPr>
          <p:spPr>
            <a:xfrm>
              <a:off x="960979" y="3227898"/>
              <a:ext cx="213541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E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29.539</a:t>
              </a:r>
            </a:p>
          </p:txBody>
        </p:sp>
        <p:sp>
          <p:nvSpPr>
            <p:cNvPr id="27" name="Abrir llave 26">
              <a:extLst>
                <a:ext uri="{FF2B5EF4-FFF2-40B4-BE49-F238E27FC236}">
                  <a16:creationId xmlns="" xmlns:a16="http://schemas.microsoft.com/office/drawing/2014/main" id="{21D9A3D3-F7B7-30B7-913B-032AE0E4EC5F}"/>
                </a:ext>
              </a:extLst>
            </p:cNvPr>
            <p:cNvSpPr/>
            <p:nvPr/>
          </p:nvSpPr>
          <p:spPr>
            <a:xfrm>
              <a:off x="3026704" y="2307203"/>
              <a:ext cx="346084" cy="1376051"/>
            </a:xfrm>
            <a:prstGeom prst="leftBrace">
              <a:avLst/>
            </a:prstGeom>
            <a:ln>
              <a:solidFill>
                <a:srgbClr val="0094B4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6" name="CuadroTexto 11"/>
            <p:cNvSpPr txBox="1"/>
            <p:nvPr/>
          </p:nvSpPr>
          <p:spPr>
            <a:xfrm>
              <a:off x="3248469" y="2985674"/>
              <a:ext cx="123714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Edificaciones de </a:t>
              </a:r>
              <a:r>
                <a:rPr lang="es-MX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 </a:t>
              </a:r>
              <a:r>
                <a:rPr lang="es-MX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vivienda</a:t>
              </a:r>
              <a:endParaRPr lang="es-EC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CuadroTexto 1"/>
            <p:cNvSpPr txBox="1"/>
            <p:nvPr/>
          </p:nvSpPr>
          <p:spPr>
            <a:xfrm>
              <a:off x="4455639" y="2253503"/>
              <a:ext cx="8899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19.468</a:t>
              </a:r>
              <a:endParaRPr lang="es-EC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8801" y="2765548"/>
              <a:ext cx="874855" cy="874855"/>
            </a:xfrm>
            <a:prstGeom prst="rect">
              <a:avLst/>
            </a:prstGeom>
            <a:ln>
              <a:noFill/>
            </a:ln>
          </p:spPr>
        </p:pic>
        <p:sp>
          <p:nvSpPr>
            <p:cNvPr id="51" name="CuadroTexto 1"/>
            <p:cNvSpPr txBox="1"/>
            <p:nvPr/>
          </p:nvSpPr>
          <p:spPr>
            <a:xfrm>
              <a:off x="4560532" y="2482542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(65,9%)</a:t>
              </a:r>
              <a:endParaRPr lang="es-EC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" name="CuadroTexto 28"/>
            <p:cNvSpPr txBox="1"/>
            <p:nvPr/>
          </p:nvSpPr>
          <p:spPr>
            <a:xfrm>
              <a:off x="7088716" y="2220579"/>
              <a:ext cx="761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5.800</a:t>
              </a:r>
              <a:endParaRPr lang="es-EC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CuadroTexto 78"/>
            <p:cNvSpPr txBox="1"/>
            <p:nvPr/>
          </p:nvSpPr>
          <p:spPr>
            <a:xfrm>
              <a:off x="5677699" y="3020149"/>
              <a:ext cx="120421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Edificaciones de </a:t>
              </a:r>
              <a:r>
                <a:rPr lang="es-MX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 viviendas</a:t>
              </a:r>
              <a:endParaRPr lang="es-EC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50" name="Grupo 49"/>
            <p:cNvGrpSpPr/>
            <p:nvPr/>
          </p:nvGrpSpPr>
          <p:grpSpPr>
            <a:xfrm>
              <a:off x="6891864" y="2890490"/>
              <a:ext cx="1219489" cy="593486"/>
              <a:chOff x="2408908" y="4347341"/>
              <a:chExt cx="1484571" cy="735888"/>
            </a:xfrm>
          </p:grpSpPr>
          <p:pic>
            <p:nvPicPr>
              <p:cNvPr id="40" name="Imagen 39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5058" y="4354808"/>
                <a:ext cx="728421" cy="728421"/>
              </a:xfrm>
              <a:prstGeom prst="rect">
                <a:avLst/>
              </a:prstGeom>
            </p:spPr>
          </p:pic>
          <p:pic>
            <p:nvPicPr>
              <p:cNvPr id="41" name="Imagen 4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08908" y="4347341"/>
                <a:ext cx="734596" cy="734596"/>
              </a:xfrm>
              <a:prstGeom prst="rect">
                <a:avLst/>
              </a:prstGeom>
            </p:spPr>
          </p:pic>
        </p:grpSp>
        <p:sp>
          <p:nvSpPr>
            <p:cNvPr id="52" name="CuadroTexto 1"/>
            <p:cNvSpPr txBox="1"/>
            <p:nvPr/>
          </p:nvSpPr>
          <p:spPr>
            <a:xfrm>
              <a:off x="7103517" y="2494056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</a:t>
              </a:r>
              <a:r>
                <a:rPr lang="es-MX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19,6%</a:t>
              </a:r>
              <a:r>
                <a:rPr lang="es-MX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endParaRPr lang="es-EC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CuadroTexto 78"/>
            <p:cNvSpPr txBox="1"/>
            <p:nvPr/>
          </p:nvSpPr>
          <p:spPr>
            <a:xfrm>
              <a:off x="8423552" y="2945988"/>
              <a:ext cx="1183477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Edificaciones de 3 </a:t>
              </a:r>
              <a:r>
                <a:rPr lang="es-MX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 más viviendas</a:t>
              </a:r>
              <a:endParaRPr lang="es-EC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CuadroTexto 28"/>
            <p:cNvSpPr txBox="1"/>
            <p:nvPr/>
          </p:nvSpPr>
          <p:spPr>
            <a:xfrm>
              <a:off x="9952549" y="2220331"/>
              <a:ext cx="761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4.271</a:t>
              </a:r>
              <a:endParaRPr lang="es-EC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6" name="Imagen 45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4641"/>
            <a:stretch/>
          </p:blipFill>
          <p:spPr>
            <a:xfrm>
              <a:off x="9612455" y="2765548"/>
              <a:ext cx="1469598" cy="960514"/>
            </a:xfrm>
            <a:prstGeom prst="rect">
              <a:avLst/>
            </a:prstGeom>
          </p:spPr>
        </p:pic>
        <p:sp>
          <p:nvSpPr>
            <p:cNvPr id="53" name="CuadroTexto 1"/>
            <p:cNvSpPr txBox="1"/>
            <p:nvPr/>
          </p:nvSpPr>
          <p:spPr>
            <a:xfrm>
              <a:off x="9994762" y="2496327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(14,5%)</a:t>
              </a:r>
              <a:endParaRPr lang="es-EC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58" name="Conector recto 57"/>
            <p:cNvCxnSpPr>
              <a:cxnSpLocks/>
            </p:cNvCxnSpPr>
            <p:nvPr/>
          </p:nvCxnSpPr>
          <p:spPr>
            <a:xfrm>
              <a:off x="5563779" y="2330157"/>
              <a:ext cx="0" cy="1372941"/>
            </a:xfrm>
            <a:prstGeom prst="line">
              <a:avLst/>
            </a:prstGeom>
            <a:ln w="19050">
              <a:solidFill>
                <a:srgbClr val="0094B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60"/>
            <p:cNvCxnSpPr>
              <a:cxnSpLocks/>
            </p:cNvCxnSpPr>
            <p:nvPr/>
          </p:nvCxnSpPr>
          <p:spPr>
            <a:xfrm>
              <a:off x="8363126" y="2360929"/>
              <a:ext cx="0" cy="1372941"/>
            </a:xfrm>
            <a:prstGeom prst="line">
              <a:avLst/>
            </a:prstGeom>
            <a:ln w="19050">
              <a:solidFill>
                <a:srgbClr val="0094B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CuadroTexto 1"/>
            <p:cNvSpPr txBox="1"/>
            <p:nvPr/>
          </p:nvSpPr>
          <p:spPr>
            <a:xfrm>
              <a:off x="1626975" y="3483962"/>
              <a:ext cx="8034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(87,9%)</a:t>
              </a:r>
              <a:endParaRPr lang="es-EC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1193253" y="3800608"/>
            <a:ext cx="9506830" cy="1594635"/>
            <a:chOff x="1193253" y="4765701"/>
            <a:chExt cx="9506830" cy="1594635"/>
          </a:xfrm>
        </p:grpSpPr>
        <p:sp>
          <p:nvSpPr>
            <p:cNvPr id="25" name="Rectángulo 24"/>
            <p:cNvSpPr/>
            <p:nvPr/>
          </p:nvSpPr>
          <p:spPr>
            <a:xfrm>
              <a:off x="1193253" y="5237508"/>
              <a:ext cx="1680191" cy="523220"/>
            </a:xfrm>
            <a:prstGeom prst="rect">
              <a:avLst/>
            </a:prstGeom>
            <a:solidFill>
              <a:srgbClr val="A8DFE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s-E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Edificaciones no residenciales</a:t>
              </a:r>
              <a:endParaRPr lang="es-EC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8" name="CuadroTexto 27">
              <a:extLst>
                <a:ext uri="{FF2B5EF4-FFF2-40B4-BE49-F238E27FC236}">
                  <a16:creationId xmlns="" xmlns:a16="http://schemas.microsoft.com/office/drawing/2014/main" id="{AE3E6FDD-6906-5CFC-CEE5-214DD888E1F1}"/>
                </a:ext>
              </a:extLst>
            </p:cNvPr>
            <p:cNvSpPr txBox="1"/>
            <p:nvPr/>
          </p:nvSpPr>
          <p:spPr>
            <a:xfrm>
              <a:off x="1198110" y="5796245"/>
              <a:ext cx="167533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E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r>
                <a:rPr lang="es-ES" sz="18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.122</a:t>
              </a:r>
              <a:endParaRPr lang="es-EC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CuadroTexto 73"/>
            <p:cNvSpPr txBox="1"/>
            <p:nvPr/>
          </p:nvSpPr>
          <p:spPr>
            <a:xfrm>
              <a:off x="4560532" y="4765701"/>
              <a:ext cx="761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dirty="0"/>
                <a:t>2.058</a:t>
              </a:r>
              <a:endParaRPr lang="es-EC" dirty="0"/>
            </a:p>
          </p:txBody>
        </p:sp>
        <p:sp>
          <p:nvSpPr>
            <p:cNvPr id="19" name="CuadroTexto 80"/>
            <p:cNvSpPr txBox="1"/>
            <p:nvPr/>
          </p:nvSpPr>
          <p:spPr>
            <a:xfrm>
              <a:off x="3286888" y="5525215"/>
              <a:ext cx="123714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Edificación comercial</a:t>
              </a:r>
              <a:endParaRPr lang="es-EC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7" name="Imagen 4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0093" y="5395603"/>
              <a:ext cx="825829" cy="825829"/>
            </a:xfrm>
            <a:prstGeom prst="rect">
              <a:avLst/>
            </a:prstGeom>
          </p:spPr>
        </p:pic>
        <p:sp>
          <p:nvSpPr>
            <p:cNvPr id="54" name="CuadroTexto 1"/>
            <p:cNvSpPr txBox="1"/>
            <p:nvPr/>
          </p:nvSpPr>
          <p:spPr>
            <a:xfrm>
              <a:off x="4579980" y="5031122"/>
              <a:ext cx="71365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(65,9%)</a:t>
              </a:r>
              <a:endParaRPr lang="es-EC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" name="CuadroTexto 75"/>
            <p:cNvSpPr txBox="1"/>
            <p:nvPr/>
          </p:nvSpPr>
          <p:spPr>
            <a:xfrm>
              <a:off x="7204571" y="4769793"/>
              <a:ext cx="569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dirty="0" smtClean="0"/>
                <a:t>244</a:t>
              </a:r>
              <a:endParaRPr lang="es-EC" dirty="0"/>
            </a:p>
          </p:txBody>
        </p:sp>
        <p:sp>
          <p:nvSpPr>
            <p:cNvPr id="20" name="CuadroTexto 82"/>
            <p:cNvSpPr txBox="1"/>
            <p:nvPr/>
          </p:nvSpPr>
          <p:spPr>
            <a:xfrm>
              <a:off x="5815043" y="5525215"/>
              <a:ext cx="123714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Edificación industrial</a:t>
              </a:r>
              <a:endParaRPr lang="es-EC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8" name="Imagen 4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2045" y="5308121"/>
              <a:ext cx="912174" cy="912174"/>
            </a:xfrm>
            <a:prstGeom prst="rect">
              <a:avLst/>
            </a:prstGeom>
          </p:spPr>
        </p:pic>
        <p:sp>
          <p:nvSpPr>
            <p:cNvPr id="55" name="CuadroTexto 1"/>
            <p:cNvSpPr txBox="1"/>
            <p:nvPr/>
          </p:nvSpPr>
          <p:spPr>
            <a:xfrm>
              <a:off x="7163509" y="5030118"/>
              <a:ext cx="6719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(7,8% </a:t>
              </a:r>
              <a:r>
                <a:rPr lang="es-MX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endParaRPr lang="es-EC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CuadroTexto 77"/>
            <p:cNvSpPr txBox="1"/>
            <p:nvPr/>
          </p:nvSpPr>
          <p:spPr>
            <a:xfrm>
              <a:off x="10010205" y="4786710"/>
              <a:ext cx="5693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dirty="0"/>
                <a:t>820</a:t>
              </a:r>
              <a:endParaRPr lang="es-EC" dirty="0"/>
            </a:p>
          </p:txBody>
        </p:sp>
        <p:sp>
          <p:nvSpPr>
            <p:cNvPr id="21" name="CuadroTexto 83"/>
            <p:cNvSpPr txBox="1"/>
            <p:nvPr/>
          </p:nvSpPr>
          <p:spPr>
            <a:xfrm>
              <a:off x="8597226" y="5622338"/>
              <a:ext cx="100932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05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*Otros usos</a:t>
              </a:r>
              <a:endParaRPr lang="es-EC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49" name="Imagen 4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31447" y="5362524"/>
              <a:ext cx="834621" cy="834621"/>
            </a:xfrm>
            <a:prstGeom prst="rect">
              <a:avLst/>
            </a:prstGeom>
          </p:spPr>
        </p:pic>
        <p:sp>
          <p:nvSpPr>
            <p:cNvPr id="56" name="CuadroTexto 1"/>
            <p:cNvSpPr txBox="1"/>
            <p:nvPr/>
          </p:nvSpPr>
          <p:spPr>
            <a:xfrm>
              <a:off x="9943145" y="5060465"/>
              <a:ext cx="7569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(26,3</a:t>
              </a:r>
              <a:r>
                <a:rPr lang="es-MX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% </a:t>
              </a:r>
              <a:r>
                <a:rPr lang="es-MX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</a:t>
              </a:r>
              <a:endParaRPr lang="es-EC" sz="1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Abrir llave 56">
              <a:extLst>
                <a:ext uri="{FF2B5EF4-FFF2-40B4-BE49-F238E27FC236}">
                  <a16:creationId xmlns="" xmlns:a16="http://schemas.microsoft.com/office/drawing/2014/main" id="{21D9A3D3-F7B7-30B7-913B-032AE0E4EC5F}"/>
                </a:ext>
              </a:extLst>
            </p:cNvPr>
            <p:cNvSpPr/>
            <p:nvPr/>
          </p:nvSpPr>
          <p:spPr>
            <a:xfrm>
              <a:off x="3027600" y="4873762"/>
              <a:ext cx="346084" cy="1376051"/>
            </a:xfrm>
            <a:prstGeom prst="leftBrace">
              <a:avLst/>
            </a:prstGeom>
            <a:ln>
              <a:solidFill>
                <a:srgbClr val="0094B4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cxnSp>
          <p:nvCxnSpPr>
            <p:cNvPr id="62" name="Conector recto 61"/>
            <p:cNvCxnSpPr>
              <a:cxnSpLocks/>
            </p:cNvCxnSpPr>
            <p:nvPr/>
          </p:nvCxnSpPr>
          <p:spPr>
            <a:xfrm>
              <a:off x="5564958" y="4876872"/>
              <a:ext cx="0" cy="1372941"/>
            </a:xfrm>
            <a:prstGeom prst="line">
              <a:avLst/>
            </a:prstGeom>
            <a:ln w="19050">
              <a:solidFill>
                <a:srgbClr val="0094B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>
              <a:cxnSpLocks/>
            </p:cNvCxnSpPr>
            <p:nvPr/>
          </p:nvCxnSpPr>
          <p:spPr>
            <a:xfrm>
              <a:off x="8363126" y="4876872"/>
              <a:ext cx="0" cy="1372941"/>
            </a:xfrm>
            <a:prstGeom prst="line">
              <a:avLst/>
            </a:prstGeom>
            <a:ln w="19050">
              <a:solidFill>
                <a:srgbClr val="0094B4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uadroTexto 1"/>
            <p:cNvSpPr txBox="1"/>
            <p:nvPr/>
          </p:nvSpPr>
          <p:spPr>
            <a:xfrm>
              <a:off x="1683757" y="6052559"/>
              <a:ext cx="7040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(9,3%)</a:t>
              </a:r>
              <a:endParaRPr lang="es-EC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9" name="Grupo 68"/>
          <p:cNvGrpSpPr/>
          <p:nvPr/>
        </p:nvGrpSpPr>
        <p:grpSpPr>
          <a:xfrm>
            <a:off x="1206000" y="5472352"/>
            <a:ext cx="4517037" cy="790005"/>
            <a:chOff x="1206000" y="3976000"/>
            <a:chExt cx="4517037" cy="790005"/>
          </a:xfrm>
        </p:grpSpPr>
        <p:sp>
          <p:nvSpPr>
            <p:cNvPr id="70" name="Rectángulo 69"/>
            <p:cNvSpPr/>
            <p:nvPr/>
          </p:nvSpPr>
          <p:spPr>
            <a:xfrm>
              <a:off x="1206000" y="4113037"/>
              <a:ext cx="1681200" cy="522000"/>
            </a:xfrm>
            <a:prstGeom prst="rect">
              <a:avLst/>
            </a:prstGeom>
            <a:solidFill>
              <a:srgbClr val="A8DFE0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es-E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Edificaciones mixtas</a:t>
              </a:r>
              <a:endParaRPr lang="es-EC" sz="14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CuadroTexto 70">
              <a:extLst>
                <a:ext uri="{FF2B5EF4-FFF2-40B4-BE49-F238E27FC236}">
                  <a16:creationId xmlns="" xmlns:a16="http://schemas.microsoft.com/office/drawing/2014/main" id="{8EA48DB9-EE00-5F85-003D-D6D3DCA99B6D}"/>
                </a:ext>
              </a:extLst>
            </p:cNvPr>
            <p:cNvSpPr txBox="1"/>
            <p:nvPr/>
          </p:nvSpPr>
          <p:spPr>
            <a:xfrm>
              <a:off x="3089659" y="4160622"/>
              <a:ext cx="151803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s-EC"/>
              </a:defPPr>
              <a:lvl1pPr>
                <a:defRPr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pPr algn="ctr"/>
              <a:r>
                <a:rPr lang="es-ES" dirty="0" smtClean="0"/>
                <a:t>954</a:t>
              </a:r>
              <a:endParaRPr lang="es-EC" b="0" dirty="0"/>
            </a:p>
          </p:txBody>
        </p:sp>
        <p:sp>
          <p:nvSpPr>
            <p:cNvPr id="72" name="Abrir llave 71">
              <a:extLst>
                <a:ext uri="{FF2B5EF4-FFF2-40B4-BE49-F238E27FC236}">
                  <a16:creationId xmlns="" xmlns:a16="http://schemas.microsoft.com/office/drawing/2014/main" id="{21D9A3D3-F7B7-30B7-913B-032AE0E4EC5F}"/>
                </a:ext>
              </a:extLst>
            </p:cNvPr>
            <p:cNvSpPr/>
            <p:nvPr/>
          </p:nvSpPr>
          <p:spPr>
            <a:xfrm>
              <a:off x="3027600" y="4040557"/>
              <a:ext cx="346084" cy="725448"/>
            </a:xfrm>
            <a:prstGeom prst="leftBrace">
              <a:avLst/>
            </a:prstGeom>
            <a:ln>
              <a:solidFill>
                <a:srgbClr val="0094B4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pic>
          <p:nvPicPr>
            <p:cNvPr id="73" name="Imagen 7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630" y="3976000"/>
              <a:ext cx="747586" cy="747586"/>
            </a:xfrm>
            <a:prstGeom prst="rect">
              <a:avLst/>
            </a:prstGeom>
          </p:spPr>
        </p:pic>
        <p:pic>
          <p:nvPicPr>
            <p:cNvPr id="74" name="Imagen 73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1543" y="4142526"/>
              <a:ext cx="571494" cy="571494"/>
            </a:xfrm>
            <a:prstGeom prst="rect">
              <a:avLst/>
            </a:prstGeom>
          </p:spPr>
        </p:pic>
        <p:sp>
          <p:nvSpPr>
            <p:cNvPr id="75" name="CuadroTexto 1"/>
            <p:cNvSpPr txBox="1"/>
            <p:nvPr/>
          </p:nvSpPr>
          <p:spPr>
            <a:xfrm>
              <a:off x="3496256" y="4398942"/>
              <a:ext cx="7040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s-EC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s-MX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(2,8%)</a:t>
              </a:r>
              <a:endParaRPr lang="es-EC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644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554400" y="1368000"/>
            <a:ext cx="9932400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las </a:t>
            </a:r>
            <a:r>
              <a:rPr lang="es-ES" sz="14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edificaciones </a:t>
            </a:r>
            <a:r>
              <a:rPr lang="es-ES" sz="14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residenciales (36.219)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construir,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 mayor porcentaje los proyectos de vivienda de casas son independientes, mientras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edificios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encuentran dentro de un conjunto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habitacional.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CuadroTexto 11"/>
          <p:cNvSpPr txBox="1"/>
          <p:nvPr/>
        </p:nvSpPr>
        <p:spPr>
          <a:xfrm>
            <a:off x="1069187" y="5445252"/>
            <a:ext cx="199464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Casa Independiente (Fuera del conjunto habitacional)</a:t>
            </a:r>
            <a:endParaRPr lang="es-EC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CuadroTexto 1"/>
          <p:cNvSpPr txBox="1"/>
          <p:nvPr/>
        </p:nvSpPr>
        <p:spPr>
          <a:xfrm>
            <a:off x="1528073" y="3593387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16.876</a:t>
            </a:r>
            <a:endParaRPr lang="es-EC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CuadroTexto 73"/>
          <p:cNvSpPr txBox="1"/>
          <p:nvPr/>
        </p:nvSpPr>
        <p:spPr>
          <a:xfrm>
            <a:off x="7242751" y="3603862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950</a:t>
            </a:r>
            <a:endParaRPr lang="es-EC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CuadroTexto 77"/>
          <p:cNvSpPr txBox="1"/>
          <p:nvPr/>
        </p:nvSpPr>
        <p:spPr>
          <a:xfrm>
            <a:off x="10212741" y="3578107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3.131</a:t>
            </a:r>
            <a:endParaRPr lang="es-EC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7" name="CuadroTexto 80"/>
          <p:cNvSpPr txBox="1"/>
          <p:nvPr/>
        </p:nvSpPr>
        <p:spPr>
          <a:xfrm>
            <a:off x="6733896" y="5475818"/>
            <a:ext cx="19217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Edificio (Fuera del conjunto habitacional)</a:t>
            </a:r>
            <a:endParaRPr lang="es-EC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CuadroTexto 83"/>
          <p:cNvSpPr txBox="1"/>
          <p:nvPr/>
        </p:nvSpPr>
        <p:spPr>
          <a:xfrm>
            <a:off x="9550310" y="5462738"/>
            <a:ext cx="18180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Edificio dentro del conjunto habitacional</a:t>
            </a:r>
            <a:endParaRPr lang="es-EC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Rectángulo redondeado 57"/>
          <p:cNvSpPr/>
          <p:nvPr/>
        </p:nvSpPr>
        <p:spPr>
          <a:xfrm>
            <a:off x="2297825" y="2361901"/>
            <a:ext cx="2284241" cy="340519"/>
          </a:xfrm>
          <a:prstGeom prst="roundRect">
            <a:avLst/>
          </a:prstGeom>
          <a:solidFill>
            <a:srgbClr val="A8DFE0"/>
          </a:solidFill>
        </p:spPr>
        <p:txBody>
          <a:bodyPr wrap="square">
            <a:spAutoFit/>
          </a:bodyPr>
          <a:lstStyle/>
          <a:p>
            <a:pPr algn="ctr"/>
            <a:r>
              <a:rPr lang="es-ES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Casas</a:t>
            </a:r>
            <a:endParaRPr lang="es-EC" sz="1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26" name="Triángulo isósceles 125"/>
          <p:cNvSpPr/>
          <p:nvPr/>
        </p:nvSpPr>
        <p:spPr>
          <a:xfrm>
            <a:off x="9956844" y="4485452"/>
            <a:ext cx="197265" cy="20996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C">
              <a:solidFill>
                <a:prstClr val="white"/>
              </a:solidFill>
            </a:endParaRPr>
          </a:p>
        </p:txBody>
      </p:sp>
      <p:sp>
        <p:nvSpPr>
          <p:cNvPr id="57" name="Título 1">
            <a:extLst>
              <a:ext uri="{FF2B5EF4-FFF2-40B4-BE49-F238E27FC236}">
                <a16:creationId xmlns="" xmlns:a16="http://schemas.microsoft.com/office/drawing/2014/main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10788387" cy="530024"/>
          </a:xfrm>
        </p:spPr>
        <p:txBody>
          <a:bodyPr>
            <a:noAutofit/>
          </a:bodyPr>
          <a:lstStyle/>
          <a:p>
            <a:r>
              <a:rPr lang="es-ES" dirty="0"/>
              <a:t>E</a:t>
            </a:r>
            <a:r>
              <a:rPr lang="es-ES" dirty="0" smtClean="0"/>
              <a:t>dificaciones </a:t>
            </a:r>
            <a:r>
              <a:rPr lang="es-ES" dirty="0"/>
              <a:t>a construir</a:t>
            </a:r>
            <a:endParaRPr lang="x-none" dirty="0">
              <a:solidFill>
                <a:srgbClr val="6E6E7C"/>
              </a:solidFill>
            </a:endParaRPr>
          </a:p>
        </p:txBody>
      </p:sp>
      <p:sp>
        <p:nvSpPr>
          <p:cNvPr id="55" name="Rectángulo redondeado 54"/>
          <p:cNvSpPr/>
          <p:nvPr/>
        </p:nvSpPr>
        <p:spPr>
          <a:xfrm>
            <a:off x="7807085" y="2360954"/>
            <a:ext cx="2311201" cy="340519"/>
          </a:xfrm>
          <a:prstGeom prst="roundRect">
            <a:avLst/>
          </a:prstGeom>
          <a:solidFill>
            <a:srgbClr val="A8DFE0"/>
          </a:solidFill>
        </p:spPr>
        <p:txBody>
          <a:bodyPr wrap="square">
            <a:spAutoFit/>
          </a:bodyPr>
          <a:lstStyle/>
          <a:p>
            <a:pPr algn="ctr"/>
            <a:r>
              <a:rPr lang="es-ES" sz="1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Edificios</a:t>
            </a:r>
            <a:endParaRPr lang="es-EC" sz="14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2" name="CuadroTexto 81">
            <a:extLst>
              <a:ext uri="{FF2B5EF4-FFF2-40B4-BE49-F238E27FC236}">
                <a16:creationId xmlns="" xmlns:a16="http://schemas.microsoft.com/office/drawing/2014/main" id="{118F8890-7ADA-AF77-CF8B-B3F2DBDBB725}"/>
              </a:ext>
            </a:extLst>
          </p:cNvPr>
          <p:cNvSpPr txBox="1"/>
          <p:nvPr/>
        </p:nvSpPr>
        <p:spPr>
          <a:xfrm>
            <a:off x="2628870" y="2738084"/>
            <a:ext cx="18288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rgbClr val="404040"/>
                </a:solidFill>
              </a:rPr>
              <a:t>32.138 </a:t>
            </a:r>
            <a:r>
              <a:rPr lang="es-E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(88,7%)</a:t>
            </a:r>
            <a:endParaRPr lang="es-EC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Abrir llave 20">
            <a:extLst>
              <a:ext uri="{FF2B5EF4-FFF2-40B4-BE49-F238E27FC236}">
                <a16:creationId xmlns="" xmlns:a16="http://schemas.microsoft.com/office/drawing/2014/main" id="{21D9A3D3-F7B7-30B7-913B-032AE0E4EC5F}"/>
              </a:ext>
            </a:extLst>
          </p:cNvPr>
          <p:cNvSpPr/>
          <p:nvPr/>
        </p:nvSpPr>
        <p:spPr>
          <a:xfrm rot="5400000">
            <a:off x="3276582" y="1820530"/>
            <a:ext cx="315863" cy="3075078"/>
          </a:xfrm>
          <a:prstGeom prst="leftBrace">
            <a:avLst/>
          </a:prstGeom>
          <a:ln>
            <a:solidFill>
              <a:srgbClr val="00A7C8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>
              <a:solidFill>
                <a:prstClr val="black"/>
              </a:solidFill>
            </a:endParaRPr>
          </a:p>
        </p:txBody>
      </p:sp>
      <p:sp>
        <p:nvSpPr>
          <p:cNvPr id="83" name="CuadroTexto 82">
            <a:extLst>
              <a:ext uri="{FF2B5EF4-FFF2-40B4-BE49-F238E27FC236}">
                <a16:creationId xmlns="" xmlns:a16="http://schemas.microsoft.com/office/drawing/2014/main" id="{AE3E6FDD-6906-5CFC-CEE5-214DD888E1F1}"/>
              </a:ext>
            </a:extLst>
          </p:cNvPr>
          <p:cNvSpPr txBox="1"/>
          <p:nvPr/>
        </p:nvSpPr>
        <p:spPr>
          <a:xfrm>
            <a:off x="8218710" y="2751340"/>
            <a:ext cx="16753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4.081 </a:t>
            </a:r>
            <a:r>
              <a:rPr lang="es-E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(11,3%)</a:t>
            </a:r>
            <a:endParaRPr lang="es-EC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4" name="Abrir llave 83">
            <a:extLst>
              <a:ext uri="{FF2B5EF4-FFF2-40B4-BE49-F238E27FC236}">
                <a16:creationId xmlns="" xmlns:a16="http://schemas.microsoft.com/office/drawing/2014/main" id="{C6F1D2DF-B95E-1671-181A-C12D700C5EBD}"/>
              </a:ext>
            </a:extLst>
          </p:cNvPr>
          <p:cNvSpPr/>
          <p:nvPr/>
        </p:nvSpPr>
        <p:spPr>
          <a:xfrm rot="5400000">
            <a:off x="8825127" y="1837778"/>
            <a:ext cx="347164" cy="3040583"/>
          </a:xfrm>
          <a:prstGeom prst="leftBrace">
            <a:avLst/>
          </a:prstGeom>
          <a:ln>
            <a:solidFill>
              <a:srgbClr val="00A7C8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>
              <a:solidFill>
                <a:prstClr val="black"/>
              </a:solidFill>
            </a:endParaRPr>
          </a:p>
        </p:txBody>
      </p:sp>
      <p:sp>
        <p:nvSpPr>
          <p:cNvPr id="88" name="CuadroTexto 78"/>
          <p:cNvSpPr txBox="1"/>
          <p:nvPr/>
        </p:nvSpPr>
        <p:spPr>
          <a:xfrm>
            <a:off x="3942286" y="5453089"/>
            <a:ext cx="18895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Casa </a:t>
            </a:r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dentro del conjunto habitacional</a:t>
            </a:r>
            <a:endParaRPr lang="es-EC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" name="CuadroTexto 28"/>
          <p:cNvSpPr txBox="1"/>
          <p:nvPr/>
        </p:nvSpPr>
        <p:spPr>
          <a:xfrm>
            <a:off x="4528020" y="360563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15.262</a:t>
            </a:r>
            <a:endParaRPr lang="es-EC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739" y="3962719"/>
            <a:ext cx="1531193" cy="1531193"/>
          </a:xfrm>
          <a:prstGeom prst="rect">
            <a:avLst/>
          </a:prstGeom>
        </p:spPr>
      </p:pic>
      <p:sp>
        <p:nvSpPr>
          <p:cNvPr id="28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824400"/>
            <a:ext cx="7227614" cy="499155"/>
          </a:xfrm>
          <a:noFill/>
        </p:spPr>
        <p:txBody>
          <a:bodyPr>
            <a:normAutofit/>
          </a:bodyPr>
          <a:lstStyle/>
          <a:p>
            <a:r>
              <a:rPr lang="es-MX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Datos </a:t>
            </a:r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anuales, 2022</a:t>
            </a:r>
            <a:endParaRPr lang="x-none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Marcador de texto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17</a:t>
            </a:r>
            <a:endParaRPr lang="es-EC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670" y="4162643"/>
            <a:ext cx="1219200" cy="12192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0" r="21642"/>
          <a:stretch/>
        </p:blipFill>
        <p:spPr>
          <a:xfrm>
            <a:off x="7026841" y="3993894"/>
            <a:ext cx="1098199" cy="142344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544" y="3994886"/>
            <a:ext cx="2310617" cy="2310617"/>
          </a:xfrm>
          <a:prstGeom prst="rect">
            <a:avLst/>
          </a:prstGeom>
        </p:spPr>
      </p:pic>
      <p:pic>
        <p:nvPicPr>
          <p:cNvPr id="29" name="Imagen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4144" y="1368202"/>
            <a:ext cx="768467" cy="768467"/>
          </a:xfrm>
          <a:prstGeom prst="rect">
            <a:avLst/>
          </a:prstGeom>
        </p:spPr>
      </p:pic>
      <p:sp>
        <p:nvSpPr>
          <p:cNvPr id="30" name="Rectángulo 29"/>
          <p:cNvSpPr/>
          <p:nvPr/>
        </p:nvSpPr>
        <p:spPr>
          <a:xfrm>
            <a:off x="925785" y="6425851"/>
            <a:ext cx="997099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Nota 2: </a:t>
            </a:r>
            <a:r>
              <a:rPr lang="es-EC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 esta lámina, las edificaciones residenciales incluyen todos los tipos de obra: Nuevas construcciones, Ampliaciones y Reconstrucciones.</a:t>
            </a:r>
            <a:endParaRPr lang="es-EC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Rectángulo 30"/>
          <p:cNvSpPr/>
          <p:nvPr/>
        </p:nvSpPr>
        <p:spPr>
          <a:xfrm>
            <a:off x="925785" y="6258080"/>
            <a:ext cx="997099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9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Nota 1: </a:t>
            </a:r>
            <a:r>
              <a:rPr lang="es-EC" sz="9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 información corresponde únicamente para edificaciones residenciales.</a:t>
            </a:r>
            <a:endParaRPr lang="es-EC" sz="9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6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322" y="375135"/>
            <a:ext cx="7227771" cy="530024"/>
          </a:xfrm>
        </p:spPr>
        <p:txBody>
          <a:bodyPr/>
          <a:lstStyle/>
          <a:p>
            <a:r>
              <a:rPr lang="es-ES" dirty="0" smtClean="0"/>
              <a:t>Viviendas a construir</a:t>
            </a:r>
            <a:endParaRPr lang="es-419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/>
              <a:t>1</a:t>
            </a:r>
            <a:r>
              <a:rPr lang="es-419" dirty="0" smtClean="0"/>
              <a:t>8</a:t>
            </a:r>
            <a:endParaRPr lang="es-419" dirty="0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473103" y="823701"/>
            <a:ext cx="7227614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Datos históricos 2013 - 2022, nacional.</a:t>
            </a:r>
            <a:endParaRPr lang="x-none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54009" y="1368000"/>
            <a:ext cx="9932655" cy="7540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número de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viviendas a construir incrementó en 12,2%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relación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 2021. Después del año 2020 se evidencia una recuperación en el sector de la construcción.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941" y="1284286"/>
            <a:ext cx="728664" cy="834605"/>
          </a:xfrm>
          <a:prstGeom prst="rect">
            <a:avLst/>
          </a:prstGeom>
        </p:spPr>
      </p:pic>
      <p:grpSp>
        <p:nvGrpSpPr>
          <p:cNvPr id="5" name="Grupo 4"/>
          <p:cNvGrpSpPr/>
          <p:nvPr/>
        </p:nvGrpSpPr>
        <p:grpSpPr>
          <a:xfrm>
            <a:off x="2730685" y="2487894"/>
            <a:ext cx="8548725" cy="2804456"/>
            <a:chOff x="2730685" y="2487894"/>
            <a:chExt cx="8548725" cy="2804456"/>
          </a:xfrm>
        </p:grpSpPr>
        <p:grpSp>
          <p:nvGrpSpPr>
            <p:cNvPr id="27" name="Grupo 26"/>
            <p:cNvGrpSpPr/>
            <p:nvPr/>
          </p:nvGrpSpPr>
          <p:grpSpPr>
            <a:xfrm>
              <a:off x="2730685" y="2487894"/>
              <a:ext cx="7435902" cy="2804456"/>
              <a:chOff x="2825494" y="3128334"/>
              <a:chExt cx="7435902" cy="2804456"/>
            </a:xfrm>
          </p:grpSpPr>
          <p:grpSp>
            <p:nvGrpSpPr>
              <p:cNvPr id="9" name="Grupo 8"/>
              <p:cNvGrpSpPr/>
              <p:nvPr/>
            </p:nvGrpSpPr>
            <p:grpSpPr>
              <a:xfrm>
                <a:off x="2825494" y="3128334"/>
                <a:ext cx="7435902" cy="2804456"/>
                <a:chOff x="3357948" y="582768"/>
                <a:chExt cx="7435902" cy="2804456"/>
              </a:xfrm>
            </p:grpSpPr>
            <p:cxnSp>
              <p:nvCxnSpPr>
                <p:cNvPr id="10" name="Conector recto de flecha 9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xmlns:cdr="http://schemas.openxmlformats.org/drawingml/2006/chartDrawing" xmlns:c="http://schemas.openxmlformats.org/drawingml/2006/chart" id="{B46A517E-8346-A706-DD9F-16EE277C9898}"/>
                    </a:ext>
                  </a:extLst>
                </p:cNvPr>
                <p:cNvCxnSpPr/>
                <p:nvPr/>
              </p:nvCxnSpPr>
              <p:spPr>
                <a:xfrm flipH="1">
                  <a:off x="8387653" y="3126122"/>
                  <a:ext cx="638842" cy="0"/>
                </a:xfrm>
                <a:prstGeom prst="straightConnector1">
                  <a:avLst/>
                </a:prstGeom>
                <a:ln w="19050">
                  <a:solidFill>
                    <a:schemeClr val="bg2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" name="Grupo 10"/>
                <p:cNvGrpSpPr/>
                <p:nvPr/>
              </p:nvGrpSpPr>
              <p:grpSpPr>
                <a:xfrm>
                  <a:off x="3357948" y="582768"/>
                  <a:ext cx="7435902" cy="2804456"/>
                  <a:chOff x="3371183" y="529177"/>
                  <a:chExt cx="7483219" cy="2855852"/>
                </a:xfrm>
              </p:grpSpPr>
              <p:sp>
                <p:nvSpPr>
                  <p:cNvPr id="12" name="Triángulo isósceles 11"/>
                  <p:cNvSpPr/>
                  <p:nvPr/>
                </p:nvSpPr>
                <p:spPr>
                  <a:xfrm>
                    <a:off x="4316632" y="1509937"/>
                    <a:ext cx="115769" cy="111182"/>
                  </a:xfrm>
                  <a:prstGeom prst="triangl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sp>
                <p:nvSpPr>
                  <p:cNvPr id="14" name="Triángulo isósceles 13"/>
                  <p:cNvSpPr/>
                  <p:nvPr/>
                </p:nvSpPr>
                <p:spPr>
                  <a:xfrm flipV="1">
                    <a:off x="3371183" y="1578347"/>
                    <a:ext cx="114394" cy="91435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grpSp>
                <p:nvGrpSpPr>
                  <p:cNvPr id="15" name="Grupo 14"/>
                  <p:cNvGrpSpPr/>
                  <p:nvPr/>
                </p:nvGrpSpPr>
                <p:grpSpPr>
                  <a:xfrm>
                    <a:off x="6436269" y="1668072"/>
                    <a:ext cx="4418133" cy="1716957"/>
                    <a:chOff x="6436269" y="1668072"/>
                    <a:chExt cx="4418133" cy="1716957"/>
                  </a:xfrm>
                </p:grpSpPr>
                <p:sp>
                  <p:nvSpPr>
                    <p:cNvPr id="18" name="Triángulo isósceles 17"/>
                    <p:cNvSpPr/>
                    <p:nvPr/>
                  </p:nvSpPr>
                  <p:spPr>
                    <a:xfrm>
                      <a:off x="10738518" y="2335615"/>
                      <a:ext cx="115884" cy="111182"/>
                    </a:xfrm>
                    <a:prstGeom prst="triangle">
                      <a:avLst/>
                    </a:pr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s-EC"/>
                    </a:p>
                  </p:txBody>
                </p:sp>
                <p:sp>
                  <p:nvSpPr>
                    <p:cNvPr id="20" name="Triángulo isósceles 19"/>
                    <p:cNvSpPr/>
                    <p:nvPr/>
                  </p:nvSpPr>
                  <p:spPr>
                    <a:xfrm>
                      <a:off x="6436269" y="1798757"/>
                      <a:ext cx="115769" cy="111144"/>
                    </a:xfrm>
                    <a:prstGeom prst="triangle">
                      <a:avLst/>
                    </a:pr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s-EC"/>
                    </a:p>
                  </p:txBody>
                </p:sp>
                <p:sp>
                  <p:nvSpPr>
                    <p:cNvPr id="21" name="Triángulo isósceles 20"/>
                    <p:cNvSpPr/>
                    <p:nvPr/>
                  </p:nvSpPr>
                  <p:spPr>
                    <a:xfrm>
                      <a:off x="7521002" y="1668072"/>
                      <a:ext cx="115769" cy="111182"/>
                    </a:xfrm>
                    <a:prstGeom prst="triangle">
                      <a:avLst/>
                    </a:prstGeom>
                    <a:solidFill>
                      <a:srgbClr val="92D05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s-EC"/>
                    </a:p>
                  </p:txBody>
                </p:sp>
                <p:sp>
                  <p:nvSpPr>
                    <p:cNvPr id="23" name="Triángulo isósceles 22"/>
                    <p:cNvSpPr/>
                    <p:nvPr/>
                  </p:nvSpPr>
                  <p:spPr>
                    <a:xfrm flipV="1">
                      <a:off x="9711735" y="2626224"/>
                      <a:ext cx="114394" cy="91435"/>
                    </a:xfrm>
                    <a:prstGeom prst="triangle">
                      <a:avLst/>
                    </a:prstGeom>
                    <a:solidFill>
                      <a:srgbClr val="FF000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s-EC"/>
                    </a:p>
                  </p:txBody>
                </p:sp>
                <p:sp>
                  <p:nvSpPr>
                    <p:cNvPr id="24" name="Rectángulo 23"/>
                    <p:cNvSpPr/>
                    <p:nvPr/>
                  </p:nvSpPr>
                  <p:spPr>
                    <a:xfrm>
                      <a:off x="7177092" y="2941768"/>
                      <a:ext cx="1249737" cy="443261"/>
                    </a:xfrm>
                    <a:prstGeom prst="rect">
                      <a:avLst/>
                    </a:prstGeom>
                    <a:noFill/>
                    <a:ln w="3175">
                      <a:solidFill>
                        <a:schemeClr val="accent1">
                          <a:lumMod val="50000"/>
                        </a:schemeClr>
                      </a:solidFill>
                      <a:prstDash val="dash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r>
                        <a:rPr lang="es-ES" sz="7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Año de pandemia  y confinamiento en Ecuador</a:t>
                      </a:r>
                      <a:endParaRPr lang="es-EC" sz="7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p:txBody>
                </p:sp>
              </p:grpSp>
              <p:sp>
                <p:nvSpPr>
                  <p:cNvPr id="16" name="Triángulo isósceles 15">
                    <a:extLst>
                      <a:ext uri="{FF2B5EF4-FFF2-40B4-BE49-F238E27FC236}">
                        <a16:creationId xmlns:lc="http://schemas.openxmlformats.org/drawingml/2006/lockedCanvas" xmlns:a16="http://schemas.microsoft.com/office/drawing/2014/main" xmlns="" xmlns:cdr="http://schemas.openxmlformats.org/drawingml/2006/chartDrawing" xmlns:c="http://schemas.openxmlformats.org/drawingml/2006/chart" id="{C2B5353F-90F6-D806-0F2A-202DF57E160A}"/>
                      </a:ext>
                    </a:extLst>
                  </p:cNvPr>
                  <p:cNvSpPr/>
                  <p:nvPr/>
                </p:nvSpPr>
                <p:spPr>
                  <a:xfrm>
                    <a:off x="7142387" y="529177"/>
                    <a:ext cx="115769" cy="111182"/>
                  </a:xfrm>
                  <a:prstGeom prst="triangl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sp>
                <p:nvSpPr>
                  <p:cNvPr id="17" name="Triángulo isósceles 16">
                    <a:extLst>
                      <a:ext uri="{FF2B5EF4-FFF2-40B4-BE49-F238E27FC236}">
                        <a16:creationId xmlns:lc="http://schemas.openxmlformats.org/drawingml/2006/lockedCanvas" xmlns:a16="http://schemas.microsoft.com/office/drawing/2014/main" xmlns="" xmlns:cdr="http://schemas.openxmlformats.org/drawingml/2006/chartDrawing" xmlns:c="http://schemas.openxmlformats.org/drawingml/2006/chart" id="{30EC49CF-7771-68B9-D5BD-12CEA5040581}"/>
                      </a:ext>
                    </a:extLst>
                  </p:cNvPr>
                  <p:cNvSpPr/>
                  <p:nvPr/>
                </p:nvSpPr>
                <p:spPr>
                  <a:xfrm flipV="1">
                    <a:off x="7003502" y="548921"/>
                    <a:ext cx="114394" cy="91435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</p:grpSp>
          </p:grpSp>
          <p:sp>
            <p:nvSpPr>
              <p:cNvPr id="26" name="Triángulo isósceles 25"/>
              <p:cNvSpPr/>
              <p:nvPr/>
            </p:nvSpPr>
            <p:spPr>
              <a:xfrm flipV="1">
                <a:off x="8120148" y="4750282"/>
                <a:ext cx="113671" cy="89789"/>
              </a:xfrm>
              <a:prstGeom prst="triangl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s-EC"/>
              </a:p>
            </p:txBody>
          </p:sp>
        </p:grpSp>
        <p:sp>
          <p:nvSpPr>
            <p:cNvPr id="30" name="Triángulo isósceles 29"/>
            <p:cNvSpPr/>
            <p:nvPr/>
          </p:nvSpPr>
          <p:spPr>
            <a:xfrm flipV="1">
              <a:off x="4786791" y="3789198"/>
              <a:ext cx="113671" cy="89789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EC"/>
            </a:p>
          </p:txBody>
        </p:sp>
        <p:sp>
          <p:nvSpPr>
            <p:cNvPr id="32" name="Triángulo isósceles 31"/>
            <p:cNvSpPr/>
            <p:nvPr/>
          </p:nvSpPr>
          <p:spPr>
            <a:xfrm>
              <a:off x="11164259" y="4090450"/>
              <a:ext cx="115151" cy="109181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EC"/>
            </a:p>
          </p:txBody>
        </p:sp>
      </p:grpSp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129623"/>
              </p:ext>
            </p:extLst>
          </p:nvPr>
        </p:nvGraphicFramePr>
        <p:xfrm>
          <a:off x="565122" y="2338451"/>
          <a:ext cx="10944225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2" name="Hoja de cálculo" r:id="rId5" imgW="10944113" imgH="3981275" progId="Excel.Sheet.12">
                  <p:link updateAutomatic="1"/>
                </p:oleObj>
              </mc:Choice>
              <mc:Fallback>
                <p:oleObj name="Hoja de cálculo" r:id="rId5" imgW="10944113" imgH="39812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5122" y="2338451"/>
                        <a:ext cx="10944225" cy="398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767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01</a:t>
            </a:r>
            <a:endParaRPr lang="es-419" dirty="0"/>
          </a:p>
        </p:txBody>
      </p:sp>
      <p:sp>
        <p:nvSpPr>
          <p:cNvPr id="5" name="Rectángulo 4"/>
          <p:cNvSpPr/>
          <p:nvPr/>
        </p:nvSpPr>
        <p:spPr>
          <a:xfrm>
            <a:off x="659675" y="1166102"/>
            <a:ext cx="10794384" cy="52247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Instituto Nacional de Estadística y Censos (INEC), pone a disposición de la ciudadanía los resultados de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Estadísticas de Edificaciones (ESED),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correspondiente al año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2022.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Estas estadísticas constituyen una señal importante para identificar de manera oportuna las expectativas de construcción y la demanda potencial de inversión de los hogares. </a:t>
            </a:r>
          </a:p>
          <a:p>
            <a:pPr algn="just"/>
            <a:endParaRPr lang="es-MX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 embargo, los permisos de construcción registrados no representan las construcciones efectivas a nivel nacional por las siguientes limitaciones de la operación estadística:</a:t>
            </a:r>
          </a:p>
          <a:p>
            <a:pPr algn="just">
              <a:lnSpc>
                <a:spcPct val="150000"/>
              </a:lnSpc>
            </a:pPr>
            <a:endParaRPr lang="es-MX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s-MX" sz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Clr>
                <a:srgbClr val="01AEA5"/>
              </a:buClr>
              <a:buFont typeface="Wingdings" panose="05000000000000000000" pitchFamily="2" charset="2"/>
              <a:buChar char="v"/>
            </a:pP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 edificaciones registradas en los permisos de construcción son de naturaleza proyectada (potenciales edificaciones a construirse), por lo que, reflejan la intención de llevar a cabo una construcción y no la ejecución efectiva de la obra. </a:t>
            </a:r>
            <a:endParaRPr lang="es-MX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Clr>
                <a:srgbClr val="01AEA5"/>
              </a:buClr>
              <a:buFont typeface="Wingdings" panose="05000000000000000000" pitchFamily="2" charset="2"/>
              <a:buChar char="v"/>
            </a:pPr>
            <a:endParaRPr lang="es-MX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Clr>
                <a:srgbClr val="01AEA5"/>
              </a:buClr>
              <a:buFont typeface="Wingdings" panose="05000000000000000000" pitchFamily="2" charset="2"/>
              <a:buChar char="v"/>
            </a:pP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Algunos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proyectos inmobiliarios, especialmente las grandes obras multifamiliares normalmente se ejecutan en períodos mayores a un año, sin embargo, el número de edificaciones planificadas a construir se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registran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el año en el cual se aprueba el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permiso.</a:t>
            </a:r>
          </a:p>
          <a:p>
            <a:pPr marL="285750" indent="-285750" algn="just">
              <a:buClr>
                <a:srgbClr val="01AEA5"/>
              </a:buClr>
              <a:buFont typeface="Wingdings" panose="05000000000000000000" pitchFamily="2" charset="2"/>
              <a:buChar char="v"/>
            </a:pPr>
            <a:endParaRPr lang="es-MX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Clr>
                <a:srgbClr val="01AEA5"/>
              </a:buClr>
              <a:buFont typeface="Wingdings" panose="05000000000000000000" pitchFamily="2" charset="2"/>
              <a:buChar char="v"/>
            </a:pP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Existen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casos en que las nuevas construcciones, adecuaciones (reconstrucciones o ampliaciones) no son registradas a través de una solicitud de permisos de construcción en los 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GAD municipales. </a:t>
            </a: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Por lo tanto, esta operación estadística deja por fuera la actividad de la construcción informal</a:t>
            </a:r>
            <a:r>
              <a:rPr lang="es-MX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285750" indent="-285750" algn="just">
              <a:buClr>
                <a:srgbClr val="01AEA5"/>
              </a:buClr>
              <a:buFont typeface="Wingdings" panose="05000000000000000000" pitchFamily="2" charset="2"/>
              <a:buChar char="v"/>
            </a:pPr>
            <a:endParaRPr lang="es-MX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buClr>
                <a:srgbClr val="01AEA5"/>
              </a:buClr>
            </a:pPr>
            <a:r>
              <a:rPr lang="es-MX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INEC agradece a: Gobiernos Autónomos Descentralizados Municipales por la gestión realizada para el llenado del formulario de edificaciones.</a:t>
            </a:r>
            <a:endParaRPr lang="es-E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buClr>
                <a:srgbClr val="01AEA5"/>
              </a:buClr>
            </a:pPr>
            <a:endParaRPr lang="es-E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662548" y="636078"/>
            <a:ext cx="7227771" cy="530024"/>
          </a:xfrm>
        </p:spPr>
        <p:txBody>
          <a:bodyPr/>
          <a:lstStyle/>
          <a:p>
            <a:r>
              <a:rPr lang="es-ES" dirty="0" smtClean="0">
                <a:solidFill>
                  <a:srgbClr val="0094B3"/>
                </a:solidFill>
              </a:rPr>
              <a:t>A nuestros usuarios</a:t>
            </a:r>
            <a:endParaRPr lang="es-EC" dirty="0">
              <a:solidFill>
                <a:srgbClr val="0094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26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321" y="2124556"/>
            <a:ext cx="5964067" cy="4217533"/>
          </a:xfrm>
          <a:prstGeom prst="rect">
            <a:avLst/>
          </a:prstGeom>
        </p:spPr>
      </p:pic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19</a:t>
            </a:r>
            <a:endParaRPr lang="es-419" dirty="0"/>
          </a:p>
        </p:txBody>
      </p:sp>
      <p:sp>
        <p:nvSpPr>
          <p:cNvPr id="6" name="5 Rectángulo">
            <a:extLst>
              <a:ext uri="{FF2B5EF4-FFF2-40B4-BE49-F238E27FC236}">
                <a16:creationId xmlns="" xmlns:a16="http://schemas.microsoft.com/office/drawing/2014/main" id="{2BF28E58-03A6-45EE-A00C-906C498FB6D8}"/>
              </a:ext>
            </a:extLst>
          </p:cNvPr>
          <p:cNvSpPr/>
          <p:nvPr/>
        </p:nvSpPr>
        <p:spPr>
          <a:xfrm>
            <a:off x="5564949" y="6307847"/>
            <a:ext cx="57188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/>
              <a:t>Nota: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 provincias que mostraron mayor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participación porcentual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el número de viviendas fueron: Pichincha (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29,2%),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Guayas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(18,8%)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Manabí (6,4%). 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5 Rectángulo">
            <a:extLst>
              <a:ext uri="{FF2B5EF4-FFF2-40B4-BE49-F238E27FC236}">
                <a16:creationId xmlns="" xmlns:a16="http://schemas.microsoft.com/office/drawing/2014/main" id="{A2E93C8E-A207-FA86-AB8A-B03ACC054B27}"/>
              </a:ext>
            </a:extLst>
          </p:cNvPr>
          <p:cNvSpPr/>
          <p:nvPr/>
        </p:nvSpPr>
        <p:spPr>
          <a:xfrm>
            <a:off x="684082" y="6299509"/>
            <a:ext cx="45129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Resto de provincias corresponde a 14 provincias, que representan el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13,4%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las viviendas a construir a nivel nacional. </a:t>
            </a:r>
          </a:p>
        </p:txBody>
      </p:sp>
      <p:graphicFrame>
        <p:nvGraphicFramePr>
          <p:cNvPr id="12" name="Objeto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563109"/>
              </p:ext>
            </p:extLst>
          </p:nvPr>
        </p:nvGraphicFramePr>
        <p:xfrm>
          <a:off x="801225" y="2159725"/>
          <a:ext cx="4248150" cy="401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5" name="Hoja de cálculo" r:id="rId4" imgW="4248195" imgH="4019567" progId="Excel.Sheet.12">
                  <p:link updateAutomatic="1"/>
                </p:oleObj>
              </mc:Choice>
              <mc:Fallback>
                <p:oleObj name="Hoja de cálculo" r:id="rId4" imgW="4248195" imgH="401956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1225" y="2159725"/>
                        <a:ext cx="4248150" cy="4019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>
            <a:normAutofit/>
          </a:bodyPr>
          <a:lstStyle/>
          <a:p>
            <a:r>
              <a:rPr lang="es-ES" dirty="0" smtClean="0"/>
              <a:t>Viviendas a construir</a:t>
            </a:r>
            <a:endParaRPr lang="es-419" dirty="0"/>
          </a:p>
        </p:txBody>
      </p:sp>
      <p:sp>
        <p:nvSpPr>
          <p:cNvPr id="15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824400"/>
            <a:ext cx="7227614" cy="499155"/>
          </a:xfrm>
        </p:spPr>
        <p:txBody>
          <a:bodyPr>
            <a:normAutofit/>
          </a:bodyPr>
          <a:lstStyle/>
          <a:p>
            <a:r>
              <a:rPr lang="es-MX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Datos por provincias </a:t>
            </a:r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2021 - 2022.</a:t>
            </a: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226" y="273891"/>
            <a:ext cx="728664" cy="834605"/>
          </a:xfrm>
          <a:prstGeom prst="rect">
            <a:avLst/>
          </a:prstGeom>
        </p:spPr>
      </p:pic>
      <p:sp>
        <p:nvSpPr>
          <p:cNvPr id="18" name="Rectángulo 17"/>
          <p:cNvSpPr/>
          <p:nvPr/>
        </p:nvSpPr>
        <p:spPr>
          <a:xfrm>
            <a:off x="554400" y="1368000"/>
            <a:ext cx="11155796" cy="7020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diez provincias concentraron el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86,6% (41.578)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del número de viviendas a construir. Las provincias que mostraron un mayor incremento fueron: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Pichincha (49,1%), Manabí (38,2%)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Santo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Domingo(18,0%),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respecto del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2021.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66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6992"/>
              </p:ext>
            </p:extLst>
          </p:nvPr>
        </p:nvGraphicFramePr>
        <p:xfrm>
          <a:off x="4948238" y="2575016"/>
          <a:ext cx="22955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3" name="Hoja de cálculo" r:id="rId3" imgW="2295682" imgH="857233" progId="Excel.Sheet.12">
                  <p:link updateAutomatic="1"/>
                </p:oleObj>
              </mc:Choice>
              <mc:Fallback>
                <p:oleObj name="Hoja de cálculo" r:id="rId3" imgW="2295682" imgH="85723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48238" y="2575016"/>
                        <a:ext cx="229552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o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52790"/>
              </p:ext>
            </p:extLst>
          </p:nvPr>
        </p:nvGraphicFramePr>
        <p:xfrm>
          <a:off x="577850" y="2530475"/>
          <a:ext cx="1095375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04" name="Hoja de cálculo" r:id="rId5" imgW="10953795" imgH="3733823" progId="Excel.Sheet.12">
                  <p:link updateAutomatic="1"/>
                </p:oleObj>
              </mc:Choice>
              <mc:Fallback>
                <p:oleObj name="Hoja de cálculo" r:id="rId5" imgW="10953795" imgH="373382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7850" y="2530475"/>
                        <a:ext cx="10953750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20</a:t>
            </a:r>
            <a:endParaRPr lang="es-419" dirty="0"/>
          </a:p>
        </p:txBody>
      </p:sp>
      <p:sp>
        <p:nvSpPr>
          <p:cNvPr id="8" name="5 Rectángulo">
            <a:extLst>
              <a:ext uri="{FF2B5EF4-FFF2-40B4-BE49-F238E27FC236}">
                <a16:creationId xmlns="" xmlns:a16="http://schemas.microsoft.com/office/drawing/2014/main" id="{2BF28E58-03A6-45EE-A00C-906C498FB6D8}"/>
              </a:ext>
            </a:extLst>
          </p:cNvPr>
          <p:cNvSpPr/>
          <p:nvPr/>
        </p:nvSpPr>
        <p:spPr>
          <a:xfrm>
            <a:off x="732994" y="6272606"/>
            <a:ext cx="1029444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En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diez cantones concentraron el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65,8% (31.573)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 las viviendas a construir, los más representativos fueron:  Quito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(26,7%),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Guayaquil (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9,0%)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Daule 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5,3%).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riángulo isósceles 8"/>
          <p:cNvSpPr/>
          <p:nvPr/>
        </p:nvSpPr>
        <p:spPr>
          <a:xfrm>
            <a:off x="7162407" y="3270730"/>
            <a:ext cx="107184" cy="104019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941" y="1284286"/>
            <a:ext cx="728664" cy="834605"/>
          </a:xfrm>
          <a:prstGeom prst="rect">
            <a:avLst/>
          </a:prstGeom>
        </p:spPr>
      </p:pic>
      <p:sp>
        <p:nvSpPr>
          <p:cNvPr id="13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>
            <a:normAutofit/>
          </a:bodyPr>
          <a:lstStyle/>
          <a:p>
            <a:r>
              <a:rPr lang="es-ES" dirty="0" smtClean="0"/>
              <a:t>Viviendas a construir</a:t>
            </a:r>
            <a:endParaRPr lang="es-419" dirty="0"/>
          </a:p>
        </p:txBody>
      </p:sp>
      <p:sp>
        <p:nvSpPr>
          <p:cNvPr id="14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471600" y="824400"/>
            <a:ext cx="7227614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Datos por cantones 2021 - 2022.</a:t>
            </a: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554400" y="1368000"/>
            <a:ext cx="9931104" cy="776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los cantones que mostraron importantes variaciones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porcentuales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fueron: Manta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(93,5%), D.M. Quito (54,8%) y Riobamba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26,4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%), con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respecto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 año 2021.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73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522097"/>
              </p:ext>
            </p:extLst>
          </p:nvPr>
        </p:nvGraphicFramePr>
        <p:xfrm>
          <a:off x="1017373" y="2211014"/>
          <a:ext cx="10229850" cy="385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6" name="Hoja de cálculo" r:id="rId3" imgW="10229805" imgH="3857729" progId="Excel.Sheet.12">
                  <p:link updateAutomatic="1"/>
                </p:oleObj>
              </mc:Choice>
              <mc:Fallback>
                <p:oleObj name="Hoja de cálculo" r:id="rId3" imgW="10229805" imgH="385772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7373" y="2211014"/>
                        <a:ext cx="10229850" cy="3857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21</a:t>
            </a:r>
            <a:endParaRPr lang="es-419" dirty="0"/>
          </a:p>
        </p:txBody>
      </p:sp>
      <p:sp>
        <p:nvSpPr>
          <p:cNvPr id="8" name="5 Rectángulo">
            <a:extLst>
              <a:ext uri="{FF2B5EF4-FFF2-40B4-BE49-F238E27FC236}">
                <a16:creationId xmlns="" xmlns:a16="http://schemas.microsoft.com/office/drawing/2014/main" id="{2BF28E58-03A6-45EE-A00C-906C498FB6D8}"/>
              </a:ext>
            </a:extLst>
          </p:cNvPr>
          <p:cNvSpPr/>
          <p:nvPr/>
        </p:nvSpPr>
        <p:spPr>
          <a:xfrm>
            <a:off x="782373" y="6209572"/>
            <a:ext cx="1029444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Nota 1: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El gráfico contiene solo los proyectos residenciales para </a:t>
            </a:r>
            <a:r>
              <a:rPr lang="es-E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nuevas construcciones 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(37.563 viviendas) 78,2% respecto de total de viviendas proyectadas entre nuevas, ampliaciones y reconstrucciones.</a:t>
            </a:r>
          </a:p>
          <a:p>
            <a:pPr algn="just"/>
            <a:r>
              <a:rPr lang="es-E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Nota 2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La agrupación de los rangos de áreas por m2 a construir fue considerado mediante la división de cuartiles.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Imagen 9" descr="C:\Users\vpazymino\Pictures\m2.png"/>
          <p:cNvPicPr/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266" y="2280760"/>
            <a:ext cx="558571" cy="53457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>
            <a:normAutofit/>
          </a:bodyPr>
          <a:lstStyle/>
          <a:p>
            <a:r>
              <a:rPr lang="es-ES" dirty="0" smtClean="0"/>
              <a:t>Viviendas a construir</a:t>
            </a:r>
            <a:endParaRPr lang="es-419" dirty="0"/>
          </a:p>
        </p:txBody>
      </p:sp>
      <p:sp>
        <p:nvSpPr>
          <p:cNvPr id="12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471600" y="824400"/>
            <a:ext cx="7227614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Rangos de áreas (m2) a construir, por cantones</a:t>
            </a: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226" y="273891"/>
            <a:ext cx="728664" cy="834605"/>
          </a:xfrm>
          <a:prstGeom prst="rect">
            <a:avLst/>
          </a:prstGeom>
        </p:spPr>
      </p:pic>
      <p:sp>
        <p:nvSpPr>
          <p:cNvPr id="15" name="Rectángulo 14"/>
          <p:cNvSpPr/>
          <p:nvPr/>
        </p:nvSpPr>
        <p:spPr>
          <a:xfrm>
            <a:off x="554400" y="1368000"/>
            <a:ext cx="11155796" cy="7020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de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los nuevos proyectos residenciales a construir 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Quito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40,6%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 en Guayaquil el 45,9% corresponden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viviendas con áreas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menores a 86m2.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02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to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06977"/>
              </p:ext>
            </p:extLst>
          </p:nvPr>
        </p:nvGraphicFramePr>
        <p:xfrm>
          <a:off x="8092451" y="2078825"/>
          <a:ext cx="3945600" cy="234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2" name="Hoja de cálculo" r:id="rId4" imgW="3609908" imgH="2143263" progId="Excel.Sheet.12">
                  <p:link updateAutomatic="1"/>
                </p:oleObj>
              </mc:Choice>
              <mc:Fallback>
                <p:oleObj name="Hoja de cálculo" r:id="rId4" imgW="3609908" imgH="214326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92451" y="2078825"/>
                        <a:ext cx="3945600" cy="234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to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571244"/>
              </p:ext>
            </p:extLst>
          </p:nvPr>
        </p:nvGraphicFramePr>
        <p:xfrm>
          <a:off x="4081338" y="4561619"/>
          <a:ext cx="4034560" cy="2290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3" name="Hoja de cálculo" r:id="rId6" imgW="3609908" imgH="2095579" progId="Excel.Sheet.12">
                  <p:link updateAutomatic="1"/>
                </p:oleObj>
              </mc:Choice>
              <mc:Fallback>
                <p:oleObj name="Hoja de cálculo" r:id="rId6" imgW="3609908" imgH="209557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81338" y="4561619"/>
                        <a:ext cx="4034560" cy="2290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to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052756"/>
              </p:ext>
            </p:extLst>
          </p:nvPr>
        </p:nvGraphicFramePr>
        <p:xfrm>
          <a:off x="4145679" y="2088351"/>
          <a:ext cx="3945600" cy="2269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4" name="Hoja de cálculo" r:id="rId8" imgW="3609908" imgH="2076433" progId="Excel.Sheet.12">
                  <p:link updateAutomatic="1"/>
                </p:oleObj>
              </mc:Choice>
              <mc:Fallback>
                <p:oleObj name="Hoja de cálculo" r:id="rId8" imgW="3609908" imgH="2076433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45679" y="2088351"/>
                        <a:ext cx="3945600" cy="2269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to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930929"/>
              </p:ext>
            </p:extLst>
          </p:nvPr>
        </p:nvGraphicFramePr>
        <p:xfrm>
          <a:off x="159660" y="4550400"/>
          <a:ext cx="3945600" cy="2290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5" name="Hoja de cálculo" r:id="rId10" imgW="3609908" imgH="2095579" progId="Excel.Sheet.12">
                  <p:link updateAutomatic="1"/>
                </p:oleObj>
              </mc:Choice>
              <mc:Fallback>
                <p:oleObj name="Hoja de cálculo" r:id="rId10" imgW="3609908" imgH="2095579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9660" y="4550400"/>
                        <a:ext cx="3945600" cy="2290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Conector recto 14"/>
          <p:cNvCxnSpPr/>
          <p:nvPr/>
        </p:nvCxnSpPr>
        <p:spPr>
          <a:xfrm>
            <a:off x="310080" y="4399813"/>
            <a:ext cx="11520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032733" y="6281049"/>
            <a:ext cx="842962" cy="534596"/>
          </a:xfrm>
        </p:spPr>
        <p:txBody>
          <a:bodyPr/>
          <a:lstStyle/>
          <a:p>
            <a:r>
              <a:rPr lang="es-419" dirty="0" smtClean="0"/>
              <a:t>22</a:t>
            </a:r>
            <a:endParaRPr lang="es-419" dirty="0"/>
          </a:p>
        </p:txBody>
      </p:sp>
      <p:sp>
        <p:nvSpPr>
          <p:cNvPr id="6" name="11 CuadroTexto">
            <a:extLst>
              <a:ext uri="{FF2B5EF4-FFF2-40B4-BE49-F238E27FC236}">
                <a16:creationId xmlns="" xmlns:a16="http://schemas.microsoft.com/office/drawing/2014/main" id="{3EE185DD-26F2-402A-A47F-86D3E7B3CE53}"/>
              </a:ext>
            </a:extLst>
          </p:cNvPr>
          <p:cNvSpPr txBox="1"/>
          <p:nvPr/>
        </p:nvSpPr>
        <p:spPr>
          <a:xfrm>
            <a:off x="8296241" y="4587448"/>
            <a:ext cx="3533839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Otros materiales incluyen:</a:t>
            </a:r>
          </a:p>
          <a:p>
            <a:pPr algn="just"/>
            <a:endParaRPr lang="es-ES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Cimientos: </a:t>
            </a:r>
            <a:r>
              <a:rPr lang="es-E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sobre pilotes</a:t>
            </a:r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s-E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cimientos portantes.</a:t>
            </a:r>
          </a:p>
          <a:p>
            <a:pPr algn="just"/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Estructura</a:t>
            </a:r>
            <a:r>
              <a:rPr lang="es-E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madera, muros portantes.</a:t>
            </a:r>
            <a:endParaRPr lang="es-ES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Paredes</a:t>
            </a:r>
            <a:r>
              <a:rPr lang="es-E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madera, adobe o tapia, bahareque, prefabricada, planchas de cartón yeso, vidrio.</a:t>
            </a:r>
          </a:p>
          <a:p>
            <a:pPr algn="just"/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Cubierta</a:t>
            </a:r>
            <a:r>
              <a:rPr lang="es-E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teja, fibrocemento, losa mixta, madera y capa asfáltica, tipo </a:t>
            </a:r>
            <a:r>
              <a:rPr lang="es-ES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sánduche</a:t>
            </a:r>
            <a:r>
              <a:rPr lang="es-E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 metálico poliuretano y policarbonato. </a:t>
            </a:r>
            <a:endParaRPr lang="es-ES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es-E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Pisos</a:t>
            </a:r>
            <a:r>
              <a:rPr lang="es-E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madera, tierra estabilizada, piso laminado, mármol, cemento pulido, piso </a:t>
            </a:r>
            <a:r>
              <a:rPr lang="es-ES" sz="10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epóxico</a:t>
            </a:r>
            <a:r>
              <a:rPr lang="es-E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s-EC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1402262" y="1929056"/>
            <a:ext cx="1459919" cy="430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C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Cimientos</a:t>
            </a:r>
            <a:endParaRPr lang="x-none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5360107" y="1929190"/>
            <a:ext cx="1459919" cy="430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Pisos</a:t>
            </a:r>
            <a:endParaRPr lang="x-none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9317952" y="1958028"/>
            <a:ext cx="1459919" cy="430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Estructura</a:t>
            </a:r>
            <a:endParaRPr lang="x-none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1402262" y="4377379"/>
            <a:ext cx="1459919" cy="430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Paredes</a:t>
            </a:r>
            <a:endParaRPr lang="x-none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Marcador de texto 2">
            <a:extLst>
              <a:ext uri="{FF2B5EF4-FFF2-40B4-BE49-F238E27FC236}">
                <a16:creationId xmlns="" xmlns:a16="http://schemas.microsoft.com/office/drawing/2014/main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5306896" y="4373296"/>
            <a:ext cx="1689707" cy="4301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Cubierta/techo</a:t>
            </a:r>
            <a:endParaRPr lang="x-none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3" name="Conector recto 12"/>
          <p:cNvCxnSpPr/>
          <p:nvPr/>
        </p:nvCxnSpPr>
        <p:spPr>
          <a:xfrm>
            <a:off x="4119916" y="2173104"/>
            <a:ext cx="0" cy="4497578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13"/>
          <p:cNvCxnSpPr/>
          <p:nvPr/>
        </p:nvCxnSpPr>
        <p:spPr>
          <a:xfrm>
            <a:off x="8140512" y="2161442"/>
            <a:ext cx="0" cy="4497578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n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000" y="273600"/>
            <a:ext cx="948214" cy="948214"/>
          </a:xfrm>
          <a:prstGeom prst="rect">
            <a:avLst/>
          </a:prstGeom>
        </p:spPr>
      </p:pic>
      <p:sp>
        <p:nvSpPr>
          <p:cNvPr id="23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775" y="350954"/>
            <a:ext cx="7227771" cy="530024"/>
          </a:xfrm>
        </p:spPr>
        <p:txBody>
          <a:bodyPr>
            <a:normAutofit/>
          </a:bodyPr>
          <a:lstStyle/>
          <a:p>
            <a:r>
              <a:rPr lang="es-ES" dirty="0" smtClean="0"/>
              <a:t>Materiales predominantes</a:t>
            </a:r>
            <a:endParaRPr lang="es-419" dirty="0"/>
          </a:p>
        </p:txBody>
      </p:sp>
      <p:sp>
        <p:nvSpPr>
          <p:cNvPr id="24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471600" y="754062"/>
            <a:ext cx="7227614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Participación porcentual por tipo de </a:t>
            </a:r>
            <a:r>
              <a:rPr lang="es-MX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material y región</a:t>
            </a:r>
            <a:endParaRPr lang="es-MX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6" name="Objeto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3705005"/>
              </p:ext>
            </p:extLst>
          </p:nvPr>
        </p:nvGraphicFramePr>
        <p:xfrm>
          <a:off x="191907" y="2134740"/>
          <a:ext cx="3945124" cy="2278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66" name="Hoja de cálculo" r:id="rId13" imgW="3743303" imgH="2162048" progId="Excel.Sheet.12">
                  <p:link updateAutomatic="1"/>
                </p:oleObj>
              </mc:Choice>
              <mc:Fallback>
                <p:oleObj name="Hoja de cálculo" r:id="rId13" imgW="3743303" imgH="2162048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1907" y="2134740"/>
                        <a:ext cx="3945124" cy="2278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ángulo 25"/>
          <p:cNvSpPr/>
          <p:nvPr/>
        </p:nvSpPr>
        <p:spPr>
          <a:xfrm>
            <a:off x="554400" y="1250770"/>
            <a:ext cx="11155796" cy="7020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2022, el hormigón fue el principal material de construcción para cimientos y estructuras, en todas las regiones. En el caso de cubiertas, el </a:t>
            </a:r>
            <a:r>
              <a:rPr lang="es-ES" sz="145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eternit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(fibrocemento) es más utilizado en las regiones Insular y Amazonía</a:t>
            </a:r>
          </a:p>
        </p:txBody>
      </p:sp>
    </p:spTree>
    <p:extLst>
      <p:ext uri="{BB962C8B-B14F-4D97-AF65-F5344CB8AC3E}">
        <p14:creationId xmlns:p14="http://schemas.microsoft.com/office/powerpoint/2010/main" val="244998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/>
          <a:lstStyle/>
          <a:p>
            <a:r>
              <a:rPr lang="es-419" dirty="0"/>
              <a:t>Financiamiento de las edificaciones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828CF86-5E53-B146-B274-DD6D7373F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824400"/>
            <a:ext cx="7227614" cy="499155"/>
          </a:xfrm>
        </p:spPr>
        <p:txBody>
          <a:bodyPr>
            <a:normAutofit/>
          </a:bodyPr>
          <a:lstStyle/>
          <a:p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Datos por fuentes de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financiamiento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23</a:t>
            </a:r>
            <a:endParaRPr lang="es-419" dirty="0"/>
          </a:p>
        </p:txBody>
      </p:sp>
      <p:sp>
        <p:nvSpPr>
          <p:cNvPr id="8" name="Rectángulo 7"/>
          <p:cNvSpPr/>
          <p:nvPr/>
        </p:nvSpPr>
        <p:spPr>
          <a:xfrm>
            <a:off x="554400" y="1356424"/>
            <a:ext cx="9932400" cy="75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registró un monto total estimado de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$3.365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millones para el financiamiento de las proyectos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inmobiliarios, los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recursos propios personales es el tipo de financiamiento más importante para la construcción de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edificaciones.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dondear rectángulo de esquina diagonal 9"/>
          <p:cNvSpPr/>
          <p:nvPr/>
        </p:nvSpPr>
        <p:spPr>
          <a:xfrm>
            <a:off x="1276825" y="2407370"/>
            <a:ext cx="2514522" cy="499155"/>
          </a:xfrm>
          <a:prstGeom prst="round2DiagRect">
            <a:avLst/>
          </a:prstGeom>
          <a:solidFill>
            <a:schemeClr val="bg1"/>
          </a:solidFill>
          <a:ln>
            <a:solidFill>
              <a:srgbClr val="72C9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Recursos propios</a:t>
            </a:r>
          </a:p>
          <a:p>
            <a:pPr algn="ctr"/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1.630 </a:t>
            </a:r>
            <a:r>
              <a:rPr lang="es-E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mill</a:t>
            </a:r>
            <a:endParaRPr lang="es-EC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681339" y="2260212"/>
            <a:ext cx="874648" cy="777049"/>
            <a:chOff x="3151633" y="2273968"/>
            <a:chExt cx="892854" cy="822893"/>
          </a:xfrm>
          <a:solidFill>
            <a:srgbClr val="87D3D5"/>
          </a:solidFill>
        </p:grpSpPr>
        <p:sp>
          <p:nvSpPr>
            <p:cNvPr id="12" name="Conector 11"/>
            <p:cNvSpPr/>
            <p:nvPr/>
          </p:nvSpPr>
          <p:spPr>
            <a:xfrm>
              <a:off x="3151633" y="2273968"/>
              <a:ext cx="892854" cy="822893"/>
            </a:xfrm>
            <a:prstGeom prst="flowChartConnector">
              <a:avLst/>
            </a:prstGeom>
            <a:grpFill/>
            <a:ln>
              <a:solidFill>
                <a:srgbClr val="0094B4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48,4</a:t>
              </a:r>
              <a:r>
                <a:rPr lang="es-E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%</a:t>
              </a:r>
              <a:endParaRPr lang="es-EC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Arco de bloque 12"/>
            <p:cNvSpPr/>
            <p:nvPr/>
          </p:nvSpPr>
          <p:spPr>
            <a:xfrm rot="19052486">
              <a:off x="3202100" y="2400987"/>
              <a:ext cx="394006" cy="178575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schemeClr val="tx1"/>
                </a:solidFill>
              </a:endParaRPr>
            </a:p>
          </p:txBody>
        </p:sp>
      </p:grpSp>
      <p:sp>
        <p:nvSpPr>
          <p:cNvPr id="14" name="Redondear rectángulo de esquina diagonal 13"/>
          <p:cNvSpPr/>
          <p:nvPr/>
        </p:nvSpPr>
        <p:spPr>
          <a:xfrm>
            <a:off x="8375818" y="2407370"/>
            <a:ext cx="2586674" cy="508604"/>
          </a:xfrm>
          <a:prstGeom prst="round2DiagRect">
            <a:avLst/>
          </a:prstGeom>
          <a:noFill/>
          <a:ln>
            <a:solidFill>
              <a:srgbClr val="72C9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Préstamos</a:t>
            </a:r>
          </a:p>
          <a:p>
            <a:pPr algn="ctr"/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1.236 </a:t>
            </a:r>
            <a:r>
              <a:rPr lang="es-E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mill</a:t>
            </a:r>
            <a:endParaRPr lang="es-EC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5" name="Grupo 14"/>
          <p:cNvGrpSpPr/>
          <p:nvPr/>
        </p:nvGrpSpPr>
        <p:grpSpPr>
          <a:xfrm>
            <a:off x="10691485" y="2268423"/>
            <a:ext cx="874647" cy="777049"/>
            <a:chOff x="3151633" y="2273968"/>
            <a:chExt cx="892854" cy="822893"/>
          </a:xfrm>
          <a:solidFill>
            <a:srgbClr val="87D3D5"/>
          </a:solidFill>
        </p:grpSpPr>
        <p:sp>
          <p:nvSpPr>
            <p:cNvPr id="16" name="Conector 15"/>
            <p:cNvSpPr/>
            <p:nvPr/>
          </p:nvSpPr>
          <p:spPr>
            <a:xfrm>
              <a:off x="3151633" y="2273968"/>
              <a:ext cx="892854" cy="822893"/>
            </a:xfrm>
            <a:prstGeom prst="flowChartConnector">
              <a:avLst/>
            </a:prstGeom>
            <a:grpFill/>
            <a:ln>
              <a:solidFill>
                <a:srgbClr val="0094B4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36,7</a:t>
              </a:r>
              <a:r>
                <a:rPr lang="es-E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%</a:t>
              </a:r>
              <a:endParaRPr lang="es-EC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Arco de bloque 16"/>
            <p:cNvSpPr/>
            <p:nvPr/>
          </p:nvSpPr>
          <p:spPr>
            <a:xfrm rot="19052486">
              <a:off x="3202100" y="2400987"/>
              <a:ext cx="394006" cy="178575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schemeClr val="tx1"/>
                </a:solidFill>
              </a:endParaRPr>
            </a:p>
          </p:txBody>
        </p:sp>
      </p:grpSp>
      <p:sp>
        <p:nvSpPr>
          <p:cNvPr id="19" name="5 Rectángulo">
            <a:extLst>
              <a:ext uri="{FF2B5EF4-FFF2-40B4-BE49-F238E27FC236}">
                <a16:creationId xmlns="" xmlns:a16="http://schemas.microsoft.com/office/drawing/2014/main" id="{894E78D8-4D28-816C-12B6-1771E8C27D18}"/>
              </a:ext>
            </a:extLst>
          </p:cNvPr>
          <p:cNvSpPr/>
          <p:nvPr/>
        </p:nvSpPr>
        <p:spPr>
          <a:xfrm>
            <a:off x="829941" y="6187177"/>
            <a:ext cx="10124203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</a:t>
            </a:r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Otros recursos propios: </a:t>
            </a:r>
            <a:r>
              <a:rPr lang="es-EC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Recursos Propios Gobierno central, provincial, seccional, recursos Propios de las Mutualistas y otros recursos propios</a:t>
            </a:r>
            <a:r>
              <a:rPr lang="es-E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*Otros préstamos: </a:t>
            </a:r>
            <a:r>
              <a:rPr lang="es-EC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Préstamos de la Corporación Financiera Nacional, préstamos de las Mutualistas, préstamos del (MIDUVI) Bono, incentivo o subsidio de vivienda, préstamos del Banco de Desarrollo del Ecuador, y otros 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préstamos</a:t>
            </a:r>
            <a:r>
              <a:rPr lang="es-E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s-E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6875" y="1301338"/>
            <a:ext cx="781984" cy="781984"/>
          </a:xfrm>
          <a:prstGeom prst="rect">
            <a:avLst/>
          </a:prstGeom>
        </p:spPr>
      </p:pic>
      <p:cxnSp>
        <p:nvCxnSpPr>
          <p:cNvPr id="23" name="Conector recto 22"/>
          <p:cNvCxnSpPr>
            <a:cxnSpLocks/>
          </p:cNvCxnSpPr>
          <p:nvPr/>
        </p:nvCxnSpPr>
        <p:spPr>
          <a:xfrm>
            <a:off x="5988599" y="3739047"/>
            <a:ext cx="19029" cy="2160000"/>
          </a:xfrm>
          <a:prstGeom prst="line">
            <a:avLst/>
          </a:prstGeom>
          <a:ln w="28575">
            <a:solidFill>
              <a:srgbClr val="72C9A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dondear rectángulo de esquina diagonal 25"/>
          <p:cNvSpPr/>
          <p:nvPr/>
        </p:nvSpPr>
        <p:spPr>
          <a:xfrm>
            <a:off x="4703463" y="2412294"/>
            <a:ext cx="2514522" cy="499155"/>
          </a:xfrm>
          <a:prstGeom prst="round2DiagRect">
            <a:avLst/>
          </a:prstGeom>
          <a:solidFill>
            <a:schemeClr val="bg1"/>
          </a:solidFill>
          <a:ln>
            <a:solidFill>
              <a:srgbClr val="72C9A9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Recursos </a:t>
            </a:r>
            <a:r>
              <a:rPr lang="es-E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mixtos</a:t>
            </a:r>
          </a:p>
          <a:p>
            <a:pPr algn="ctr"/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499 </a:t>
            </a:r>
            <a:r>
              <a:rPr lang="es-E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mill</a:t>
            </a:r>
            <a:endParaRPr lang="es-EC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7" name="Grupo 26"/>
          <p:cNvGrpSpPr/>
          <p:nvPr/>
        </p:nvGrpSpPr>
        <p:grpSpPr>
          <a:xfrm>
            <a:off x="5537639" y="2933086"/>
            <a:ext cx="874648" cy="777049"/>
            <a:chOff x="3151633" y="2273968"/>
            <a:chExt cx="892854" cy="822893"/>
          </a:xfrm>
          <a:solidFill>
            <a:srgbClr val="87D3D5"/>
          </a:solidFill>
        </p:grpSpPr>
        <p:sp>
          <p:nvSpPr>
            <p:cNvPr id="28" name="Conector 27"/>
            <p:cNvSpPr/>
            <p:nvPr/>
          </p:nvSpPr>
          <p:spPr>
            <a:xfrm>
              <a:off x="3151633" y="2273968"/>
              <a:ext cx="892854" cy="822893"/>
            </a:xfrm>
            <a:prstGeom prst="flowChartConnector">
              <a:avLst/>
            </a:prstGeom>
            <a:grpFill/>
            <a:ln>
              <a:solidFill>
                <a:srgbClr val="0094B4"/>
              </a:solidFill>
            </a:ln>
            <a:effectLst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14,9</a:t>
              </a:r>
              <a:r>
                <a:rPr lang="es-ES" sz="105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%</a:t>
              </a:r>
              <a:endParaRPr lang="es-EC" sz="105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9" name="Arco de bloque 28"/>
            <p:cNvSpPr/>
            <p:nvPr/>
          </p:nvSpPr>
          <p:spPr>
            <a:xfrm rot="19052486">
              <a:off x="3202100" y="2400987"/>
              <a:ext cx="394006" cy="178575"/>
            </a:xfrm>
            <a:prstGeom prst="blockArc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schemeClr val="tx1"/>
                </a:solidFill>
              </a:endParaRPr>
            </a:p>
          </p:txBody>
        </p:sp>
      </p:grpSp>
      <p:cxnSp>
        <p:nvCxnSpPr>
          <p:cNvPr id="34" name="Conector recto 33"/>
          <p:cNvCxnSpPr>
            <a:cxnSpLocks/>
            <a:stCxn id="10" idx="0"/>
            <a:endCxn id="26" idx="2"/>
          </p:cNvCxnSpPr>
          <p:nvPr/>
        </p:nvCxnSpPr>
        <p:spPr>
          <a:xfrm>
            <a:off x="3791347" y="2656948"/>
            <a:ext cx="912116" cy="4924"/>
          </a:xfrm>
          <a:prstGeom prst="line">
            <a:avLst/>
          </a:prstGeom>
          <a:ln w="28575">
            <a:solidFill>
              <a:srgbClr val="72C9A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/>
          <p:cNvCxnSpPr>
            <a:cxnSpLocks/>
            <a:stCxn id="26" idx="0"/>
            <a:endCxn id="14" idx="2"/>
          </p:cNvCxnSpPr>
          <p:nvPr/>
        </p:nvCxnSpPr>
        <p:spPr>
          <a:xfrm flipV="1">
            <a:off x="7217985" y="2661672"/>
            <a:ext cx="1157833" cy="200"/>
          </a:xfrm>
          <a:prstGeom prst="line">
            <a:avLst/>
          </a:prstGeom>
          <a:ln w="28575">
            <a:solidFill>
              <a:srgbClr val="72C9A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848510"/>
              </p:ext>
            </p:extLst>
          </p:nvPr>
        </p:nvGraphicFramePr>
        <p:xfrm>
          <a:off x="367543" y="3172494"/>
          <a:ext cx="552450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4" name="Hoja de cálculo" r:id="rId4" imgW="5524410" imgH="2857444" progId="Excel.Sheet.12">
                  <p:link updateAutomatic="1"/>
                </p:oleObj>
              </mc:Choice>
              <mc:Fallback>
                <p:oleObj name="Hoja de cálculo" r:id="rId4" imgW="5524410" imgH="285744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7543" y="3172494"/>
                        <a:ext cx="5524500" cy="285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to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398877"/>
              </p:ext>
            </p:extLst>
          </p:nvPr>
        </p:nvGraphicFramePr>
        <p:xfrm>
          <a:off x="6412287" y="3350156"/>
          <a:ext cx="5191125" cy="2609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25" name="Hoja de cálculo" r:id="rId6" imgW="5191282" imgH="2609991" progId="Excel.Sheet.12">
                  <p:link updateAutomatic="1"/>
                </p:oleObj>
              </mc:Choice>
              <mc:Fallback>
                <p:oleObj name="Hoja de cálculo" r:id="rId6" imgW="5191282" imgH="260999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12287" y="3350156"/>
                        <a:ext cx="5191125" cy="2609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424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 smtClean="0"/>
              <a:t>Indicadores</a:t>
            </a:r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3E75C911-486E-9A4E-9E68-9D523AC31E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dirty="0" smtClean="0">
                <a:solidFill>
                  <a:srgbClr val="0776AD"/>
                </a:solidFill>
              </a:rPr>
              <a:t>03.</a:t>
            </a:r>
            <a:endParaRPr lang="es-ES_tradnl" dirty="0">
              <a:solidFill>
                <a:srgbClr val="0776AD"/>
              </a:solidFill>
            </a:endParaRPr>
          </a:p>
        </p:txBody>
      </p:sp>
      <p:sp>
        <p:nvSpPr>
          <p:cNvPr id="6" name="Marcador de texto 7"/>
          <p:cNvSpPr txBox="1">
            <a:spLocks/>
          </p:cNvSpPr>
          <p:nvPr/>
        </p:nvSpPr>
        <p:spPr>
          <a:xfrm>
            <a:off x="11032733" y="6311529"/>
            <a:ext cx="842962" cy="53459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3000" b="1" dirty="0" smtClean="0">
                <a:solidFill>
                  <a:srgbClr val="B4B4C8"/>
                </a:solidFill>
              </a:rPr>
              <a:t>24</a:t>
            </a:r>
            <a:endParaRPr lang="es-EC" sz="3000" b="1" dirty="0">
              <a:solidFill>
                <a:srgbClr val="B4B4C8"/>
              </a:solidFill>
            </a:endParaRPr>
          </a:p>
        </p:txBody>
      </p:sp>
      <p:sp>
        <p:nvSpPr>
          <p:cNvPr id="5" name="Marcador de texto 2">
            <a:extLst>
              <a:ext uri="{FF2B5EF4-FFF2-40B4-BE49-F238E27FC236}">
                <a16:creationId xmlns="" xmlns:a16="http://schemas.microsoft.com/office/drawing/2014/main" id="{9E7CD4BE-14FF-924D-80B2-C6C9AD4E93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507036" y="3673047"/>
            <a:ext cx="9227763" cy="2082294"/>
          </a:xfrm>
        </p:spPr>
        <p:txBody>
          <a:bodyPr/>
          <a:lstStyle/>
          <a:p>
            <a:r>
              <a:rPr lang="es-ES" dirty="0"/>
              <a:t>3</a:t>
            </a:r>
            <a:r>
              <a:rPr lang="es-ES" dirty="0" smtClean="0"/>
              <a:t>.1 Metros cuadrados por vivienda</a:t>
            </a:r>
            <a:endParaRPr lang="es-ES" dirty="0"/>
          </a:p>
          <a:p>
            <a:r>
              <a:rPr lang="es-ES" dirty="0"/>
              <a:t>3</a:t>
            </a:r>
            <a:r>
              <a:rPr lang="es-ES" dirty="0" smtClean="0"/>
              <a:t>.2 Número </a:t>
            </a:r>
            <a:r>
              <a:rPr lang="es-ES" dirty="0"/>
              <a:t>de cuartos por vivienda</a:t>
            </a:r>
          </a:p>
          <a:p>
            <a:r>
              <a:rPr lang="es-ES" dirty="0"/>
              <a:t>3</a:t>
            </a:r>
            <a:r>
              <a:rPr lang="es-ES" dirty="0" smtClean="0"/>
              <a:t>.3 Costo proyectado </a:t>
            </a:r>
            <a:r>
              <a:rPr lang="es-ES" dirty="0"/>
              <a:t>de construcción por vivienda</a:t>
            </a:r>
            <a:endParaRPr lang="es-ES" dirty="0" smtClean="0"/>
          </a:p>
          <a:p>
            <a:r>
              <a:rPr lang="es-ES" dirty="0" smtClean="0"/>
              <a:t>3.4 Costo proyectado por metro cuadrado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575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/>
          <a:lstStyle/>
          <a:p>
            <a:r>
              <a:rPr lang="es-419" dirty="0"/>
              <a:t>Metros cuadrados por vivienda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828CF86-5E53-B146-B274-DD6D7373F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0025" y="824400"/>
            <a:ext cx="7227614" cy="499155"/>
          </a:xfrm>
        </p:spPr>
        <p:txBody>
          <a:bodyPr>
            <a:normAutofit/>
          </a:bodyPr>
          <a:lstStyle/>
          <a:p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Mediana de los principales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cantones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es-419" dirty="0" smtClean="0"/>
              <a:t>25</a:t>
            </a:r>
          </a:p>
        </p:txBody>
      </p:sp>
      <p:sp>
        <p:nvSpPr>
          <p:cNvPr id="6" name="Rectángulo 5"/>
          <p:cNvSpPr/>
          <p:nvPr/>
        </p:nvSpPr>
        <p:spPr>
          <a:xfrm>
            <a:off x="925785" y="6323404"/>
            <a:ext cx="997099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C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Para el cálculo de este indicador sólo se incluye el área a construir de las edificaciones de tipo residencial  y que sean nuevas construcciones.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5899709" y="2416078"/>
            <a:ext cx="5622297" cy="1362150"/>
            <a:chOff x="6115050" y="2416075"/>
            <a:chExt cx="5622297" cy="1362150"/>
          </a:xfrm>
        </p:grpSpPr>
        <p:cxnSp>
          <p:nvCxnSpPr>
            <p:cNvPr id="8" name="Conector recto 7"/>
            <p:cNvCxnSpPr/>
            <p:nvPr/>
          </p:nvCxnSpPr>
          <p:spPr>
            <a:xfrm flipH="1" flipV="1">
              <a:off x="6115050" y="3629025"/>
              <a:ext cx="3493" cy="142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5 Rectángulo">
              <a:extLst>
                <a:ext uri="{FF2B5EF4-FFF2-40B4-BE49-F238E27FC236}">
                  <a16:creationId xmlns="" xmlns:a16="http://schemas.microsoft.com/office/drawing/2014/main" id="{2BF28E58-03A6-45EE-A00C-906C498FB6D8}"/>
                </a:ext>
              </a:extLst>
            </p:cNvPr>
            <p:cNvSpPr/>
            <p:nvPr/>
          </p:nvSpPr>
          <p:spPr>
            <a:xfrm>
              <a:off x="10393351" y="2416075"/>
              <a:ext cx="1343996" cy="738664"/>
            </a:xfrm>
            <a:prstGeom prst="rect">
              <a:avLst/>
            </a:prstGeom>
            <a:noFill/>
            <a:ln>
              <a:solidFill>
                <a:schemeClr val="accent3"/>
              </a:solidFill>
              <a:prstDash val="sysDash"/>
            </a:ln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E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Mediana nacional</a:t>
              </a:r>
            </a:p>
            <a:p>
              <a:pPr algn="ctr"/>
              <a:r>
                <a:rPr lang="es-E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116 </a:t>
              </a:r>
              <a:r>
                <a:rPr lang="es-E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m</a:t>
              </a:r>
              <a:r>
                <a:rPr lang="es-ES" sz="1400" baseline="30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entury Gothic" panose="020B0502020202020204" pitchFamily="34" charset="0"/>
                </a:rPr>
                <a:t>2</a:t>
              </a:r>
            </a:p>
          </p:txBody>
        </p:sp>
        <p:cxnSp>
          <p:nvCxnSpPr>
            <p:cNvPr id="10" name="Conector angular 9"/>
            <p:cNvCxnSpPr/>
            <p:nvPr/>
          </p:nvCxnSpPr>
          <p:spPr>
            <a:xfrm flipV="1">
              <a:off x="10508654" y="3136633"/>
              <a:ext cx="670938" cy="641592"/>
            </a:xfrm>
            <a:prstGeom prst="bentConnector3">
              <a:avLst>
                <a:gd name="adj1" fmla="val 100029"/>
              </a:avLst>
            </a:prstGeom>
            <a:ln w="28575">
              <a:solidFill>
                <a:srgbClr val="9BBB59"/>
              </a:solidFill>
              <a:prstDash val="sys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Rectángulo 11"/>
          <p:cNvSpPr/>
          <p:nvPr/>
        </p:nvSpPr>
        <p:spPr>
          <a:xfrm>
            <a:off x="554400" y="1368000"/>
            <a:ext cx="9931104" cy="776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0000"/>
              </a:lnSpc>
            </a:pP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2022, a nivel nacional las viviendas planificadas a construir se encuentran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116 m2 de área. En los cantones Riobamba y Loja se observa la mayor área de vivienda estimada a construir con 175 m2.</a:t>
            </a:r>
          </a:p>
        </p:txBody>
      </p:sp>
      <p:graphicFrame>
        <p:nvGraphicFramePr>
          <p:cNvPr id="5" name="Objeto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890222"/>
              </p:ext>
            </p:extLst>
          </p:nvPr>
        </p:nvGraphicFramePr>
        <p:xfrm>
          <a:off x="907642" y="2462240"/>
          <a:ext cx="9877425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44" name="Hoja de cálculo" r:id="rId3" imgW="9877313" imgH="3543447" progId="Excel.Sheet.12">
                  <p:link updateAutomatic="1"/>
                </p:oleObj>
              </mc:Choice>
              <mc:Fallback>
                <p:oleObj name="Hoja de cálculo" r:id="rId3" imgW="9877313" imgH="354344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7642" y="2462240"/>
                        <a:ext cx="9877425" cy="354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Imagen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067" y="1338825"/>
            <a:ext cx="780356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48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74400"/>
            <a:ext cx="7227771" cy="530024"/>
          </a:xfrm>
        </p:spPr>
        <p:txBody>
          <a:bodyPr/>
          <a:lstStyle/>
          <a:p>
            <a:r>
              <a:rPr lang="es-419" dirty="0" smtClean="0"/>
              <a:t>Número de cuartos por </a:t>
            </a:r>
            <a:r>
              <a:rPr lang="es-419" dirty="0"/>
              <a:t>vivienda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828CF86-5E53-B146-B274-DD6D7373F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824400"/>
            <a:ext cx="7227614" cy="499155"/>
          </a:xfrm>
        </p:spPr>
        <p:txBody>
          <a:bodyPr>
            <a:normAutofit/>
          </a:bodyPr>
          <a:lstStyle/>
          <a:p>
            <a:r>
              <a:rPr lang="es-E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Mediana de los principales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cantones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26</a:t>
            </a:r>
            <a:endParaRPr lang="es-419" dirty="0"/>
          </a:p>
        </p:txBody>
      </p:sp>
      <p:sp>
        <p:nvSpPr>
          <p:cNvPr id="12" name="Rectángulo 11"/>
          <p:cNvSpPr/>
          <p:nvPr/>
        </p:nvSpPr>
        <p:spPr>
          <a:xfrm>
            <a:off x="786888" y="6280131"/>
            <a:ext cx="9970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Nota 1: </a:t>
            </a:r>
            <a:r>
              <a:rPr lang="es-EC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número de cuartos incluye dormitorios, sala, cocina, baños, y otros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algn="just"/>
            <a:r>
              <a:rPr lang="es-EC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 </a:t>
            </a:r>
            <a:r>
              <a:rPr lang="es-EC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2: 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Los dormitorios son cuartos exclusivos para dormir.</a:t>
            </a:r>
            <a:endParaRPr lang="es-EC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54400" y="1368000"/>
            <a:ext cx="9931104" cy="776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00000"/>
              </a:lnSpc>
            </a:pP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general, en 2022, a nivel nacional se planificó construir viviendas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entre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8 -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9 cuartos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 3 dormitorios.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8908" y="1323555"/>
            <a:ext cx="823031" cy="829128"/>
          </a:xfrm>
          <a:prstGeom prst="rect">
            <a:avLst/>
          </a:prstGeom>
        </p:spPr>
      </p:pic>
      <p:graphicFrame>
        <p:nvGraphicFramePr>
          <p:cNvPr id="10" name="Objeto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5811737"/>
              </p:ext>
            </p:extLst>
          </p:nvPr>
        </p:nvGraphicFramePr>
        <p:xfrm>
          <a:off x="614363" y="2253728"/>
          <a:ext cx="10963275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10" name="Hoja de cálculo" r:id="rId4" imgW="10963118" imgH="1904842" progId="Excel.Sheet.12">
                  <p:link updateAutomatic="1"/>
                </p:oleObj>
              </mc:Choice>
              <mc:Fallback>
                <p:oleObj name="Hoja de cálculo" r:id="rId4" imgW="10963118" imgH="1904842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4363" y="2253728"/>
                        <a:ext cx="10963275" cy="190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to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478469"/>
              </p:ext>
            </p:extLst>
          </p:nvPr>
        </p:nvGraphicFramePr>
        <p:xfrm>
          <a:off x="615950" y="4210050"/>
          <a:ext cx="10963275" cy="189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11" name="Hoja de cálculo" r:id="rId6" imgW="10963118" imgH="1895450" progId="Excel.Sheet.12">
                  <p:link updateAutomatic="1"/>
                </p:oleObj>
              </mc:Choice>
              <mc:Fallback>
                <p:oleObj name="Hoja de cálculo" r:id="rId6" imgW="10963118" imgH="189545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5950" y="4210050"/>
                        <a:ext cx="10963275" cy="189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285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99" y="374400"/>
            <a:ext cx="9382558" cy="530024"/>
          </a:xfrm>
        </p:spPr>
        <p:txBody>
          <a:bodyPr>
            <a:noAutofit/>
          </a:bodyPr>
          <a:lstStyle/>
          <a:p>
            <a:r>
              <a:rPr lang="es-419" sz="2800" dirty="0" smtClean="0"/>
              <a:t>Costo proyectado de construcción por vivienda </a:t>
            </a:r>
            <a:endParaRPr lang="es-419" sz="2800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828CF86-5E53-B146-B274-DD6D7373F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599" y="824400"/>
            <a:ext cx="8209413" cy="499155"/>
          </a:xfrm>
        </p:spPr>
        <p:txBody>
          <a:bodyPr>
            <a:normAutofit/>
          </a:bodyPr>
          <a:lstStyle/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Costo mediano en </a:t>
            </a:r>
            <a:r>
              <a:rPr lang="es-E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miles de dólares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por principales cantones 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27</a:t>
            </a:r>
            <a:endParaRPr lang="es-419" dirty="0"/>
          </a:p>
        </p:txBody>
      </p:sp>
      <p:sp>
        <p:nvSpPr>
          <p:cNvPr id="8" name="Rectángulo 7"/>
          <p:cNvSpPr/>
          <p:nvPr/>
        </p:nvSpPr>
        <p:spPr>
          <a:xfrm>
            <a:off x="790323" y="6311529"/>
            <a:ext cx="997099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C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Este indicador se basa en el costo proyectado del financiamiento de construcciones residenciales nuevas</a:t>
            </a:r>
            <a:r>
              <a:rPr lang="es-EC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s-EC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554400" y="1368000"/>
            <a:ext cx="9931104" cy="776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 año 2022, en Portoviejo el costo previsto (mediana) para construir una vivienda nueva fue de 80 mil dólares.</a:t>
            </a:r>
          </a:p>
        </p:txBody>
      </p:sp>
      <p:graphicFrame>
        <p:nvGraphicFramePr>
          <p:cNvPr id="7" name="Obje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0999358"/>
              </p:ext>
            </p:extLst>
          </p:nvPr>
        </p:nvGraphicFramePr>
        <p:xfrm>
          <a:off x="554400" y="2322581"/>
          <a:ext cx="11001375" cy="376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56" name="Hoja de cálculo" r:id="rId3" imgW="11001487" imgH="3762361" progId="Excel.Sheet.12">
                  <p:link updateAutomatic="1"/>
                </p:oleObj>
              </mc:Choice>
              <mc:Fallback>
                <p:oleObj name="Hoja de cálculo" r:id="rId3" imgW="11001487" imgH="3762361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4400" y="2322581"/>
                        <a:ext cx="11001375" cy="376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8903" y="1368000"/>
            <a:ext cx="786872" cy="78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21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99" y="374400"/>
            <a:ext cx="8433433" cy="530024"/>
          </a:xfrm>
        </p:spPr>
        <p:txBody>
          <a:bodyPr>
            <a:noAutofit/>
          </a:bodyPr>
          <a:lstStyle/>
          <a:p>
            <a:r>
              <a:rPr lang="es-419" sz="3200" dirty="0" smtClean="0"/>
              <a:t>Costo proyectado por metro cuadrado</a:t>
            </a:r>
            <a:endParaRPr lang="es-419" sz="3200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828CF86-5E53-B146-B274-DD6D7373F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599" y="824400"/>
            <a:ext cx="8209413" cy="499155"/>
          </a:xfrm>
        </p:spPr>
        <p:txBody>
          <a:bodyPr>
            <a:normAutofit/>
          </a:bodyPr>
          <a:lstStyle/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Costo mediano en dólares</a:t>
            </a:r>
            <a:r>
              <a:rPr lang="es-E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por principales cantones 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28</a:t>
            </a:r>
            <a:endParaRPr lang="es-419" dirty="0"/>
          </a:p>
        </p:txBody>
      </p:sp>
      <p:sp>
        <p:nvSpPr>
          <p:cNvPr id="9" name="Rectángulo 8"/>
          <p:cNvSpPr/>
          <p:nvPr/>
        </p:nvSpPr>
        <p:spPr>
          <a:xfrm>
            <a:off x="777032" y="6291706"/>
            <a:ext cx="9970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C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</a:t>
            </a:r>
            <a:r>
              <a:rPr lang="es-EC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Para el cálculo de este indicador se considera el área y el valor proyectado del financiamiento de las viviendas de tipo residencial  y que sean nuevas construcciones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s-EC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554400" y="1368000"/>
            <a:ext cx="9931104" cy="776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 año 2022, el cantón Portoviejo mostró un costo proyectado (mediana) de $851 por metro cuadrado de construcción.</a:t>
            </a:r>
          </a:p>
        </p:txBody>
      </p:sp>
      <p:graphicFrame>
        <p:nvGraphicFramePr>
          <p:cNvPr id="6" name="Objeto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823361"/>
              </p:ext>
            </p:extLst>
          </p:nvPr>
        </p:nvGraphicFramePr>
        <p:xfrm>
          <a:off x="554400" y="2419815"/>
          <a:ext cx="10982325" cy="354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1" name="Hoja de cálculo" r:id="rId3" imgW="10982482" imgH="3543447" progId="Excel.Sheet.12">
                  <p:link updateAutomatic="1"/>
                </p:oleObj>
              </mc:Choice>
              <mc:Fallback>
                <p:oleObj name="Hoja de cálculo" r:id="rId3" imgW="10982482" imgH="354344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4400" y="2419815"/>
                        <a:ext cx="10982325" cy="354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8031" y="1367999"/>
            <a:ext cx="828303" cy="82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00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E49B1CE7-FBDC-1241-990F-91ED864984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02</a:t>
            </a:r>
            <a:endParaRPr lang="es-419" dirty="0"/>
          </a:p>
        </p:txBody>
      </p:sp>
      <p:sp>
        <p:nvSpPr>
          <p:cNvPr id="12" name="CuadroTexto 11">
            <a:extLst>
              <a:ext uri="{FF2B5EF4-FFF2-40B4-BE49-F238E27FC236}">
                <a16:creationId xmlns="" xmlns:a16="http://schemas.microsoft.com/office/drawing/2014/main" id="{270C06F6-8AE5-824A-B4AC-7124ED1776F6}"/>
              </a:ext>
            </a:extLst>
          </p:cNvPr>
          <p:cNvSpPr txBox="1"/>
          <p:nvPr/>
        </p:nvSpPr>
        <p:spPr>
          <a:xfrm rot="5400000">
            <a:off x="5006221" y="3013006"/>
            <a:ext cx="615738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8500" b="1" dirty="0">
                <a:ln w="12700">
                  <a:noFill/>
                </a:ln>
                <a:solidFill>
                  <a:schemeClr val="bg1">
                    <a:alpha val="15000"/>
                  </a:schemeClr>
                </a:solidFill>
              </a:rPr>
              <a:t>Contenido</a:t>
            </a:r>
            <a:endParaRPr lang="es-EC" sz="8500" dirty="0">
              <a:ln w="12700">
                <a:noFill/>
              </a:ln>
              <a:solidFill>
                <a:schemeClr val="bg1">
                  <a:alpha val="15000"/>
                </a:schemeClr>
              </a:solidFill>
            </a:endParaRPr>
          </a:p>
        </p:txBody>
      </p:sp>
      <p:sp>
        <p:nvSpPr>
          <p:cNvPr id="14" name="Título 4">
            <a:extLst>
              <a:ext uri="{FF2B5EF4-FFF2-40B4-BE49-F238E27FC236}">
                <a16:creationId xmlns="" xmlns:a16="http://schemas.microsoft.com/office/drawing/2014/main" id="{34B094CE-1732-D947-8D40-385C8D147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262" y="1124986"/>
            <a:ext cx="3690256" cy="789272"/>
          </a:xfrm>
        </p:spPr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Contenido</a:t>
            </a:r>
            <a:endParaRPr lang="es-EC" dirty="0">
              <a:solidFill>
                <a:schemeClr val="bg1"/>
              </a:solidFill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849600" y="2163807"/>
            <a:ext cx="6856074" cy="3800559"/>
            <a:chOff x="849600" y="2163807"/>
            <a:chExt cx="6856074" cy="3800559"/>
          </a:xfrm>
        </p:grpSpPr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xmlns="" id="{A69BEEE9-FF3B-7F43-BF93-0548A74ABD1C}"/>
                </a:ext>
              </a:extLst>
            </p:cNvPr>
            <p:cNvSpPr txBox="1"/>
            <p:nvPr/>
          </p:nvSpPr>
          <p:spPr>
            <a:xfrm>
              <a:off x="850901" y="2163807"/>
              <a:ext cx="1087620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EC" sz="4400" b="1" dirty="0">
                  <a:ln w="12700">
                    <a:solidFill>
                      <a:srgbClr val="0846AC"/>
                    </a:solidFill>
                  </a:ln>
                  <a:noFill/>
                </a:rPr>
                <a:t>01</a:t>
              </a:r>
            </a:p>
          </p:txBody>
        </p:sp>
        <p:sp>
          <p:nvSpPr>
            <p:cNvPr id="15" name="Triángulo 3">
              <a:extLst>
                <a:ext uri="{FF2B5EF4-FFF2-40B4-BE49-F238E27FC236}">
                  <a16:creationId xmlns:a16="http://schemas.microsoft.com/office/drawing/2014/main" xmlns="" id="{3B8D4090-F0C6-EA42-BFE4-33679F23A0F5}"/>
                </a:ext>
              </a:extLst>
            </p:cNvPr>
            <p:cNvSpPr/>
            <p:nvPr/>
          </p:nvSpPr>
          <p:spPr>
            <a:xfrm rot="5400000">
              <a:off x="1844318" y="2491383"/>
              <a:ext cx="188403" cy="162416"/>
            </a:xfrm>
            <a:prstGeom prst="triangle">
              <a:avLst/>
            </a:prstGeom>
            <a:solidFill>
              <a:srgbClr val="0846AC">
                <a:alpha val="50196"/>
              </a:srgbClr>
            </a:solidFill>
            <a:ln w="19050" cap="rnd">
              <a:solidFill>
                <a:srgbClr val="0D5EA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ln>
                  <a:solidFill>
                    <a:srgbClr val="0094B3"/>
                  </a:solidFill>
                </a:ln>
                <a:solidFill>
                  <a:srgbClr val="0094B3"/>
                </a:solidFill>
              </a:endParaRP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xmlns="" id="{F185047E-2BEB-CE4B-8090-6287C6EFEC65}"/>
                </a:ext>
              </a:extLst>
            </p:cNvPr>
            <p:cNvSpPr txBox="1"/>
            <p:nvPr/>
          </p:nvSpPr>
          <p:spPr>
            <a:xfrm>
              <a:off x="850901" y="2920111"/>
              <a:ext cx="10876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dirty="0">
                  <a:ln w="12700">
                    <a:solidFill>
                      <a:srgbClr val="0846AC"/>
                    </a:solidFill>
                  </a:ln>
                  <a:noFill/>
                </a:rPr>
                <a:t>02</a:t>
              </a:r>
            </a:p>
          </p:txBody>
        </p:sp>
        <p:sp>
          <p:nvSpPr>
            <p:cNvPr id="17" name="Triángulo 6">
              <a:extLst>
                <a:ext uri="{FF2B5EF4-FFF2-40B4-BE49-F238E27FC236}">
                  <a16:creationId xmlns:a16="http://schemas.microsoft.com/office/drawing/2014/main" xmlns="" id="{B83F1D53-A536-A94D-8A7B-113680AD25B3}"/>
                </a:ext>
              </a:extLst>
            </p:cNvPr>
            <p:cNvSpPr/>
            <p:nvPr/>
          </p:nvSpPr>
          <p:spPr>
            <a:xfrm rot="5400000">
              <a:off x="1843200" y="3225134"/>
              <a:ext cx="188403" cy="162416"/>
            </a:xfrm>
            <a:prstGeom prst="triangle">
              <a:avLst/>
            </a:prstGeom>
            <a:solidFill>
              <a:srgbClr val="0846AC">
                <a:alpha val="49804"/>
              </a:srgbClr>
            </a:solidFill>
            <a:ln w="19050" cap="rnd">
              <a:solidFill>
                <a:srgbClr val="0D5EA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srgbClr val="0094B3"/>
                </a:solidFill>
              </a:endParaRP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xmlns="" id="{3494D96A-2D68-024C-9A05-5E52C8BFB597}"/>
                </a:ext>
              </a:extLst>
            </p:cNvPr>
            <p:cNvSpPr txBox="1"/>
            <p:nvPr/>
          </p:nvSpPr>
          <p:spPr>
            <a:xfrm>
              <a:off x="2651751" y="2280204"/>
              <a:ext cx="50524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2800" b="1" dirty="0">
                  <a:ln w="12700">
                    <a:noFill/>
                  </a:ln>
                  <a:solidFill>
                    <a:srgbClr val="6E6E7C"/>
                  </a:solidFill>
                </a:rPr>
                <a:t>Aspectos Metodológicos</a:t>
              </a: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xmlns="" id="{D0225797-2A38-534F-8135-1DE3F59ADC54}"/>
                </a:ext>
              </a:extLst>
            </p:cNvPr>
            <p:cNvSpPr txBox="1"/>
            <p:nvPr/>
          </p:nvSpPr>
          <p:spPr>
            <a:xfrm>
              <a:off x="2651751" y="3032700"/>
              <a:ext cx="50524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2800" b="1" dirty="0">
                  <a:ln w="12700">
                    <a:noFill/>
                  </a:ln>
                  <a:solidFill>
                    <a:srgbClr val="6E6E7C"/>
                  </a:solidFill>
                </a:rPr>
                <a:t>Principales Resultados </a:t>
              </a: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xmlns="" id="{F185047E-2BEB-CE4B-8090-6287C6EFEC65}"/>
                </a:ext>
              </a:extLst>
            </p:cNvPr>
            <p:cNvSpPr txBox="1"/>
            <p:nvPr/>
          </p:nvSpPr>
          <p:spPr>
            <a:xfrm>
              <a:off x="849600" y="3704358"/>
              <a:ext cx="10876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dirty="0" smtClean="0">
                  <a:ln w="12700">
                    <a:solidFill>
                      <a:srgbClr val="0846AC"/>
                    </a:solidFill>
                  </a:ln>
                  <a:noFill/>
                </a:rPr>
                <a:t>03</a:t>
              </a:r>
              <a:endParaRPr lang="es-EC" sz="4400" b="1" dirty="0">
                <a:ln w="12700">
                  <a:solidFill>
                    <a:srgbClr val="0846AC"/>
                  </a:solidFill>
                </a:ln>
                <a:noFill/>
              </a:endParaRPr>
            </a:p>
          </p:txBody>
        </p:sp>
        <p:sp>
          <p:nvSpPr>
            <p:cNvPr id="21" name="Triángulo 6">
              <a:extLst>
                <a:ext uri="{FF2B5EF4-FFF2-40B4-BE49-F238E27FC236}">
                  <a16:creationId xmlns:a16="http://schemas.microsoft.com/office/drawing/2014/main" xmlns="" id="{B83F1D53-A536-A94D-8A7B-113680AD25B3}"/>
                </a:ext>
              </a:extLst>
            </p:cNvPr>
            <p:cNvSpPr/>
            <p:nvPr/>
          </p:nvSpPr>
          <p:spPr>
            <a:xfrm rot="5400000">
              <a:off x="1843200" y="4041428"/>
              <a:ext cx="188403" cy="162416"/>
            </a:xfrm>
            <a:prstGeom prst="triangle">
              <a:avLst/>
            </a:prstGeom>
            <a:solidFill>
              <a:srgbClr val="0846AC">
                <a:alpha val="49804"/>
              </a:srgbClr>
            </a:solidFill>
            <a:ln w="19050" cap="rnd">
              <a:solidFill>
                <a:srgbClr val="0D5EA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srgbClr val="0094B3"/>
                </a:solidFill>
              </a:endParaRPr>
            </a:p>
          </p:txBody>
        </p:sp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xmlns="" id="{D0225797-2A38-534F-8135-1DE3F59ADC54}"/>
                </a:ext>
              </a:extLst>
            </p:cNvPr>
            <p:cNvSpPr txBox="1"/>
            <p:nvPr/>
          </p:nvSpPr>
          <p:spPr>
            <a:xfrm>
              <a:off x="2651751" y="3838105"/>
              <a:ext cx="50524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2800" b="1" dirty="0" smtClean="0">
                  <a:ln w="12700">
                    <a:noFill/>
                  </a:ln>
                  <a:solidFill>
                    <a:srgbClr val="6E6E7C"/>
                  </a:solidFill>
                </a:rPr>
                <a:t>Indicadores</a:t>
              </a:r>
              <a:endParaRPr lang="es-EC" sz="2800" b="1" dirty="0">
                <a:ln w="12700">
                  <a:noFill/>
                </a:ln>
                <a:solidFill>
                  <a:srgbClr val="6E6E7C"/>
                </a:solidFill>
              </a:endParaRPr>
            </a:p>
          </p:txBody>
        </p:sp>
        <p:sp>
          <p:nvSpPr>
            <p:cNvPr id="26" name="CuadroTexto 25">
              <a:extLst>
                <a:ext uri="{FF2B5EF4-FFF2-40B4-BE49-F238E27FC236}">
                  <a16:creationId xmlns:a16="http://schemas.microsoft.com/office/drawing/2014/main" xmlns="" id="{F185047E-2BEB-CE4B-8090-6287C6EFEC65}"/>
                </a:ext>
              </a:extLst>
            </p:cNvPr>
            <p:cNvSpPr txBox="1"/>
            <p:nvPr/>
          </p:nvSpPr>
          <p:spPr>
            <a:xfrm>
              <a:off x="849600" y="4454763"/>
              <a:ext cx="10876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dirty="0" smtClean="0">
                  <a:ln w="12700">
                    <a:solidFill>
                      <a:srgbClr val="0846AC"/>
                    </a:solidFill>
                  </a:ln>
                  <a:noFill/>
                </a:rPr>
                <a:t>04</a:t>
              </a:r>
              <a:endParaRPr lang="es-EC" sz="4400" b="1" dirty="0">
                <a:ln w="12700">
                  <a:solidFill>
                    <a:srgbClr val="0846AC"/>
                  </a:solidFill>
                </a:ln>
                <a:noFill/>
              </a:endParaRPr>
            </a:p>
          </p:txBody>
        </p:sp>
        <p:sp>
          <p:nvSpPr>
            <p:cNvPr id="27" name="Triángulo 6">
              <a:extLst>
                <a:ext uri="{FF2B5EF4-FFF2-40B4-BE49-F238E27FC236}">
                  <a16:creationId xmlns:a16="http://schemas.microsoft.com/office/drawing/2014/main" xmlns="" id="{B83F1D53-A536-A94D-8A7B-113680AD25B3}"/>
                </a:ext>
              </a:extLst>
            </p:cNvPr>
            <p:cNvSpPr/>
            <p:nvPr/>
          </p:nvSpPr>
          <p:spPr>
            <a:xfrm rot="5400000">
              <a:off x="1843200" y="4756883"/>
              <a:ext cx="188403" cy="162416"/>
            </a:xfrm>
            <a:prstGeom prst="triangle">
              <a:avLst/>
            </a:prstGeom>
            <a:solidFill>
              <a:srgbClr val="0846AC">
                <a:alpha val="49804"/>
              </a:srgbClr>
            </a:solidFill>
            <a:ln w="19050" cap="rnd">
              <a:solidFill>
                <a:srgbClr val="0D5EA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srgbClr val="0094B3"/>
                </a:solidFill>
              </a:endParaRPr>
            </a:p>
          </p:txBody>
        </p:sp>
        <p:sp>
          <p:nvSpPr>
            <p:cNvPr id="28" name="CuadroTexto 27">
              <a:extLst>
                <a:ext uri="{FF2B5EF4-FFF2-40B4-BE49-F238E27FC236}">
                  <a16:creationId xmlns:a16="http://schemas.microsoft.com/office/drawing/2014/main" xmlns="" id="{D0225797-2A38-534F-8135-1DE3F59ADC54}"/>
                </a:ext>
              </a:extLst>
            </p:cNvPr>
            <p:cNvSpPr txBox="1"/>
            <p:nvPr/>
          </p:nvSpPr>
          <p:spPr>
            <a:xfrm>
              <a:off x="2651751" y="4588510"/>
              <a:ext cx="50524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2800" b="1" dirty="0" smtClean="0">
                  <a:ln w="12700">
                    <a:noFill/>
                  </a:ln>
                  <a:solidFill>
                    <a:srgbClr val="6E6E7C"/>
                  </a:solidFill>
                </a:rPr>
                <a:t>Comparación Internacional</a:t>
              </a:r>
              <a:endParaRPr lang="es-EC" sz="2800" b="1" dirty="0">
                <a:ln w="12700">
                  <a:noFill/>
                </a:ln>
                <a:solidFill>
                  <a:srgbClr val="6E6E7C"/>
                </a:solidFill>
              </a:endParaRPr>
            </a:p>
          </p:txBody>
        </p:sp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xmlns="" id="{F185047E-2BEB-CE4B-8090-6287C6EFEC65}"/>
                </a:ext>
              </a:extLst>
            </p:cNvPr>
            <p:cNvSpPr txBox="1"/>
            <p:nvPr/>
          </p:nvSpPr>
          <p:spPr>
            <a:xfrm>
              <a:off x="850901" y="5194925"/>
              <a:ext cx="108761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4400" b="1" dirty="0" smtClean="0">
                  <a:ln w="12700">
                    <a:solidFill>
                      <a:srgbClr val="0846AC"/>
                    </a:solidFill>
                  </a:ln>
                  <a:noFill/>
                </a:rPr>
                <a:t>05</a:t>
              </a:r>
              <a:endParaRPr lang="es-EC" sz="4400" b="1" dirty="0">
                <a:ln w="12700">
                  <a:solidFill>
                    <a:srgbClr val="0846AC"/>
                  </a:solidFill>
                </a:ln>
                <a:noFill/>
              </a:endParaRPr>
            </a:p>
          </p:txBody>
        </p:sp>
        <p:sp>
          <p:nvSpPr>
            <p:cNvPr id="30" name="Triángulo 6">
              <a:extLst>
                <a:ext uri="{FF2B5EF4-FFF2-40B4-BE49-F238E27FC236}">
                  <a16:creationId xmlns:a16="http://schemas.microsoft.com/office/drawing/2014/main" xmlns="" id="{B83F1D53-A536-A94D-8A7B-113680AD25B3}"/>
                </a:ext>
              </a:extLst>
            </p:cNvPr>
            <p:cNvSpPr/>
            <p:nvPr/>
          </p:nvSpPr>
          <p:spPr>
            <a:xfrm rot="5400000">
              <a:off x="1843200" y="5497045"/>
              <a:ext cx="188403" cy="162416"/>
            </a:xfrm>
            <a:prstGeom prst="triangle">
              <a:avLst/>
            </a:prstGeom>
            <a:solidFill>
              <a:srgbClr val="0846AC">
                <a:alpha val="49804"/>
              </a:srgbClr>
            </a:solidFill>
            <a:ln w="19050" cap="rnd">
              <a:solidFill>
                <a:srgbClr val="0D5EA7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>
                <a:solidFill>
                  <a:srgbClr val="0094B3"/>
                </a:solidFill>
              </a:endParaRPr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xmlns="" id="{D0225797-2A38-534F-8135-1DE3F59ADC54}"/>
                </a:ext>
              </a:extLst>
            </p:cNvPr>
            <p:cNvSpPr txBox="1"/>
            <p:nvPr/>
          </p:nvSpPr>
          <p:spPr>
            <a:xfrm>
              <a:off x="2653200" y="5328672"/>
              <a:ext cx="50524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C" sz="2800" b="1" dirty="0" smtClean="0">
                  <a:ln w="12700">
                    <a:noFill/>
                  </a:ln>
                  <a:solidFill>
                    <a:srgbClr val="6E6E7C"/>
                  </a:solidFill>
                </a:rPr>
                <a:t>Dato Curioso</a:t>
              </a:r>
              <a:endParaRPr lang="es-EC" sz="2800" b="1" dirty="0">
                <a:ln w="12700">
                  <a:noFill/>
                </a:ln>
                <a:solidFill>
                  <a:srgbClr val="6E6E7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099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8518" y="2548818"/>
            <a:ext cx="8066706" cy="957087"/>
          </a:xfrm>
        </p:spPr>
        <p:txBody>
          <a:bodyPr>
            <a:normAutofit fontScale="90000"/>
          </a:bodyPr>
          <a:lstStyle/>
          <a:p>
            <a:r>
              <a:rPr lang="es-ES_tradnl" dirty="0"/>
              <a:t>Comparación internacional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3E75C911-486E-9A4E-9E68-9D523AC31E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dirty="0" smtClean="0">
                <a:solidFill>
                  <a:srgbClr val="0776AD"/>
                </a:solidFill>
              </a:rPr>
              <a:t>04.</a:t>
            </a:r>
            <a:endParaRPr lang="es-ES_tradnl" dirty="0">
              <a:solidFill>
                <a:srgbClr val="0776AD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898A5260-863C-1747-8980-BEC66D3B8ACC}"/>
              </a:ext>
            </a:extLst>
          </p:cNvPr>
          <p:cNvSpPr txBox="1"/>
          <p:nvPr/>
        </p:nvSpPr>
        <p:spPr>
          <a:xfrm rot="16200000">
            <a:off x="-1105003" y="893960"/>
            <a:ext cx="41755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0000" b="1" dirty="0">
                <a:ln w="12700">
                  <a:noFill/>
                </a:ln>
                <a:solidFill>
                  <a:schemeClr val="bg1">
                    <a:alpha val="15000"/>
                  </a:schemeClr>
                </a:solidFill>
              </a:rPr>
              <a:t>Título</a:t>
            </a:r>
            <a:endParaRPr lang="es-EC" sz="10000" dirty="0">
              <a:ln w="12700">
                <a:noFill/>
              </a:ln>
              <a:solidFill>
                <a:schemeClr val="bg1">
                  <a:alpha val="15000"/>
                </a:schemeClr>
              </a:solidFill>
            </a:endParaRPr>
          </a:p>
        </p:txBody>
      </p:sp>
      <p:sp>
        <p:nvSpPr>
          <p:cNvPr id="6" name="Marcador de texto 7"/>
          <p:cNvSpPr txBox="1">
            <a:spLocks/>
          </p:cNvSpPr>
          <p:nvPr/>
        </p:nvSpPr>
        <p:spPr>
          <a:xfrm>
            <a:off x="11032733" y="6311529"/>
            <a:ext cx="842962" cy="53459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3000" b="1" dirty="0" smtClean="0">
                <a:solidFill>
                  <a:srgbClr val="B4B4C8"/>
                </a:solidFill>
              </a:rPr>
              <a:t>29</a:t>
            </a:r>
            <a:endParaRPr lang="es-EC" sz="3000" b="1" dirty="0">
              <a:solidFill>
                <a:srgbClr val="B4B4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7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30</a:t>
            </a:r>
            <a:endParaRPr lang="es-419" dirty="0"/>
          </a:p>
        </p:txBody>
      </p:sp>
      <p:sp>
        <p:nvSpPr>
          <p:cNvPr id="6" name="5 Rectángulo">
            <a:extLst>
              <a:ext uri="{FF2B5EF4-FFF2-40B4-BE49-F238E27FC236}">
                <a16:creationId xmlns="" xmlns:a16="http://schemas.microsoft.com/office/drawing/2014/main" id="{2BF28E58-03A6-45EE-A00C-906C498FB6D8}"/>
              </a:ext>
            </a:extLst>
          </p:cNvPr>
          <p:cNvSpPr/>
          <p:nvPr/>
        </p:nvSpPr>
        <p:spPr>
          <a:xfrm>
            <a:off x="925786" y="5932124"/>
            <a:ext cx="10294443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Fuentes</a:t>
            </a:r>
            <a:r>
              <a:rPr lang="es-E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:</a:t>
            </a:r>
          </a:p>
          <a:p>
            <a:pPr algn="just"/>
            <a:endParaRPr lang="es-ES" sz="5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  <a:p>
            <a:pPr algn="just"/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Chile	https://www.ine.cl/</a:t>
            </a:r>
            <a:r>
              <a:rPr lang="es-EC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estadisticas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</a:t>
            </a:r>
            <a:r>
              <a:rPr lang="es-EC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economia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</a:t>
            </a:r>
            <a:r>
              <a:rPr lang="es-EC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edificacion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-y-</a:t>
            </a:r>
            <a:r>
              <a:rPr lang="es-EC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construccion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/permisos-de-edificación.</a:t>
            </a:r>
          </a:p>
          <a:p>
            <a:pPr algn="just"/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Colombia	https://www.dane.gov.co/</a:t>
            </a:r>
            <a:r>
              <a:rPr lang="es-EC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index.php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</a:t>
            </a:r>
            <a:r>
              <a:rPr lang="es-EC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estadisticas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-por-tema/</a:t>
            </a:r>
            <a:r>
              <a:rPr lang="es-EC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construccion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/licencias-de-construcción.</a:t>
            </a:r>
          </a:p>
          <a:p>
            <a:pPr algn="just"/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Costa Rica	https://www.inec.cr/</a:t>
            </a:r>
            <a:r>
              <a:rPr lang="es-EC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economia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/</a:t>
            </a:r>
            <a:r>
              <a:rPr lang="es-EC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estadisticas</a:t>
            </a:r>
            <a:r>
              <a:rPr lang="es-EC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rPr>
              <a:t>-de-la-construcción.</a:t>
            </a:r>
            <a:endParaRPr lang="es-EC" sz="1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" name="Conector recto 9">
            <a:extLst>
              <a:ext uri="{FF2B5EF4-FFF2-40B4-BE49-F238E27FC236}">
                <a16:creationId xmlns="" xmlns:a16="http://schemas.microsoft.com/office/drawing/2014/main" id="{6F9FABA3-7F04-73C6-D9E7-23944B6ED29A}"/>
              </a:ext>
            </a:extLst>
          </p:cNvPr>
          <p:cNvCxnSpPr>
            <a:cxnSpLocks/>
          </p:cNvCxnSpPr>
          <p:nvPr/>
        </p:nvCxnSpPr>
        <p:spPr>
          <a:xfrm>
            <a:off x="6214325" y="2454765"/>
            <a:ext cx="0" cy="3064091"/>
          </a:xfrm>
          <a:prstGeom prst="line">
            <a:avLst/>
          </a:prstGeom>
          <a:ln w="19050">
            <a:solidFill>
              <a:srgbClr val="A8DFE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199" y="374400"/>
            <a:ext cx="8433433" cy="530024"/>
          </a:xfrm>
        </p:spPr>
        <p:txBody>
          <a:bodyPr>
            <a:noAutofit/>
          </a:bodyPr>
          <a:lstStyle/>
          <a:p>
            <a:r>
              <a:rPr lang="es-419" sz="3200" dirty="0" smtClean="0"/>
              <a:t>Comparación Internacional</a:t>
            </a:r>
            <a:endParaRPr lang="es-419" sz="3200" dirty="0"/>
          </a:p>
        </p:txBody>
      </p:sp>
      <p:sp>
        <p:nvSpPr>
          <p:cNvPr id="16" name="Marcador de texto 2">
            <a:extLst>
              <a:ext uri="{FF2B5EF4-FFF2-40B4-BE49-F238E27FC236}">
                <a16:creationId xmlns="" xmlns:a16="http://schemas.microsoft.com/office/drawing/2014/main" id="{3828CF86-5E53-B146-B274-DD6D7373FF2D}"/>
              </a:ext>
            </a:extLst>
          </p:cNvPr>
          <p:cNvSpPr txBox="1">
            <a:spLocks/>
          </p:cNvSpPr>
          <p:nvPr/>
        </p:nvSpPr>
        <p:spPr>
          <a:xfrm>
            <a:off x="471599" y="824400"/>
            <a:ext cx="8209413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Datos anuales, 2022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Rectángulo 17"/>
          <p:cNvSpPr/>
          <p:nvPr/>
        </p:nvSpPr>
        <p:spPr>
          <a:xfrm>
            <a:off x="554400" y="1368000"/>
            <a:ext cx="9931104" cy="776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Ecuador se proyectó construir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viviendas por cada 1.000 habitantes, mientras que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Chile y Colombia proyectaron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construir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viviendas por cada 1.000 habitantes. 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925786" y="2506305"/>
            <a:ext cx="4641178" cy="391247"/>
          </a:xfrm>
          <a:prstGeom prst="roundRect">
            <a:avLst/>
          </a:prstGeom>
          <a:solidFill>
            <a:srgbClr val="A8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Viviendas a construir por cada 1.000 </a:t>
            </a:r>
            <a:r>
              <a:rPr lang="es-EC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habitantes</a:t>
            </a:r>
            <a:endParaRPr lang="x-none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Rectángulo redondeado 19"/>
          <p:cNvSpPr/>
          <p:nvPr/>
        </p:nvSpPr>
        <p:spPr>
          <a:xfrm>
            <a:off x="6735296" y="2506672"/>
            <a:ext cx="4641178" cy="391247"/>
          </a:xfrm>
          <a:prstGeom prst="roundRect">
            <a:avLst/>
          </a:prstGeom>
          <a:solidFill>
            <a:srgbClr val="A8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C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Área a construir (m2) por cada 100 habitantes </a:t>
            </a:r>
          </a:p>
        </p:txBody>
      </p:sp>
      <p:graphicFrame>
        <p:nvGraphicFramePr>
          <p:cNvPr id="21" name="Objeto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969094"/>
              </p:ext>
            </p:extLst>
          </p:nvPr>
        </p:nvGraphicFramePr>
        <p:xfrm>
          <a:off x="842564" y="3195638"/>
          <a:ext cx="47244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4" name="Hoja de cálculo" r:id="rId3" imgW="4724400" imgH="2438400" progId="Excel.Sheet.12">
                  <p:link updateAutomatic="1"/>
                </p:oleObj>
              </mc:Choice>
              <mc:Fallback>
                <p:oleObj name="Hoja de cálculo" r:id="rId3" imgW="4724400" imgH="243840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2564" y="3195638"/>
                        <a:ext cx="4724400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to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944148"/>
              </p:ext>
            </p:extLst>
          </p:nvPr>
        </p:nvGraphicFramePr>
        <p:xfrm>
          <a:off x="6739339" y="3205163"/>
          <a:ext cx="4714875" cy="241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75" name="Hoja de cálculo" r:id="rId5" imgW="4714718" imgH="2419254" progId="Excel.Sheet.12">
                  <p:link updateAutomatic="1"/>
                </p:oleObj>
              </mc:Choice>
              <mc:Fallback>
                <p:oleObj name="Hoja de cálculo" r:id="rId5" imgW="4714718" imgH="241925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39339" y="3205163"/>
                        <a:ext cx="4714875" cy="241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Imagen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003" y="1358485"/>
            <a:ext cx="786452" cy="780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37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8518" y="2548818"/>
            <a:ext cx="8066706" cy="957087"/>
          </a:xfrm>
        </p:spPr>
        <p:txBody>
          <a:bodyPr>
            <a:normAutofit/>
          </a:bodyPr>
          <a:lstStyle/>
          <a:p>
            <a:r>
              <a:rPr lang="es-ES_tradnl" dirty="0" smtClean="0"/>
              <a:t>Dato curioso</a:t>
            </a:r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3E75C911-486E-9A4E-9E68-9D523AC31E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dirty="0" smtClean="0">
                <a:solidFill>
                  <a:srgbClr val="0776AD"/>
                </a:solidFill>
              </a:rPr>
              <a:t>05.</a:t>
            </a:r>
            <a:endParaRPr lang="es-ES_tradnl" dirty="0">
              <a:solidFill>
                <a:srgbClr val="0776AD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898A5260-863C-1747-8980-BEC66D3B8ACC}"/>
              </a:ext>
            </a:extLst>
          </p:cNvPr>
          <p:cNvSpPr txBox="1"/>
          <p:nvPr/>
        </p:nvSpPr>
        <p:spPr>
          <a:xfrm rot="16200000">
            <a:off x="-1105003" y="893960"/>
            <a:ext cx="41755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0000" b="1" dirty="0">
                <a:ln w="12700">
                  <a:noFill/>
                </a:ln>
                <a:solidFill>
                  <a:schemeClr val="bg1">
                    <a:alpha val="15000"/>
                  </a:schemeClr>
                </a:solidFill>
              </a:rPr>
              <a:t>Título</a:t>
            </a:r>
            <a:endParaRPr lang="es-EC" sz="10000" dirty="0">
              <a:ln w="12700">
                <a:noFill/>
              </a:ln>
              <a:solidFill>
                <a:schemeClr val="bg1">
                  <a:alpha val="15000"/>
                </a:schemeClr>
              </a:solidFill>
            </a:endParaRPr>
          </a:p>
        </p:txBody>
      </p:sp>
      <p:sp>
        <p:nvSpPr>
          <p:cNvPr id="5" name="Marcador de texto 7"/>
          <p:cNvSpPr txBox="1">
            <a:spLocks/>
          </p:cNvSpPr>
          <p:nvPr/>
        </p:nvSpPr>
        <p:spPr>
          <a:xfrm>
            <a:off x="11032733" y="6311529"/>
            <a:ext cx="842962" cy="53459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3000" b="1" dirty="0" smtClean="0">
                <a:solidFill>
                  <a:srgbClr val="B4B4C8"/>
                </a:solidFill>
              </a:rPr>
              <a:t>31</a:t>
            </a:r>
            <a:endParaRPr lang="es-EC" sz="3000" b="1" dirty="0">
              <a:solidFill>
                <a:srgbClr val="B4B4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80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-128425" y="3687077"/>
            <a:ext cx="12319200" cy="3182498"/>
            <a:chOff x="-128425" y="3687077"/>
            <a:chExt cx="12319200" cy="3182498"/>
          </a:xfrm>
        </p:grpSpPr>
        <p:pic>
          <p:nvPicPr>
            <p:cNvPr id="33" name="Imagen 32"/>
            <p:cNvPicPr>
              <a:picLocks noChangeAspect="1"/>
            </p:cNvPicPr>
            <p:nvPr/>
          </p:nvPicPr>
          <p:blipFill>
            <a:blip r:embed="rId3">
              <a:lum contrast="-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4386" y="4238038"/>
              <a:ext cx="2391727" cy="239172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0" name="Imagen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94535" y="4228290"/>
              <a:ext cx="3079911" cy="22176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7" name="Imagen 56"/>
            <p:cNvPicPr>
              <a:picLocks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9" t="14709" r="22122"/>
            <a:stretch/>
          </p:blipFill>
          <p:spPr>
            <a:xfrm>
              <a:off x="-128425" y="3687077"/>
              <a:ext cx="3641952" cy="281680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6" name="Imagen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899" y="4539028"/>
              <a:ext cx="2521282" cy="184715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grpSp>
          <p:nvGrpSpPr>
            <p:cNvPr id="38" name="Grupo 37"/>
            <p:cNvGrpSpPr/>
            <p:nvPr/>
          </p:nvGrpSpPr>
          <p:grpSpPr>
            <a:xfrm flipH="1">
              <a:off x="5827425" y="5922569"/>
              <a:ext cx="819326" cy="379726"/>
              <a:chOff x="2817655" y="4804403"/>
              <a:chExt cx="1266008" cy="1014985"/>
            </a:xfrm>
          </p:grpSpPr>
          <p:pic>
            <p:nvPicPr>
              <p:cNvPr id="30" name="Imagen 29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68678" y="4804403"/>
                <a:ext cx="1014985" cy="1014985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36" name="Imagen 35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2817655" y="5537200"/>
                <a:ext cx="306428" cy="260756"/>
              </a:xfrm>
              <a:prstGeom prst="rect">
                <a:avLst/>
              </a:prstGeom>
              <a:ln>
                <a:noFill/>
              </a:ln>
              <a:effectLst/>
            </p:spPr>
          </p:pic>
        </p:grpSp>
        <p:grpSp>
          <p:nvGrpSpPr>
            <p:cNvPr id="8" name="Grupo 7"/>
            <p:cNvGrpSpPr/>
            <p:nvPr/>
          </p:nvGrpSpPr>
          <p:grpSpPr>
            <a:xfrm>
              <a:off x="6788229" y="5876281"/>
              <a:ext cx="584995" cy="406274"/>
              <a:chOff x="6693364" y="5253193"/>
              <a:chExt cx="448791" cy="432878"/>
            </a:xfrm>
          </p:grpSpPr>
          <p:pic>
            <p:nvPicPr>
              <p:cNvPr id="32" name="Imagen 31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546"/>
              <a:stretch/>
            </p:blipFill>
            <p:spPr>
              <a:xfrm>
                <a:off x="6693364" y="5253193"/>
                <a:ext cx="448791" cy="432878"/>
              </a:xfrm>
              <a:prstGeom prst="rect">
                <a:avLst/>
              </a:prstGeom>
              <a:ln>
                <a:noFill/>
              </a:ln>
              <a:effectLst/>
            </p:spPr>
          </p:pic>
          <p:sp>
            <p:nvSpPr>
              <p:cNvPr id="6" name="Nube 5"/>
              <p:cNvSpPr/>
              <p:nvPr/>
            </p:nvSpPr>
            <p:spPr>
              <a:xfrm rot="10800000" flipH="1">
                <a:off x="6760092" y="5400910"/>
                <a:ext cx="264908" cy="123693"/>
              </a:xfrm>
              <a:custGeom>
                <a:avLst/>
                <a:gdLst>
                  <a:gd name="connsiteX0" fmla="*/ 3900 w 43200"/>
                  <a:gd name="connsiteY0" fmla="*/ 14370 h 43200"/>
                  <a:gd name="connsiteX1" fmla="*/ 5623 w 43200"/>
                  <a:gd name="connsiteY1" fmla="*/ 6907 h 43200"/>
                  <a:gd name="connsiteX2" fmla="*/ 14005 w 43200"/>
                  <a:gd name="connsiteY2" fmla="*/ 5202 h 43200"/>
                  <a:gd name="connsiteX3" fmla="*/ 22456 w 43200"/>
                  <a:gd name="connsiteY3" fmla="*/ 3432 h 43200"/>
                  <a:gd name="connsiteX4" fmla="*/ 25749 w 43200"/>
                  <a:gd name="connsiteY4" fmla="*/ 200 h 43200"/>
                  <a:gd name="connsiteX5" fmla="*/ 29833 w 43200"/>
                  <a:gd name="connsiteY5" fmla="*/ 2481 h 43200"/>
                  <a:gd name="connsiteX6" fmla="*/ 35463 w 43200"/>
                  <a:gd name="connsiteY6" fmla="*/ 690 h 43200"/>
                  <a:gd name="connsiteX7" fmla="*/ 38318 w 43200"/>
                  <a:gd name="connsiteY7" fmla="*/ 5576 h 43200"/>
                  <a:gd name="connsiteX8" fmla="*/ 41982 w 43200"/>
                  <a:gd name="connsiteY8" fmla="*/ 10318 h 43200"/>
                  <a:gd name="connsiteX9" fmla="*/ 41818 w 43200"/>
                  <a:gd name="connsiteY9" fmla="*/ 15460 h 43200"/>
                  <a:gd name="connsiteX10" fmla="*/ 43016 w 43200"/>
                  <a:gd name="connsiteY10" fmla="*/ 23322 h 43200"/>
                  <a:gd name="connsiteX11" fmla="*/ 37404 w 43200"/>
                  <a:gd name="connsiteY11" fmla="*/ 30204 h 43200"/>
                  <a:gd name="connsiteX12" fmla="*/ 35395 w 43200"/>
                  <a:gd name="connsiteY12" fmla="*/ 36101 h 43200"/>
                  <a:gd name="connsiteX13" fmla="*/ 28555 w 43200"/>
                  <a:gd name="connsiteY13" fmla="*/ 36815 h 43200"/>
                  <a:gd name="connsiteX14" fmla="*/ 23667 w 43200"/>
                  <a:gd name="connsiteY14" fmla="*/ 43106 h 43200"/>
                  <a:gd name="connsiteX15" fmla="*/ 16480 w 43200"/>
                  <a:gd name="connsiteY15" fmla="*/ 39266 h 43200"/>
                  <a:gd name="connsiteX16" fmla="*/ 5804 w 43200"/>
                  <a:gd name="connsiteY16" fmla="*/ 35472 h 43200"/>
                  <a:gd name="connsiteX17" fmla="*/ 1110 w 43200"/>
                  <a:gd name="connsiteY17" fmla="*/ 31250 h 43200"/>
                  <a:gd name="connsiteX18" fmla="*/ 2113 w 43200"/>
                  <a:gd name="connsiteY18" fmla="*/ 25551 h 43200"/>
                  <a:gd name="connsiteX19" fmla="*/ -5 w 43200"/>
                  <a:gd name="connsiteY19" fmla="*/ 19704 h 43200"/>
                  <a:gd name="connsiteX20" fmla="*/ 3863 w 43200"/>
                  <a:gd name="connsiteY20" fmla="*/ 14507 h 43200"/>
                  <a:gd name="connsiteX21" fmla="*/ 3900 w 43200"/>
                  <a:gd name="connsiteY21" fmla="*/ 14370 h 43200"/>
                  <a:gd name="connsiteX0" fmla="*/ 4693 w 43200"/>
                  <a:gd name="connsiteY0" fmla="*/ 26177 h 43200"/>
                  <a:gd name="connsiteX1" fmla="*/ 2160 w 43200"/>
                  <a:gd name="connsiteY1" fmla="*/ 25380 h 43200"/>
                  <a:gd name="connsiteX2" fmla="*/ 6928 w 43200"/>
                  <a:gd name="connsiteY2" fmla="*/ 34899 h 43200"/>
                  <a:gd name="connsiteX3" fmla="*/ 5820 w 43200"/>
                  <a:gd name="connsiteY3" fmla="*/ 35280 h 43200"/>
                  <a:gd name="connsiteX4" fmla="*/ 16478 w 43200"/>
                  <a:gd name="connsiteY4" fmla="*/ 39090 h 43200"/>
                  <a:gd name="connsiteX5" fmla="*/ 15810 w 43200"/>
                  <a:gd name="connsiteY5" fmla="*/ 37350 h 43200"/>
                  <a:gd name="connsiteX6" fmla="*/ 28827 w 43200"/>
                  <a:gd name="connsiteY6" fmla="*/ 34751 h 43200"/>
                  <a:gd name="connsiteX7" fmla="*/ 28560 w 43200"/>
                  <a:gd name="connsiteY7" fmla="*/ 36660 h 43200"/>
                  <a:gd name="connsiteX8" fmla="*/ 34129 w 43200"/>
                  <a:gd name="connsiteY8" fmla="*/ 22954 h 43200"/>
                  <a:gd name="connsiteX9" fmla="*/ 37380 w 43200"/>
                  <a:gd name="connsiteY9" fmla="*/ 30090 h 43200"/>
                  <a:gd name="connsiteX10" fmla="*/ 41798 w 43200"/>
                  <a:gd name="connsiteY10" fmla="*/ 15354 h 43200"/>
                  <a:gd name="connsiteX11" fmla="*/ 40350 w 43200"/>
                  <a:gd name="connsiteY11" fmla="*/ 18030 h 43200"/>
                  <a:gd name="connsiteX12" fmla="*/ 38324 w 43200"/>
                  <a:gd name="connsiteY12" fmla="*/ 5426 h 43200"/>
                  <a:gd name="connsiteX13" fmla="*/ 38400 w 43200"/>
                  <a:gd name="connsiteY13" fmla="*/ 6690 h 43200"/>
                  <a:gd name="connsiteX14" fmla="*/ 29078 w 43200"/>
                  <a:gd name="connsiteY14" fmla="*/ 3952 h 43200"/>
                  <a:gd name="connsiteX15" fmla="*/ 29820 w 43200"/>
                  <a:gd name="connsiteY15" fmla="*/ 2340 h 43200"/>
                  <a:gd name="connsiteX16" fmla="*/ 22141 w 43200"/>
                  <a:gd name="connsiteY16" fmla="*/ 4720 h 43200"/>
                  <a:gd name="connsiteX17" fmla="*/ 22500 w 43200"/>
                  <a:gd name="connsiteY17" fmla="*/ 3330 h 43200"/>
                  <a:gd name="connsiteX18" fmla="*/ 14000 w 43200"/>
                  <a:gd name="connsiteY18" fmla="*/ 5192 h 43200"/>
                  <a:gd name="connsiteX19" fmla="*/ 15300 w 43200"/>
                  <a:gd name="connsiteY19" fmla="*/ 6540 h 43200"/>
                  <a:gd name="connsiteX20" fmla="*/ 4127 w 43200"/>
                  <a:gd name="connsiteY20" fmla="*/ 15789 h 43200"/>
                  <a:gd name="connsiteX21" fmla="*/ 3900 w 43200"/>
                  <a:gd name="connsiteY21" fmla="*/ 14370 h 43200"/>
                  <a:gd name="connsiteX0" fmla="*/ 3936 w 43256"/>
                  <a:gd name="connsiteY0" fmla="*/ 14229 h 43219"/>
                  <a:gd name="connsiteX1" fmla="*/ 5659 w 43256"/>
                  <a:gd name="connsiteY1" fmla="*/ 6766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536 w 43256"/>
                  <a:gd name="connsiteY17" fmla="*/ 3189 h 43219"/>
                  <a:gd name="connsiteX18" fmla="*/ 14036 w 43256"/>
                  <a:gd name="connsiteY18" fmla="*/ 5051 h 43219"/>
                  <a:gd name="connsiteX19" fmla="*/ 17404 w 43256"/>
                  <a:gd name="connsiteY19" fmla="*/ 20296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9 h 43219"/>
                  <a:gd name="connsiteX1" fmla="*/ 9795 w 43256"/>
                  <a:gd name="connsiteY1" fmla="*/ 20031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536 w 43256"/>
                  <a:gd name="connsiteY17" fmla="*/ 3189 h 43219"/>
                  <a:gd name="connsiteX18" fmla="*/ 14036 w 43256"/>
                  <a:gd name="connsiteY18" fmla="*/ 5051 h 43219"/>
                  <a:gd name="connsiteX19" fmla="*/ 17404 w 43256"/>
                  <a:gd name="connsiteY19" fmla="*/ 20296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9 h 43219"/>
                  <a:gd name="connsiteX1" fmla="*/ 9795 w 43256"/>
                  <a:gd name="connsiteY1" fmla="*/ 20031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2536 w 43256"/>
                  <a:gd name="connsiteY17" fmla="*/ 3189 h 43219"/>
                  <a:gd name="connsiteX18" fmla="*/ 18172 w 43256"/>
                  <a:gd name="connsiteY18" fmla="*/ 20211 h 43219"/>
                  <a:gd name="connsiteX19" fmla="*/ 17404 w 43256"/>
                  <a:gd name="connsiteY19" fmla="*/ 20296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9 h 43219"/>
                  <a:gd name="connsiteX1" fmla="*/ 9795 w 43256"/>
                  <a:gd name="connsiteY1" fmla="*/ 20031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9114 w 43256"/>
                  <a:gd name="connsiteY14" fmla="*/ 3811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0468 w 43256"/>
                  <a:gd name="connsiteY17" fmla="*/ 15191 h 43219"/>
                  <a:gd name="connsiteX18" fmla="*/ 18172 w 43256"/>
                  <a:gd name="connsiteY18" fmla="*/ 20211 h 43219"/>
                  <a:gd name="connsiteX19" fmla="*/ 17404 w 43256"/>
                  <a:gd name="connsiteY19" fmla="*/ 20296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9 h 43219"/>
                  <a:gd name="connsiteX1" fmla="*/ 9795 w 43256"/>
                  <a:gd name="connsiteY1" fmla="*/ 20031 h 43219"/>
                  <a:gd name="connsiteX2" fmla="*/ 14041 w 43256"/>
                  <a:gd name="connsiteY2" fmla="*/ 5061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7460 w 43256"/>
                  <a:gd name="connsiteY14" fmla="*/ 23393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0468 w 43256"/>
                  <a:gd name="connsiteY17" fmla="*/ 15191 h 43219"/>
                  <a:gd name="connsiteX18" fmla="*/ 18172 w 43256"/>
                  <a:gd name="connsiteY18" fmla="*/ 20211 h 43219"/>
                  <a:gd name="connsiteX19" fmla="*/ 17404 w 43256"/>
                  <a:gd name="connsiteY19" fmla="*/ 20296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9 h 43219"/>
                  <a:gd name="connsiteX1" fmla="*/ 9795 w 43256"/>
                  <a:gd name="connsiteY1" fmla="*/ 20031 h 43219"/>
                  <a:gd name="connsiteX2" fmla="*/ 19004 w 43256"/>
                  <a:gd name="connsiteY2" fmla="*/ 22117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7460 w 43256"/>
                  <a:gd name="connsiteY14" fmla="*/ 23393 h 43219"/>
                  <a:gd name="connsiteX15" fmla="*/ 29856 w 43256"/>
                  <a:gd name="connsiteY15" fmla="*/ 2199 h 43219"/>
                  <a:gd name="connsiteX16" fmla="*/ 22177 w 43256"/>
                  <a:gd name="connsiteY16" fmla="*/ 4579 h 43219"/>
                  <a:gd name="connsiteX17" fmla="*/ 20468 w 43256"/>
                  <a:gd name="connsiteY17" fmla="*/ 15191 h 43219"/>
                  <a:gd name="connsiteX18" fmla="*/ 18172 w 43256"/>
                  <a:gd name="connsiteY18" fmla="*/ 20211 h 43219"/>
                  <a:gd name="connsiteX19" fmla="*/ 17404 w 43256"/>
                  <a:gd name="connsiteY19" fmla="*/ 20296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9 h 43219"/>
                  <a:gd name="connsiteX1" fmla="*/ 9795 w 43256"/>
                  <a:gd name="connsiteY1" fmla="*/ 20031 h 43219"/>
                  <a:gd name="connsiteX2" fmla="*/ 19004 w 43256"/>
                  <a:gd name="connsiteY2" fmla="*/ 22117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7460 w 43256"/>
                  <a:gd name="connsiteY14" fmla="*/ 23393 h 43219"/>
                  <a:gd name="connsiteX15" fmla="*/ 29856 w 43256"/>
                  <a:gd name="connsiteY15" fmla="*/ 20518 h 43219"/>
                  <a:gd name="connsiteX16" fmla="*/ 22177 w 43256"/>
                  <a:gd name="connsiteY16" fmla="*/ 4579 h 43219"/>
                  <a:gd name="connsiteX17" fmla="*/ 20468 w 43256"/>
                  <a:gd name="connsiteY17" fmla="*/ 15191 h 43219"/>
                  <a:gd name="connsiteX18" fmla="*/ 18172 w 43256"/>
                  <a:gd name="connsiteY18" fmla="*/ 20211 h 43219"/>
                  <a:gd name="connsiteX19" fmla="*/ 17404 w 43256"/>
                  <a:gd name="connsiteY19" fmla="*/ 20296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4229 h 43219"/>
                  <a:gd name="connsiteX1" fmla="*/ 9795 w 43256"/>
                  <a:gd name="connsiteY1" fmla="*/ 20031 h 43219"/>
                  <a:gd name="connsiteX2" fmla="*/ 19004 w 43256"/>
                  <a:gd name="connsiteY2" fmla="*/ 22117 h 43219"/>
                  <a:gd name="connsiteX3" fmla="*/ 22492 w 43256"/>
                  <a:gd name="connsiteY3" fmla="*/ 3291 h 43219"/>
                  <a:gd name="connsiteX4" fmla="*/ 25785 w 43256"/>
                  <a:gd name="connsiteY4" fmla="*/ 59 h 43219"/>
                  <a:gd name="connsiteX5" fmla="*/ 29869 w 43256"/>
                  <a:gd name="connsiteY5" fmla="*/ 2340 h 43219"/>
                  <a:gd name="connsiteX6" fmla="*/ 35499 w 43256"/>
                  <a:gd name="connsiteY6" fmla="*/ 549 h 43219"/>
                  <a:gd name="connsiteX7" fmla="*/ 38354 w 43256"/>
                  <a:gd name="connsiteY7" fmla="*/ 5435 h 43219"/>
                  <a:gd name="connsiteX8" fmla="*/ 42018 w 43256"/>
                  <a:gd name="connsiteY8" fmla="*/ 10177 h 43219"/>
                  <a:gd name="connsiteX9" fmla="*/ 41854 w 43256"/>
                  <a:gd name="connsiteY9" fmla="*/ 15319 h 43219"/>
                  <a:gd name="connsiteX10" fmla="*/ 43052 w 43256"/>
                  <a:gd name="connsiteY10" fmla="*/ 23181 h 43219"/>
                  <a:gd name="connsiteX11" fmla="*/ 37440 w 43256"/>
                  <a:gd name="connsiteY11" fmla="*/ 30063 h 43219"/>
                  <a:gd name="connsiteX12" fmla="*/ 35431 w 43256"/>
                  <a:gd name="connsiteY12" fmla="*/ 35960 h 43219"/>
                  <a:gd name="connsiteX13" fmla="*/ 28591 w 43256"/>
                  <a:gd name="connsiteY13" fmla="*/ 36674 h 43219"/>
                  <a:gd name="connsiteX14" fmla="*/ 23703 w 43256"/>
                  <a:gd name="connsiteY14" fmla="*/ 42965 h 43219"/>
                  <a:gd name="connsiteX15" fmla="*/ 16516 w 43256"/>
                  <a:gd name="connsiteY15" fmla="*/ 39125 h 43219"/>
                  <a:gd name="connsiteX16" fmla="*/ 5840 w 43256"/>
                  <a:gd name="connsiteY16" fmla="*/ 35331 h 43219"/>
                  <a:gd name="connsiteX17" fmla="*/ 1146 w 43256"/>
                  <a:gd name="connsiteY17" fmla="*/ 31109 h 43219"/>
                  <a:gd name="connsiteX18" fmla="*/ 2149 w 43256"/>
                  <a:gd name="connsiteY18" fmla="*/ 25410 h 43219"/>
                  <a:gd name="connsiteX19" fmla="*/ 31 w 43256"/>
                  <a:gd name="connsiteY19" fmla="*/ 19563 h 43219"/>
                  <a:gd name="connsiteX20" fmla="*/ 3899 w 43256"/>
                  <a:gd name="connsiteY20" fmla="*/ 14366 h 43219"/>
                  <a:gd name="connsiteX21" fmla="*/ 3936 w 43256"/>
                  <a:gd name="connsiteY21" fmla="*/ 14229 h 43219"/>
                  <a:gd name="connsiteX0" fmla="*/ 4729 w 43256"/>
                  <a:gd name="connsiteY0" fmla="*/ 26036 h 43219"/>
                  <a:gd name="connsiteX1" fmla="*/ 2196 w 43256"/>
                  <a:gd name="connsiteY1" fmla="*/ 25239 h 43219"/>
                  <a:gd name="connsiteX2" fmla="*/ 6964 w 43256"/>
                  <a:gd name="connsiteY2" fmla="*/ 34758 h 43219"/>
                  <a:gd name="connsiteX3" fmla="*/ 5856 w 43256"/>
                  <a:gd name="connsiteY3" fmla="*/ 35139 h 43219"/>
                  <a:gd name="connsiteX4" fmla="*/ 16514 w 43256"/>
                  <a:gd name="connsiteY4" fmla="*/ 38949 h 43219"/>
                  <a:gd name="connsiteX5" fmla="*/ 15846 w 43256"/>
                  <a:gd name="connsiteY5" fmla="*/ 37209 h 43219"/>
                  <a:gd name="connsiteX6" fmla="*/ 28863 w 43256"/>
                  <a:gd name="connsiteY6" fmla="*/ 34610 h 43219"/>
                  <a:gd name="connsiteX7" fmla="*/ 28596 w 43256"/>
                  <a:gd name="connsiteY7" fmla="*/ 36519 h 43219"/>
                  <a:gd name="connsiteX8" fmla="*/ 34165 w 43256"/>
                  <a:gd name="connsiteY8" fmla="*/ 22813 h 43219"/>
                  <a:gd name="connsiteX9" fmla="*/ 37416 w 43256"/>
                  <a:gd name="connsiteY9" fmla="*/ 29949 h 43219"/>
                  <a:gd name="connsiteX10" fmla="*/ 41834 w 43256"/>
                  <a:gd name="connsiteY10" fmla="*/ 15213 h 43219"/>
                  <a:gd name="connsiteX11" fmla="*/ 40386 w 43256"/>
                  <a:gd name="connsiteY11" fmla="*/ 17889 h 43219"/>
                  <a:gd name="connsiteX12" fmla="*/ 38360 w 43256"/>
                  <a:gd name="connsiteY12" fmla="*/ 5285 h 43219"/>
                  <a:gd name="connsiteX13" fmla="*/ 38436 w 43256"/>
                  <a:gd name="connsiteY13" fmla="*/ 6549 h 43219"/>
                  <a:gd name="connsiteX14" fmla="*/ 27460 w 43256"/>
                  <a:gd name="connsiteY14" fmla="*/ 23393 h 43219"/>
                  <a:gd name="connsiteX15" fmla="*/ 29856 w 43256"/>
                  <a:gd name="connsiteY15" fmla="*/ 20518 h 43219"/>
                  <a:gd name="connsiteX16" fmla="*/ 25899 w 43256"/>
                  <a:gd name="connsiteY16" fmla="*/ 22898 h 43219"/>
                  <a:gd name="connsiteX17" fmla="*/ 20468 w 43256"/>
                  <a:gd name="connsiteY17" fmla="*/ 15191 h 43219"/>
                  <a:gd name="connsiteX18" fmla="*/ 18172 w 43256"/>
                  <a:gd name="connsiteY18" fmla="*/ 20211 h 43219"/>
                  <a:gd name="connsiteX19" fmla="*/ 17404 w 43256"/>
                  <a:gd name="connsiteY19" fmla="*/ 20296 h 43219"/>
                  <a:gd name="connsiteX20" fmla="*/ 4163 w 43256"/>
                  <a:gd name="connsiteY20" fmla="*/ 15648 h 43219"/>
                  <a:gd name="connsiteX21" fmla="*/ 3936 w 43256"/>
                  <a:gd name="connsiteY21" fmla="*/ 14229 h 43219"/>
                  <a:gd name="connsiteX0" fmla="*/ 3936 w 43256"/>
                  <a:gd name="connsiteY0" fmla="*/ 15422 h 44412"/>
                  <a:gd name="connsiteX1" fmla="*/ 9795 w 43256"/>
                  <a:gd name="connsiteY1" fmla="*/ 21224 h 44412"/>
                  <a:gd name="connsiteX2" fmla="*/ 19004 w 43256"/>
                  <a:gd name="connsiteY2" fmla="*/ 23310 h 44412"/>
                  <a:gd name="connsiteX3" fmla="*/ 28282 w 43256"/>
                  <a:gd name="connsiteY3" fmla="*/ 22803 h 44412"/>
                  <a:gd name="connsiteX4" fmla="*/ 25785 w 43256"/>
                  <a:gd name="connsiteY4" fmla="*/ 1252 h 44412"/>
                  <a:gd name="connsiteX5" fmla="*/ 29869 w 43256"/>
                  <a:gd name="connsiteY5" fmla="*/ 3533 h 44412"/>
                  <a:gd name="connsiteX6" fmla="*/ 35499 w 43256"/>
                  <a:gd name="connsiteY6" fmla="*/ 1742 h 44412"/>
                  <a:gd name="connsiteX7" fmla="*/ 38354 w 43256"/>
                  <a:gd name="connsiteY7" fmla="*/ 6628 h 44412"/>
                  <a:gd name="connsiteX8" fmla="*/ 42018 w 43256"/>
                  <a:gd name="connsiteY8" fmla="*/ 11370 h 44412"/>
                  <a:gd name="connsiteX9" fmla="*/ 41854 w 43256"/>
                  <a:gd name="connsiteY9" fmla="*/ 16512 h 44412"/>
                  <a:gd name="connsiteX10" fmla="*/ 43052 w 43256"/>
                  <a:gd name="connsiteY10" fmla="*/ 24374 h 44412"/>
                  <a:gd name="connsiteX11" fmla="*/ 37440 w 43256"/>
                  <a:gd name="connsiteY11" fmla="*/ 31256 h 44412"/>
                  <a:gd name="connsiteX12" fmla="*/ 35431 w 43256"/>
                  <a:gd name="connsiteY12" fmla="*/ 37153 h 44412"/>
                  <a:gd name="connsiteX13" fmla="*/ 28591 w 43256"/>
                  <a:gd name="connsiteY13" fmla="*/ 37867 h 44412"/>
                  <a:gd name="connsiteX14" fmla="*/ 23703 w 43256"/>
                  <a:gd name="connsiteY14" fmla="*/ 44158 h 44412"/>
                  <a:gd name="connsiteX15" fmla="*/ 16516 w 43256"/>
                  <a:gd name="connsiteY15" fmla="*/ 40318 h 44412"/>
                  <a:gd name="connsiteX16" fmla="*/ 5840 w 43256"/>
                  <a:gd name="connsiteY16" fmla="*/ 36524 h 44412"/>
                  <a:gd name="connsiteX17" fmla="*/ 1146 w 43256"/>
                  <a:gd name="connsiteY17" fmla="*/ 32302 h 44412"/>
                  <a:gd name="connsiteX18" fmla="*/ 2149 w 43256"/>
                  <a:gd name="connsiteY18" fmla="*/ 26603 h 44412"/>
                  <a:gd name="connsiteX19" fmla="*/ 31 w 43256"/>
                  <a:gd name="connsiteY19" fmla="*/ 20756 h 44412"/>
                  <a:gd name="connsiteX20" fmla="*/ 3899 w 43256"/>
                  <a:gd name="connsiteY20" fmla="*/ 15559 h 44412"/>
                  <a:gd name="connsiteX21" fmla="*/ 3936 w 43256"/>
                  <a:gd name="connsiteY21" fmla="*/ 15422 h 44412"/>
                  <a:gd name="connsiteX0" fmla="*/ 4729 w 43256"/>
                  <a:gd name="connsiteY0" fmla="*/ 27229 h 44412"/>
                  <a:gd name="connsiteX1" fmla="*/ 2196 w 43256"/>
                  <a:gd name="connsiteY1" fmla="*/ 26432 h 44412"/>
                  <a:gd name="connsiteX2" fmla="*/ 6964 w 43256"/>
                  <a:gd name="connsiteY2" fmla="*/ 35951 h 44412"/>
                  <a:gd name="connsiteX3" fmla="*/ 5856 w 43256"/>
                  <a:gd name="connsiteY3" fmla="*/ 36332 h 44412"/>
                  <a:gd name="connsiteX4" fmla="*/ 16514 w 43256"/>
                  <a:gd name="connsiteY4" fmla="*/ 40142 h 44412"/>
                  <a:gd name="connsiteX5" fmla="*/ 15846 w 43256"/>
                  <a:gd name="connsiteY5" fmla="*/ 38402 h 44412"/>
                  <a:gd name="connsiteX6" fmla="*/ 28863 w 43256"/>
                  <a:gd name="connsiteY6" fmla="*/ 35803 h 44412"/>
                  <a:gd name="connsiteX7" fmla="*/ 28596 w 43256"/>
                  <a:gd name="connsiteY7" fmla="*/ 37712 h 44412"/>
                  <a:gd name="connsiteX8" fmla="*/ 34165 w 43256"/>
                  <a:gd name="connsiteY8" fmla="*/ 24006 h 44412"/>
                  <a:gd name="connsiteX9" fmla="*/ 37416 w 43256"/>
                  <a:gd name="connsiteY9" fmla="*/ 31142 h 44412"/>
                  <a:gd name="connsiteX10" fmla="*/ 41834 w 43256"/>
                  <a:gd name="connsiteY10" fmla="*/ 16406 h 44412"/>
                  <a:gd name="connsiteX11" fmla="*/ 40386 w 43256"/>
                  <a:gd name="connsiteY11" fmla="*/ 19082 h 44412"/>
                  <a:gd name="connsiteX12" fmla="*/ 38360 w 43256"/>
                  <a:gd name="connsiteY12" fmla="*/ 6478 h 44412"/>
                  <a:gd name="connsiteX13" fmla="*/ 38436 w 43256"/>
                  <a:gd name="connsiteY13" fmla="*/ 7742 h 44412"/>
                  <a:gd name="connsiteX14" fmla="*/ 27460 w 43256"/>
                  <a:gd name="connsiteY14" fmla="*/ 24586 h 44412"/>
                  <a:gd name="connsiteX15" fmla="*/ 29856 w 43256"/>
                  <a:gd name="connsiteY15" fmla="*/ 21711 h 44412"/>
                  <a:gd name="connsiteX16" fmla="*/ 25899 w 43256"/>
                  <a:gd name="connsiteY16" fmla="*/ 24091 h 44412"/>
                  <a:gd name="connsiteX17" fmla="*/ 20468 w 43256"/>
                  <a:gd name="connsiteY17" fmla="*/ 16384 h 44412"/>
                  <a:gd name="connsiteX18" fmla="*/ 18172 w 43256"/>
                  <a:gd name="connsiteY18" fmla="*/ 21404 h 44412"/>
                  <a:gd name="connsiteX19" fmla="*/ 17404 w 43256"/>
                  <a:gd name="connsiteY19" fmla="*/ 21489 h 44412"/>
                  <a:gd name="connsiteX20" fmla="*/ 4163 w 43256"/>
                  <a:gd name="connsiteY20" fmla="*/ 16841 h 44412"/>
                  <a:gd name="connsiteX21" fmla="*/ 3936 w 43256"/>
                  <a:gd name="connsiteY21" fmla="*/ 15422 h 44412"/>
                  <a:gd name="connsiteX0" fmla="*/ 3936 w 43256"/>
                  <a:gd name="connsiteY0" fmla="*/ 14221 h 43211"/>
                  <a:gd name="connsiteX1" fmla="*/ 9795 w 43256"/>
                  <a:gd name="connsiteY1" fmla="*/ 20023 h 43211"/>
                  <a:gd name="connsiteX2" fmla="*/ 19004 w 43256"/>
                  <a:gd name="connsiteY2" fmla="*/ 22109 h 43211"/>
                  <a:gd name="connsiteX3" fmla="*/ 28282 w 43256"/>
                  <a:gd name="connsiteY3" fmla="*/ 21602 h 43211"/>
                  <a:gd name="connsiteX4" fmla="*/ 31162 w 43256"/>
                  <a:gd name="connsiteY4" fmla="*/ 20897 h 43211"/>
                  <a:gd name="connsiteX5" fmla="*/ 29869 w 43256"/>
                  <a:gd name="connsiteY5" fmla="*/ 2332 h 43211"/>
                  <a:gd name="connsiteX6" fmla="*/ 35499 w 43256"/>
                  <a:gd name="connsiteY6" fmla="*/ 541 h 43211"/>
                  <a:gd name="connsiteX7" fmla="*/ 38354 w 43256"/>
                  <a:gd name="connsiteY7" fmla="*/ 5427 h 43211"/>
                  <a:gd name="connsiteX8" fmla="*/ 42018 w 43256"/>
                  <a:gd name="connsiteY8" fmla="*/ 10169 h 43211"/>
                  <a:gd name="connsiteX9" fmla="*/ 41854 w 43256"/>
                  <a:gd name="connsiteY9" fmla="*/ 15311 h 43211"/>
                  <a:gd name="connsiteX10" fmla="*/ 43052 w 43256"/>
                  <a:gd name="connsiteY10" fmla="*/ 23173 h 43211"/>
                  <a:gd name="connsiteX11" fmla="*/ 37440 w 43256"/>
                  <a:gd name="connsiteY11" fmla="*/ 30055 h 43211"/>
                  <a:gd name="connsiteX12" fmla="*/ 35431 w 43256"/>
                  <a:gd name="connsiteY12" fmla="*/ 35952 h 43211"/>
                  <a:gd name="connsiteX13" fmla="*/ 28591 w 43256"/>
                  <a:gd name="connsiteY13" fmla="*/ 36666 h 43211"/>
                  <a:gd name="connsiteX14" fmla="*/ 23703 w 43256"/>
                  <a:gd name="connsiteY14" fmla="*/ 42957 h 43211"/>
                  <a:gd name="connsiteX15" fmla="*/ 16516 w 43256"/>
                  <a:gd name="connsiteY15" fmla="*/ 39117 h 43211"/>
                  <a:gd name="connsiteX16" fmla="*/ 5840 w 43256"/>
                  <a:gd name="connsiteY16" fmla="*/ 35323 h 43211"/>
                  <a:gd name="connsiteX17" fmla="*/ 1146 w 43256"/>
                  <a:gd name="connsiteY17" fmla="*/ 31101 h 43211"/>
                  <a:gd name="connsiteX18" fmla="*/ 2149 w 43256"/>
                  <a:gd name="connsiteY18" fmla="*/ 25402 h 43211"/>
                  <a:gd name="connsiteX19" fmla="*/ 31 w 43256"/>
                  <a:gd name="connsiteY19" fmla="*/ 19555 h 43211"/>
                  <a:gd name="connsiteX20" fmla="*/ 3899 w 43256"/>
                  <a:gd name="connsiteY20" fmla="*/ 14358 h 43211"/>
                  <a:gd name="connsiteX21" fmla="*/ 3936 w 43256"/>
                  <a:gd name="connsiteY21" fmla="*/ 14221 h 43211"/>
                  <a:gd name="connsiteX0" fmla="*/ 4729 w 43256"/>
                  <a:gd name="connsiteY0" fmla="*/ 26028 h 43211"/>
                  <a:gd name="connsiteX1" fmla="*/ 2196 w 43256"/>
                  <a:gd name="connsiteY1" fmla="*/ 25231 h 43211"/>
                  <a:gd name="connsiteX2" fmla="*/ 6964 w 43256"/>
                  <a:gd name="connsiteY2" fmla="*/ 34750 h 43211"/>
                  <a:gd name="connsiteX3" fmla="*/ 5856 w 43256"/>
                  <a:gd name="connsiteY3" fmla="*/ 35131 h 43211"/>
                  <a:gd name="connsiteX4" fmla="*/ 16514 w 43256"/>
                  <a:gd name="connsiteY4" fmla="*/ 38941 h 43211"/>
                  <a:gd name="connsiteX5" fmla="*/ 15846 w 43256"/>
                  <a:gd name="connsiteY5" fmla="*/ 37201 h 43211"/>
                  <a:gd name="connsiteX6" fmla="*/ 28863 w 43256"/>
                  <a:gd name="connsiteY6" fmla="*/ 34602 h 43211"/>
                  <a:gd name="connsiteX7" fmla="*/ 28596 w 43256"/>
                  <a:gd name="connsiteY7" fmla="*/ 36511 h 43211"/>
                  <a:gd name="connsiteX8" fmla="*/ 34165 w 43256"/>
                  <a:gd name="connsiteY8" fmla="*/ 22805 h 43211"/>
                  <a:gd name="connsiteX9" fmla="*/ 37416 w 43256"/>
                  <a:gd name="connsiteY9" fmla="*/ 29941 h 43211"/>
                  <a:gd name="connsiteX10" fmla="*/ 41834 w 43256"/>
                  <a:gd name="connsiteY10" fmla="*/ 15205 h 43211"/>
                  <a:gd name="connsiteX11" fmla="*/ 40386 w 43256"/>
                  <a:gd name="connsiteY11" fmla="*/ 17881 h 43211"/>
                  <a:gd name="connsiteX12" fmla="*/ 38360 w 43256"/>
                  <a:gd name="connsiteY12" fmla="*/ 5277 h 43211"/>
                  <a:gd name="connsiteX13" fmla="*/ 38436 w 43256"/>
                  <a:gd name="connsiteY13" fmla="*/ 6541 h 43211"/>
                  <a:gd name="connsiteX14" fmla="*/ 27460 w 43256"/>
                  <a:gd name="connsiteY14" fmla="*/ 23385 h 43211"/>
                  <a:gd name="connsiteX15" fmla="*/ 29856 w 43256"/>
                  <a:gd name="connsiteY15" fmla="*/ 20510 h 43211"/>
                  <a:gd name="connsiteX16" fmla="*/ 25899 w 43256"/>
                  <a:gd name="connsiteY16" fmla="*/ 22890 h 43211"/>
                  <a:gd name="connsiteX17" fmla="*/ 20468 w 43256"/>
                  <a:gd name="connsiteY17" fmla="*/ 15183 h 43211"/>
                  <a:gd name="connsiteX18" fmla="*/ 18172 w 43256"/>
                  <a:gd name="connsiteY18" fmla="*/ 20203 h 43211"/>
                  <a:gd name="connsiteX19" fmla="*/ 17404 w 43256"/>
                  <a:gd name="connsiteY19" fmla="*/ 20288 h 43211"/>
                  <a:gd name="connsiteX20" fmla="*/ 4163 w 43256"/>
                  <a:gd name="connsiteY20" fmla="*/ 15640 h 43211"/>
                  <a:gd name="connsiteX21" fmla="*/ 3936 w 43256"/>
                  <a:gd name="connsiteY21" fmla="*/ 14221 h 43211"/>
                  <a:gd name="connsiteX0" fmla="*/ 3936 w 43256"/>
                  <a:gd name="connsiteY0" fmla="*/ 14476 h 43466"/>
                  <a:gd name="connsiteX1" fmla="*/ 9795 w 43256"/>
                  <a:gd name="connsiteY1" fmla="*/ 20278 h 43466"/>
                  <a:gd name="connsiteX2" fmla="*/ 19004 w 43256"/>
                  <a:gd name="connsiteY2" fmla="*/ 22364 h 43466"/>
                  <a:gd name="connsiteX3" fmla="*/ 28282 w 43256"/>
                  <a:gd name="connsiteY3" fmla="*/ 21857 h 43466"/>
                  <a:gd name="connsiteX4" fmla="*/ 31162 w 43256"/>
                  <a:gd name="connsiteY4" fmla="*/ 21152 h 43466"/>
                  <a:gd name="connsiteX5" fmla="*/ 35659 w 43256"/>
                  <a:gd name="connsiteY5" fmla="*/ 22801 h 43466"/>
                  <a:gd name="connsiteX6" fmla="*/ 35499 w 43256"/>
                  <a:gd name="connsiteY6" fmla="*/ 796 h 43466"/>
                  <a:gd name="connsiteX7" fmla="*/ 38354 w 43256"/>
                  <a:gd name="connsiteY7" fmla="*/ 5682 h 43466"/>
                  <a:gd name="connsiteX8" fmla="*/ 42018 w 43256"/>
                  <a:gd name="connsiteY8" fmla="*/ 10424 h 43466"/>
                  <a:gd name="connsiteX9" fmla="*/ 41854 w 43256"/>
                  <a:gd name="connsiteY9" fmla="*/ 15566 h 43466"/>
                  <a:gd name="connsiteX10" fmla="*/ 43052 w 43256"/>
                  <a:gd name="connsiteY10" fmla="*/ 23428 h 43466"/>
                  <a:gd name="connsiteX11" fmla="*/ 37440 w 43256"/>
                  <a:gd name="connsiteY11" fmla="*/ 30310 h 43466"/>
                  <a:gd name="connsiteX12" fmla="*/ 35431 w 43256"/>
                  <a:gd name="connsiteY12" fmla="*/ 36207 h 43466"/>
                  <a:gd name="connsiteX13" fmla="*/ 28591 w 43256"/>
                  <a:gd name="connsiteY13" fmla="*/ 36921 h 43466"/>
                  <a:gd name="connsiteX14" fmla="*/ 23703 w 43256"/>
                  <a:gd name="connsiteY14" fmla="*/ 43212 h 43466"/>
                  <a:gd name="connsiteX15" fmla="*/ 16516 w 43256"/>
                  <a:gd name="connsiteY15" fmla="*/ 39372 h 43466"/>
                  <a:gd name="connsiteX16" fmla="*/ 5840 w 43256"/>
                  <a:gd name="connsiteY16" fmla="*/ 35578 h 43466"/>
                  <a:gd name="connsiteX17" fmla="*/ 1146 w 43256"/>
                  <a:gd name="connsiteY17" fmla="*/ 31356 h 43466"/>
                  <a:gd name="connsiteX18" fmla="*/ 2149 w 43256"/>
                  <a:gd name="connsiteY18" fmla="*/ 25657 h 43466"/>
                  <a:gd name="connsiteX19" fmla="*/ 31 w 43256"/>
                  <a:gd name="connsiteY19" fmla="*/ 19810 h 43466"/>
                  <a:gd name="connsiteX20" fmla="*/ 3899 w 43256"/>
                  <a:gd name="connsiteY20" fmla="*/ 14613 h 43466"/>
                  <a:gd name="connsiteX21" fmla="*/ 3936 w 43256"/>
                  <a:gd name="connsiteY21" fmla="*/ 14476 h 43466"/>
                  <a:gd name="connsiteX0" fmla="*/ 4729 w 43256"/>
                  <a:gd name="connsiteY0" fmla="*/ 26283 h 43466"/>
                  <a:gd name="connsiteX1" fmla="*/ 2196 w 43256"/>
                  <a:gd name="connsiteY1" fmla="*/ 25486 h 43466"/>
                  <a:gd name="connsiteX2" fmla="*/ 6964 w 43256"/>
                  <a:gd name="connsiteY2" fmla="*/ 35005 h 43466"/>
                  <a:gd name="connsiteX3" fmla="*/ 5856 w 43256"/>
                  <a:gd name="connsiteY3" fmla="*/ 35386 h 43466"/>
                  <a:gd name="connsiteX4" fmla="*/ 16514 w 43256"/>
                  <a:gd name="connsiteY4" fmla="*/ 39196 h 43466"/>
                  <a:gd name="connsiteX5" fmla="*/ 15846 w 43256"/>
                  <a:gd name="connsiteY5" fmla="*/ 37456 h 43466"/>
                  <a:gd name="connsiteX6" fmla="*/ 28863 w 43256"/>
                  <a:gd name="connsiteY6" fmla="*/ 34857 h 43466"/>
                  <a:gd name="connsiteX7" fmla="*/ 28596 w 43256"/>
                  <a:gd name="connsiteY7" fmla="*/ 36766 h 43466"/>
                  <a:gd name="connsiteX8" fmla="*/ 34165 w 43256"/>
                  <a:gd name="connsiteY8" fmla="*/ 23060 h 43466"/>
                  <a:gd name="connsiteX9" fmla="*/ 37416 w 43256"/>
                  <a:gd name="connsiteY9" fmla="*/ 30196 h 43466"/>
                  <a:gd name="connsiteX10" fmla="*/ 41834 w 43256"/>
                  <a:gd name="connsiteY10" fmla="*/ 15460 h 43466"/>
                  <a:gd name="connsiteX11" fmla="*/ 40386 w 43256"/>
                  <a:gd name="connsiteY11" fmla="*/ 18136 h 43466"/>
                  <a:gd name="connsiteX12" fmla="*/ 38360 w 43256"/>
                  <a:gd name="connsiteY12" fmla="*/ 5532 h 43466"/>
                  <a:gd name="connsiteX13" fmla="*/ 38436 w 43256"/>
                  <a:gd name="connsiteY13" fmla="*/ 6796 h 43466"/>
                  <a:gd name="connsiteX14" fmla="*/ 27460 w 43256"/>
                  <a:gd name="connsiteY14" fmla="*/ 23640 h 43466"/>
                  <a:gd name="connsiteX15" fmla="*/ 29856 w 43256"/>
                  <a:gd name="connsiteY15" fmla="*/ 20765 h 43466"/>
                  <a:gd name="connsiteX16" fmla="*/ 25899 w 43256"/>
                  <a:gd name="connsiteY16" fmla="*/ 23145 h 43466"/>
                  <a:gd name="connsiteX17" fmla="*/ 20468 w 43256"/>
                  <a:gd name="connsiteY17" fmla="*/ 15438 h 43466"/>
                  <a:gd name="connsiteX18" fmla="*/ 18172 w 43256"/>
                  <a:gd name="connsiteY18" fmla="*/ 20458 h 43466"/>
                  <a:gd name="connsiteX19" fmla="*/ 17404 w 43256"/>
                  <a:gd name="connsiteY19" fmla="*/ 20543 h 43466"/>
                  <a:gd name="connsiteX20" fmla="*/ 4163 w 43256"/>
                  <a:gd name="connsiteY20" fmla="*/ 15895 h 43466"/>
                  <a:gd name="connsiteX21" fmla="*/ 3936 w 43256"/>
                  <a:gd name="connsiteY21" fmla="*/ 14476 h 43466"/>
                  <a:gd name="connsiteX0" fmla="*/ 3936 w 43256"/>
                  <a:gd name="connsiteY0" fmla="*/ 9023 h 38013"/>
                  <a:gd name="connsiteX1" fmla="*/ 9795 w 43256"/>
                  <a:gd name="connsiteY1" fmla="*/ 14825 h 38013"/>
                  <a:gd name="connsiteX2" fmla="*/ 19004 w 43256"/>
                  <a:gd name="connsiteY2" fmla="*/ 16911 h 38013"/>
                  <a:gd name="connsiteX3" fmla="*/ 28282 w 43256"/>
                  <a:gd name="connsiteY3" fmla="*/ 16404 h 38013"/>
                  <a:gd name="connsiteX4" fmla="*/ 31162 w 43256"/>
                  <a:gd name="connsiteY4" fmla="*/ 15699 h 38013"/>
                  <a:gd name="connsiteX5" fmla="*/ 35659 w 43256"/>
                  <a:gd name="connsiteY5" fmla="*/ 17348 h 38013"/>
                  <a:gd name="connsiteX6" fmla="*/ 39221 w 43256"/>
                  <a:gd name="connsiteY6" fmla="*/ 14925 h 38013"/>
                  <a:gd name="connsiteX7" fmla="*/ 38354 w 43256"/>
                  <a:gd name="connsiteY7" fmla="*/ 229 h 38013"/>
                  <a:gd name="connsiteX8" fmla="*/ 42018 w 43256"/>
                  <a:gd name="connsiteY8" fmla="*/ 4971 h 38013"/>
                  <a:gd name="connsiteX9" fmla="*/ 41854 w 43256"/>
                  <a:gd name="connsiteY9" fmla="*/ 10113 h 38013"/>
                  <a:gd name="connsiteX10" fmla="*/ 43052 w 43256"/>
                  <a:gd name="connsiteY10" fmla="*/ 17975 h 38013"/>
                  <a:gd name="connsiteX11" fmla="*/ 37440 w 43256"/>
                  <a:gd name="connsiteY11" fmla="*/ 24857 h 38013"/>
                  <a:gd name="connsiteX12" fmla="*/ 35431 w 43256"/>
                  <a:gd name="connsiteY12" fmla="*/ 30754 h 38013"/>
                  <a:gd name="connsiteX13" fmla="*/ 28591 w 43256"/>
                  <a:gd name="connsiteY13" fmla="*/ 31468 h 38013"/>
                  <a:gd name="connsiteX14" fmla="*/ 23703 w 43256"/>
                  <a:gd name="connsiteY14" fmla="*/ 37759 h 38013"/>
                  <a:gd name="connsiteX15" fmla="*/ 16516 w 43256"/>
                  <a:gd name="connsiteY15" fmla="*/ 33919 h 38013"/>
                  <a:gd name="connsiteX16" fmla="*/ 5840 w 43256"/>
                  <a:gd name="connsiteY16" fmla="*/ 30125 h 38013"/>
                  <a:gd name="connsiteX17" fmla="*/ 1146 w 43256"/>
                  <a:gd name="connsiteY17" fmla="*/ 25903 h 38013"/>
                  <a:gd name="connsiteX18" fmla="*/ 2149 w 43256"/>
                  <a:gd name="connsiteY18" fmla="*/ 20204 h 38013"/>
                  <a:gd name="connsiteX19" fmla="*/ 31 w 43256"/>
                  <a:gd name="connsiteY19" fmla="*/ 14357 h 38013"/>
                  <a:gd name="connsiteX20" fmla="*/ 3899 w 43256"/>
                  <a:gd name="connsiteY20" fmla="*/ 9160 h 38013"/>
                  <a:gd name="connsiteX21" fmla="*/ 3936 w 43256"/>
                  <a:gd name="connsiteY21" fmla="*/ 9023 h 38013"/>
                  <a:gd name="connsiteX0" fmla="*/ 4729 w 43256"/>
                  <a:gd name="connsiteY0" fmla="*/ 20830 h 38013"/>
                  <a:gd name="connsiteX1" fmla="*/ 2196 w 43256"/>
                  <a:gd name="connsiteY1" fmla="*/ 20033 h 38013"/>
                  <a:gd name="connsiteX2" fmla="*/ 6964 w 43256"/>
                  <a:gd name="connsiteY2" fmla="*/ 29552 h 38013"/>
                  <a:gd name="connsiteX3" fmla="*/ 5856 w 43256"/>
                  <a:gd name="connsiteY3" fmla="*/ 29933 h 38013"/>
                  <a:gd name="connsiteX4" fmla="*/ 16514 w 43256"/>
                  <a:gd name="connsiteY4" fmla="*/ 33743 h 38013"/>
                  <a:gd name="connsiteX5" fmla="*/ 15846 w 43256"/>
                  <a:gd name="connsiteY5" fmla="*/ 32003 h 38013"/>
                  <a:gd name="connsiteX6" fmla="*/ 28863 w 43256"/>
                  <a:gd name="connsiteY6" fmla="*/ 29404 h 38013"/>
                  <a:gd name="connsiteX7" fmla="*/ 28596 w 43256"/>
                  <a:gd name="connsiteY7" fmla="*/ 31313 h 38013"/>
                  <a:gd name="connsiteX8" fmla="*/ 34165 w 43256"/>
                  <a:gd name="connsiteY8" fmla="*/ 17607 h 38013"/>
                  <a:gd name="connsiteX9" fmla="*/ 37416 w 43256"/>
                  <a:gd name="connsiteY9" fmla="*/ 24743 h 38013"/>
                  <a:gd name="connsiteX10" fmla="*/ 41834 w 43256"/>
                  <a:gd name="connsiteY10" fmla="*/ 10007 h 38013"/>
                  <a:gd name="connsiteX11" fmla="*/ 40386 w 43256"/>
                  <a:gd name="connsiteY11" fmla="*/ 12683 h 38013"/>
                  <a:gd name="connsiteX12" fmla="*/ 38360 w 43256"/>
                  <a:gd name="connsiteY12" fmla="*/ 79 h 38013"/>
                  <a:gd name="connsiteX13" fmla="*/ 38436 w 43256"/>
                  <a:gd name="connsiteY13" fmla="*/ 1343 h 38013"/>
                  <a:gd name="connsiteX14" fmla="*/ 27460 w 43256"/>
                  <a:gd name="connsiteY14" fmla="*/ 18187 h 38013"/>
                  <a:gd name="connsiteX15" fmla="*/ 29856 w 43256"/>
                  <a:gd name="connsiteY15" fmla="*/ 15312 h 38013"/>
                  <a:gd name="connsiteX16" fmla="*/ 25899 w 43256"/>
                  <a:gd name="connsiteY16" fmla="*/ 17692 h 38013"/>
                  <a:gd name="connsiteX17" fmla="*/ 20468 w 43256"/>
                  <a:gd name="connsiteY17" fmla="*/ 9985 h 38013"/>
                  <a:gd name="connsiteX18" fmla="*/ 18172 w 43256"/>
                  <a:gd name="connsiteY18" fmla="*/ 15005 h 38013"/>
                  <a:gd name="connsiteX19" fmla="*/ 17404 w 43256"/>
                  <a:gd name="connsiteY19" fmla="*/ 15090 h 38013"/>
                  <a:gd name="connsiteX20" fmla="*/ 4163 w 43256"/>
                  <a:gd name="connsiteY20" fmla="*/ 10442 h 38013"/>
                  <a:gd name="connsiteX21" fmla="*/ 3936 w 43256"/>
                  <a:gd name="connsiteY21" fmla="*/ 9023 h 38013"/>
                  <a:gd name="connsiteX0" fmla="*/ 3936 w 43256"/>
                  <a:gd name="connsiteY0" fmla="*/ 9023 h 38013"/>
                  <a:gd name="connsiteX1" fmla="*/ 9795 w 43256"/>
                  <a:gd name="connsiteY1" fmla="*/ 14825 h 38013"/>
                  <a:gd name="connsiteX2" fmla="*/ 19004 w 43256"/>
                  <a:gd name="connsiteY2" fmla="*/ 16911 h 38013"/>
                  <a:gd name="connsiteX3" fmla="*/ 28282 w 43256"/>
                  <a:gd name="connsiteY3" fmla="*/ 16404 h 38013"/>
                  <a:gd name="connsiteX4" fmla="*/ 31162 w 43256"/>
                  <a:gd name="connsiteY4" fmla="*/ 15699 h 38013"/>
                  <a:gd name="connsiteX5" fmla="*/ 35659 w 43256"/>
                  <a:gd name="connsiteY5" fmla="*/ 17348 h 38013"/>
                  <a:gd name="connsiteX6" fmla="*/ 39221 w 43256"/>
                  <a:gd name="connsiteY6" fmla="*/ 14925 h 38013"/>
                  <a:gd name="connsiteX7" fmla="*/ 38354 w 43256"/>
                  <a:gd name="connsiteY7" fmla="*/ 229 h 38013"/>
                  <a:gd name="connsiteX8" fmla="*/ 42018 w 43256"/>
                  <a:gd name="connsiteY8" fmla="*/ 4971 h 38013"/>
                  <a:gd name="connsiteX9" fmla="*/ 41854 w 43256"/>
                  <a:gd name="connsiteY9" fmla="*/ 10113 h 38013"/>
                  <a:gd name="connsiteX10" fmla="*/ 43052 w 43256"/>
                  <a:gd name="connsiteY10" fmla="*/ 17975 h 38013"/>
                  <a:gd name="connsiteX11" fmla="*/ 37440 w 43256"/>
                  <a:gd name="connsiteY11" fmla="*/ 24857 h 38013"/>
                  <a:gd name="connsiteX12" fmla="*/ 35431 w 43256"/>
                  <a:gd name="connsiteY12" fmla="*/ 30754 h 38013"/>
                  <a:gd name="connsiteX13" fmla="*/ 28591 w 43256"/>
                  <a:gd name="connsiteY13" fmla="*/ 31468 h 38013"/>
                  <a:gd name="connsiteX14" fmla="*/ 23703 w 43256"/>
                  <a:gd name="connsiteY14" fmla="*/ 37759 h 38013"/>
                  <a:gd name="connsiteX15" fmla="*/ 16516 w 43256"/>
                  <a:gd name="connsiteY15" fmla="*/ 33919 h 38013"/>
                  <a:gd name="connsiteX16" fmla="*/ 5840 w 43256"/>
                  <a:gd name="connsiteY16" fmla="*/ 30125 h 38013"/>
                  <a:gd name="connsiteX17" fmla="*/ 1146 w 43256"/>
                  <a:gd name="connsiteY17" fmla="*/ 25903 h 38013"/>
                  <a:gd name="connsiteX18" fmla="*/ 2149 w 43256"/>
                  <a:gd name="connsiteY18" fmla="*/ 20204 h 38013"/>
                  <a:gd name="connsiteX19" fmla="*/ 31 w 43256"/>
                  <a:gd name="connsiteY19" fmla="*/ 14357 h 38013"/>
                  <a:gd name="connsiteX20" fmla="*/ 3899 w 43256"/>
                  <a:gd name="connsiteY20" fmla="*/ 9160 h 38013"/>
                  <a:gd name="connsiteX21" fmla="*/ 3936 w 43256"/>
                  <a:gd name="connsiteY21" fmla="*/ 9023 h 38013"/>
                  <a:gd name="connsiteX0" fmla="*/ 4729 w 43256"/>
                  <a:gd name="connsiteY0" fmla="*/ 20830 h 38013"/>
                  <a:gd name="connsiteX1" fmla="*/ 2196 w 43256"/>
                  <a:gd name="connsiteY1" fmla="*/ 20033 h 38013"/>
                  <a:gd name="connsiteX2" fmla="*/ 6964 w 43256"/>
                  <a:gd name="connsiteY2" fmla="*/ 29552 h 38013"/>
                  <a:gd name="connsiteX3" fmla="*/ 5856 w 43256"/>
                  <a:gd name="connsiteY3" fmla="*/ 29933 h 38013"/>
                  <a:gd name="connsiteX4" fmla="*/ 16514 w 43256"/>
                  <a:gd name="connsiteY4" fmla="*/ 33743 h 38013"/>
                  <a:gd name="connsiteX5" fmla="*/ 15846 w 43256"/>
                  <a:gd name="connsiteY5" fmla="*/ 32003 h 38013"/>
                  <a:gd name="connsiteX6" fmla="*/ 28863 w 43256"/>
                  <a:gd name="connsiteY6" fmla="*/ 29404 h 38013"/>
                  <a:gd name="connsiteX7" fmla="*/ 28596 w 43256"/>
                  <a:gd name="connsiteY7" fmla="*/ 31313 h 38013"/>
                  <a:gd name="connsiteX8" fmla="*/ 34165 w 43256"/>
                  <a:gd name="connsiteY8" fmla="*/ 17607 h 38013"/>
                  <a:gd name="connsiteX9" fmla="*/ 37416 w 43256"/>
                  <a:gd name="connsiteY9" fmla="*/ 24743 h 38013"/>
                  <a:gd name="connsiteX10" fmla="*/ 41834 w 43256"/>
                  <a:gd name="connsiteY10" fmla="*/ 10007 h 38013"/>
                  <a:gd name="connsiteX11" fmla="*/ 40386 w 43256"/>
                  <a:gd name="connsiteY11" fmla="*/ 12683 h 38013"/>
                  <a:gd name="connsiteX12" fmla="*/ 38360 w 43256"/>
                  <a:gd name="connsiteY12" fmla="*/ 79 h 38013"/>
                  <a:gd name="connsiteX13" fmla="*/ 40090 w 43256"/>
                  <a:gd name="connsiteY13" fmla="*/ 19662 h 38013"/>
                  <a:gd name="connsiteX14" fmla="*/ 27460 w 43256"/>
                  <a:gd name="connsiteY14" fmla="*/ 18187 h 38013"/>
                  <a:gd name="connsiteX15" fmla="*/ 29856 w 43256"/>
                  <a:gd name="connsiteY15" fmla="*/ 15312 h 38013"/>
                  <a:gd name="connsiteX16" fmla="*/ 25899 w 43256"/>
                  <a:gd name="connsiteY16" fmla="*/ 17692 h 38013"/>
                  <a:gd name="connsiteX17" fmla="*/ 20468 w 43256"/>
                  <a:gd name="connsiteY17" fmla="*/ 9985 h 38013"/>
                  <a:gd name="connsiteX18" fmla="*/ 18172 w 43256"/>
                  <a:gd name="connsiteY18" fmla="*/ 15005 h 38013"/>
                  <a:gd name="connsiteX19" fmla="*/ 17404 w 43256"/>
                  <a:gd name="connsiteY19" fmla="*/ 15090 h 38013"/>
                  <a:gd name="connsiteX20" fmla="*/ 4163 w 43256"/>
                  <a:gd name="connsiteY20" fmla="*/ 10442 h 38013"/>
                  <a:gd name="connsiteX21" fmla="*/ 3936 w 43256"/>
                  <a:gd name="connsiteY21" fmla="*/ 9023 h 38013"/>
                  <a:gd name="connsiteX0" fmla="*/ 3936 w 43256"/>
                  <a:gd name="connsiteY0" fmla="*/ 9023 h 38013"/>
                  <a:gd name="connsiteX1" fmla="*/ 9795 w 43256"/>
                  <a:gd name="connsiteY1" fmla="*/ 14825 h 38013"/>
                  <a:gd name="connsiteX2" fmla="*/ 19004 w 43256"/>
                  <a:gd name="connsiteY2" fmla="*/ 16911 h 38013"/>
                  <a:gd name="connsiteX3" fmla="*/ 28282 w 43256"/>
                  <a:gd name="connsiteY3" fmla="*/ 16404 h 38013"/>
                  <a:gd name="connsiteX4" fmla="*/ 31162 w 43256"/>
                  <a:gd name="connsiteY4" fmla="*/ 15699 h 38013"/>
                  <a:gd name="connsiteX5" fmla="*/ 35659 w 43256"/>
                  <a:gd name="connsiteY5" fmla="*/ 17348 h 38013"/>
                  <a:gd name="connsiteX6" fmla="*/ 39221 w 43256"/>
                  <a:gd name="connsiteY6" fmla="*/ 14925 h 38013"/>
                  <a:gd name="connsiteX7" fmla="*/ 38354 w 43256"/>
                  <a:gd name="connsiteY7" fmla="*/ 229 h 38013"/>
                  <a:gd name="connsiteX8" fmla="*/ 40777 w 43256"/>
                  <a:gd name="connsiteY8" fmla="*/ 16973 h 38013"/>
                  <a:gd name="connsiteX9" fmla="*/ 41854 w 43256"/>
                  <a:gd name="connsiteY9" fmla="*/ 10113 h 38013"/>
                  <a:gd name="connsiteX10" fmla="*/ 43052 w 43256"/>
                  <a:gd name="connsiteY10" fmla="*/ 17975 h 38013"/>
                  <a:gd name="connsiteX11" fmla="*/ 37440 w 43256"/>
                  <a:gd name="connsiteY11" fmla="*/ 24857 h 38013"/>
                  <a:gd name="connsiteX12" fmla="*/ 35431 w 43256"/>
                  <a:gd name="connsiteY12" fmla="*/ 30754 h 38013"/>
                  <a:gd name="connsiteX13" fmla="*/ 28591 w 43256"/>
                  <a:gd name="connsiteY13" fmla="*/ 31468 h 38013"/>
                  <a:gd name="connsiteX14" fmla="*/ 23703 w 43256"/>
                  <a:gd name="connsiteY14" fmla="*/ 37759 h 38013"/>
                  <a:gd name="connsiteX15" fmla="*/ 16516 w 43256"/>
                  <a:gd name="connsiteY15" fmla="*/ 33919 h 38013"/>
                  <a:gd name="connsiteX16" fmla="*/ 5840 w 43256"/>
                  <a:gd name="connsiteY16" fmla="*/ 30125 h 38013"/>
                  <a:gd name="connsiteX17" fmla="*/ 1146 w 43256"/>
                  <a:gd name="connsiteY17" fmla="*/ 25903 h 38013"/>
                  <a:gd name="connsiteX18" fmla="*/ 2149 w 43256"/>
                  <a:gd name="connsiteY18" fmla="*/ 20204 h 38013"/>
                  <a:gd name="connsiteX19" fmla="*/ 31 w 43256"/>
                  <a:gd name="connsiteY19" fmla="*/ 14357 h 38013"/>
                  <a:gd name="connsiteX20" fmla="*/ 3899 w 43256"/>
                  <a:gd name="connsiteY20" fmla="*/ 9160 h 38013"/>
                  <a:gd name="connsiteX21" fmla="*/ 3936 w 43256"/>
                  <a:gd name="connsiteY21" fmla="*/ 9023 h 38013"/>
                  <a:gd name="connsiteX0" fmla="*/ 4729 w 43256"/>
                  <a:gd name="connsiteY0" fmla="*/ 20830 h 38013"/>
                  <a:gd name="connsiteX1" fmla="*/ 2196 w 43256"/>
                  <a:gd name="connsiteY1" fmla="*/ 20033 h 38013"/>
                  <a:gd name="connsiteX2" fmla="*/ 6964 w 43256"/>
                  <a:gd name="connsiteY2" fmla="*/ 29552 h 38013"/>
                  <a:gd name="connsiteX3" fmla="*/ 5856 w 43256"/>
                  <a:gd name="connsiteY3" fmla="*/ 29933 h 38013"/>
                  <a:gd name="connsiteX4" fmla="*/ 16514 w 43256"/>
                  <a:gd name="connsiteY4" fmla="*/ 33743 h 38013"/>
                  <a:gd name="connsiteX5" fmla="*/ 15846 w 43256"/>
                  <a:gd name="connsiteY5" fmla="*/ 32003 h 38013"/>
                  <a:gd name="connsiteX6" fmla="*/ 28863 w 43256"/>
                  <a:gd name="connsiteY6" fmla="*/ 29404 h 38013"/>
                  <a:gd name="connsiteX7" fmla="*/ 28596 w 43256"/>
                  <a:gd name="connsiteY7" fmla="*/ 31313 h 38013"/>
                  <a:gd name="connsiteX8" fmla="*/ 34165 w 43256"/>
                  <a:gd name="connsiteY8" fmla="*/ 17607 h 38013"/>
                  <a:gd name="connsiteX9" fmla="*/ 37416 w 43256"/>
                  <a:gd name="connsiteY9" fmla="*/ 24743 h 38013"/>
                  <a:gd name="connsiteX10" fmla="*/ 41834 w 43256"/>
                  <a:gd name="connsiteY10" fmla="*/ 10007 h 38013"/>
                  <a:gd name="connsiteX11" fmla="*/ 40386 w 43256"/>
                  <a:gd name="connsiteY11" fmla="*/ 12683 h 38013"/>
                  <a:gd name="connsiteX12" fmla="*/ 38360 w 43256"/>
                  <a:gd name="connsiteY12" fmla="*/ 79 h 38013"/>
                  <a:gd name="connsiteX13" fmla="*/ 40090 w 43256"/>
                  <a:gd name="connsiteY13" fmla="*/ 19662 h 38013"/>
                  <a:gd name="connsiteX14" fmla="*/ 27460 w 43256"/>
                  <a:gd name="connsiteY14" fmla="*/ 18187 h 38013"/>
                  <a:gd name="connsiteX15" fmla="*/ 29856 w 43256"/>
                  <a:gd name="connsiteY15" fmla="*/ 15312 h 38013"/>
                  <a:gd name="connsiteX16" fmla="*/ 25899 w 43256"/>
                  <a:gd name="connsiteY16" fmla="*/ 17692 h 38013"/>
                  <a:gd name="connsiteX17" fmla="*/ 20468 w 43256"/>
                  <a:gd name="connsiteY17" fmla="*/ 9985 h 38013"/>
                  <a:gd name="connsiteX18" fmla="*/ 18172 w 43256"/>
                  <a:gd name="connsiteY18" fmla="*/ 15005 h 38013"/>
                  <a:gd name="connsiteX19" fmla="*/ 17404 w 43256"/>
                  <a:gd name="connsiteY19" fmla="*/ 15090 h 38013"/>
                  <a:gd name="connsiteX20" fmla="*/ 4163 w 43256"/>
                  <a:gd name="connsiteY20" fmla="*/ 10442 h 38013"/>
                  <a:gd name="connsiteX21" fmla="*/ 3936 w 43256"/>
                  <a:gd name="connsiteY21" fmla="*/ 9023 h 38013"/>
                  <a:gd name="connsiteX0" fmla="*/ 3936 w 43256"/>
                  <a:gd name="connsiteY0" fmla="*/ 9023 h 38013"/>
                  <a:gd name="connsiteX1" fmla="*/ 9795 w 43256"/>
                  <a:gd name="connsiteY1" fmla="*/ 14825 h 38013"/>
                  <a:gd name="connsiteX2" fmla="*/ 19004 w 43256"/>
                  <a:gd name="connsiteY2" fmla="*/ 16911 h 38013"/>
                  <a:gd name="connsiteX3" fmla="*/ 28282 w 43256"/>
                  <a:gd name="connsiteY3" fmla="*/ 16404 h 38013"/>
                  <a:gd name="connsiteX4" fmla="*/ 31162 w 43256"/>
                  <a:gd name="connsiteY4" fmla="*/ 15699 h 38013"/>
                  <a:gd name="connsiteX5" fmla="*/ 35659 w 43256"/>
                  <a:gd name="connsiteY5" fmla="*/ 17348 h 38013"/>
                  <a:gd name="connsiteX6" fmla="*/ 39221 w 43256"/>
                  <a:gd name="connsiteY6" fmla="*/ 14925 h 38013"/>
                  <a:gd name="connsiteX7" fmla="*/ 38354 w 43256"/>
                  <a:gd name="connsiteY7" fmla="*/ 229 h 38013"/>
                  <a:gd name="connsiteX8" fmla="*/ 40777 w 43256"/>
                  <a:gd name="connsiteY8" fmla="*/ 16973 h 38013"/>
                  <a:gd name="connsiteX9" fmla="*/ 41854 w 43256"/>
                  <a:gd name="connsiteY9" fmla="*/ 10113 h 38013"/>
                  <a:gd name="connsiteX10" fmla="*/ 43052 w 43256"/>
                  <a:gd name="connsiteY10" fmla="*/ 17975 h 38013"/>
                  <a:gd name="connsiteX11" fmla="*/ 37440 w 43256"/>
                  <a:gd name="connsiteY11" fmla="*/ 24857 h 38013"/>
                  <a:gd name="connsiteX12" fmla="*/ 35431 w 43256"/>
                  <a:gd name="connsiteY12" fmla="*/ 30754 h 38013"/>
                  <a:gd name="connsiteX13" fmla="*/ 28591 w 43256"/>
                  <a:gd name="connsiteY13" fmla="*/ 31468 h 38013"/>
                  <a:gd name="connsiteX14" fmla="*/ 23703 w 43256"/>
                  <a:gd name="connsiteY14" fmla="*/ 37759 h 38013"/>
                  <a:gd name="connsiteX15" fmla="*/ 16516 w 43256"/>
                  <a:gd name="connsiteY15" fmla="*/ 33919 h 38013"/>
                  <a:gd name="connsiteX16" fmla="*/ 5840 w 43256"/>
                  <a:gd name="connsiteY16" fmla="*/ 30125 h 38013"/>
                  <a:gd name="connsiteX17" fmla="*/ 1146 w 43256"/>
                  <a:gd name="connsiteY17" fmla="*/ 25903 h 38013"/>
                  <a:gd name="connsiteX18" fmla="*/ 2149 w 43256"/>
                  <a:gd name="connsiteY18" fmla="*/ 20204 h 38013"/>
                  <a:gd name="connsiteX19" fmla="*/ 31 w 43256"/>
                  <a:gd name="connsiteY19" fmla="*/ 14357 h 38013"/>
                  <a:gd name="connsiteX20" fmla="*/ 3899 w 43256"/>
                  <a:gd name="connsiteY20" fmla="*/ 9160 h 38013"/>
                  <a:gd name="connsiteX21" fmla="*/ 3936 w 43256"/>
                  <a:gd name="connsiteY21" fmla="*/ 9023 h 38013"/>
                  <a:gd name="connsiteX0" fmla="*/ 4729 w 43256"/>
                  <a:gd name="connsiteY0" fmla="*/ 20830 h 38013"/>
                  <a:gd name="connsiteX1" fmla="*/ 2196 w 43256"/>
                  <a:gd name="connsiteY1" fmla="*/ 20033 h 38013"/>
                  <a:gd name="connsiteX2" fmla="*/ 6964 w 43256"/>
                  <a:gd name="connsiteY2" fmla="*/ 29552 h 38013"/>
                  <a:gd name="connsiteX3" fmla="*/ 5856 w 43256"/>
                  <a:gd name="connsiteY3" fmla="*/ 29933 h 38013"/>
                  <a:gd name="connsiteX4" fmla="*/ 16514 w 43256"/>
                  <a:gd name="connsiteY4" fmla="*/ 33743 h 38013"/>
                  <a:gd name="connsiteX5" fmla="*/ 15846 w 43256"/>
                  <a:gd name="connsiteY5" fmla="*/ 32003 h 38013"/>
                  <a:gd name="connsiteX6" fmla="*/ 28863 w 43256"/>
                  <a:gd name="connsiteY6" fmla="*/ 29404 h 38013"/>
                  <a:gd name="connsiteX7" fmla="*/ 28596 w 43256"/>
                  <a:gd name="connsiteY7" fmla="*/ 31313 h 38013"/>
                  <a:gd name="connsiteX8" fmla="*/ 34165 w 43256"/>
                  <a:gd name="connsiteY8" fmla="*/ 17607 h 38013"/>
                  <a:gd name="connsiteX9" fmla="*/ 37416 w 43256"/>
                  <a:gd name="connsiteY9" fmla="*/ 24743 h 38013"/>
                  <a:gd name="connsiteX10" fmla="*/ 41834 w 43256"/>
                  <a:gd name="connsiteY10" fmla="*/ 10007 h 38013"/>
                  <a:gd name="connsiteX11" fmla="*/ 40386 w 43256"/>
                  <a:gd name="connsiteY11" fmla="*/ 12683 h 38013"/>
                  <a:gd name="connsiteX12" fmla="*/ 40428 w 43256"/>
                  <a:gd name="connsiteY12" fmla="*/ 18398 h 38013"/>
                  <a:gd name="connsiteX13" fmla="*/ 40090 w 43256"/>
                  <a:gd name="connsiteY13" fmla="*/ 19662 h 38013"/>
                  <a:gd name="connsiteX14" fmla="*/ 27460 w 43256"/>
                  <a:gd name="connsiteY14" fmla="*/ 18187 h 38013"/>
                  <a:gd name="connsiteX15" fmla="*/ 29856 w 43256"/>
                  <a:gd name="connsiteY15" fmla="*/ 15312 h 38013"/>
                  <a:gd name="connsiteX16" fmla="*/ 25899 w 43256"/>
                  <a:gd name="connsiteY16" fmla="*/ 17692 h 38013"/>
                  <a:gd name="connsiteX17" fmla="*/ 20468 w 43256"/>
                  <a:gd name="connsiteY17" fmla="*/ 9985 h 38013"/>
                  <a:gd name="connsiteX18" fmla="*/ 18172 w 43256"/>
                  <a:gd name="connsiteY18" fmla="*/ 15005 h 38013"/>
                  <a:gd name="connsiteX19" fmla="*/ 17404 w 43256"/>
                  <a:gd name="connsiteY19" fmla="*/ 15090 h 38013"/>
                  <a:gd name="connsiteX20" fmla="*/ 4163 w 43256"/>
                  <a:gd name="connsiteY20" fmla="*/ 10442 h 38013"/>
                  <a:gd name="connsiteX21" fmla="*/ 3936 w 43256"/>
                  <a:gd name="connsiteY21" fmla="*/ 9023 h 38013"/>
                  <a:gd name="connsiteX0" fmla="*/ 3936 w 43256"/>
                  <a:gd name="connsiteY0" fmla="*/ 606 h 29596"/>
                  <a:gd name="connsiteX1" fmla="*/ 9795 w 43256"/>
                  <a:gd name="connsiteY1" fmla="*/ 6408 h 29596"/>
                  <a:gd name="connsiteX2" fmla="*/ 19004 w 43256"/>
                  <a:gd name="connsiteY2" fmla="*/ 8494 h 29596"/>
                  <a:gd name="connsiteX3" fmla="*/ 28282 w 43256"/>
                  <a:gd name="connsiteY3" fmla="*/ 7987 h 29596"/>
                  <a:gd name="connsiteX4" fmla="*/ 31162 w 43256"/>
                  <a:gd name="connsiteY4" fmla="*/ 7282 h 29596"/>
                  <a:gd name="connsiteX5" fmla="*/ 35659 w 43256"/>
                  <a:gd name="connsiteY5" fmla="*/ 8931 h 29596"/>
                  <a:gd name="connsiteX6" fmla="*/ 39221 w 43256"/>
                  <a:gd name="connsiteY6" fmla="*/ 6508 h 29596"/>
                  <a:gd name="connsiteX7" fmla="*/ 40008 w 43256"/>
                  <a:gd name="connsiteY7" fmla="*/ 9499 h 29596"/>
                  <a:gd name="connsiteX8" fmla="*/ 40777 w 43256"/>
                  <a:gd name="connsiteY8" fmla="*/ 8556 h 29596"/>
                  <a:gd name="connsiteX9" fmla="*/ 41854 w 43256"/>
                  <a:gd name="connsiteY9" fmla="*/ 1696 h 29596"/>
                  <a:gd name="connsiteX10" fmla="*/ 43052 w 43256"/>
                  <a:gd name="connsiteY10" fmla="*/ 9558 h 29596"/>
                  <a:gd name="connsiteX11" fmla="*/ 37440 w 43256"/>
                  <a:gd name="connsiteY11" fmla="*/ 16440 h 29596"/>
                  <a:gd name="connsiteX12" fmla="*/ 35431 w 43256"/>
                  <a:gd name="connsiteY12" fmla="*/ 22337 h 29596"/>
                  <a:gd name="connsiteX13" fmla="*/ 28591 w 43256"/>
                  <a:gd name="connsiteY13" fmla="*/ 23051 h 29596"/>
                  <a:gd name="connsiteX14" fmla="*/ 23703 w 43256"/>
                  <a:gd name="connsiteY14" fmla="*/ 29342 h 29596"/>
                  <a:gd name="connsiteX15" fmla="*/ 16516 w 43256"/>
                  <a:gd name="connsiteY15" fmla="*/ 25502 h 29596"/>
                  <a:gd name="connsiteX16" fmla="*/ 5840 w 43256"/>
                  <a:gd name="connsiteY16" fmla="*/ 21708 h 29596"/>
                  <a:gd name="connsiteX17" fmla="*/ 1146 w 43256"/>
                  <a:gd name="connsiteY17" fmla="*/ 17486 h 29596"/>
                  <a:gd name="connsiteX18" fmla="*/ 2149 w 43256"/>
                  <a:gd name="connsiteY18" fmla="*/ 11787 h 29596"/>
                  <a:gd name="connsiteX19" fmla="*/ 31 w 43256"/>
                  <a:gd name="connsiteY19" fmla="*/ 5940 h 29596"/>
                  <a:gd name="connsiteX20" fmla="*/ 3899 w 43256"/>
                  <a:gd name="connsiteY20" fmla="*/ 743 h 29596"/>
                  <a:gd name="connsiteX21" fmla="*/ 3936 w 43256"/>
                  <a:gd name="connsiteY21" fmla="*/ 606 h 29596"/>
                  <a:gd name="connsiteX0" fmla="*/ 4729 w 43256"/>
                  <a:gd name="connsiteY0" fmla="*/ 12413 h 29596"/>
                  <a:gd name="connsiteX1" fmla="*/ 2196 w 43256"/>
                  <a:gd name="connsiteY1" fmla="*/ 11616 h 29596"/>
                  <a:gd name="connsiteX2" fmla="*/ 6964 w 43256"/>
                  <a:gd name="connsiteY2" fmla="*/ 21135 h 29596"/>
                  <a:gd name="connsiteX3" fmla="*/ 5856 w 43256"/>
                  <a:gd name="connsiteY3" fmla="*/ 21516 h 29596"/>
                  <a:gd name="connsiteX4" fmla="*/ 16514 w 43256"/>
                  <a:gd name="connsiteY4" fmla="*/ 25326 h 29596"/>
                  <a:gd name="connsiteX5" fmla="*/ 15846 w 43256"/>
                  <a:gd name="connsiteY5" fmla="*/ 23586 h 29596"/>
                  <a:gd name="connsiteX6" fmla="*/ 28863 w 43256"/>
                  <a:gd name="connsiteY6" fmla="*/ 20987 h 29596"/>
                  <a:gd name="connsiteX7" fmla="*/ 28596 w 43256"/>
                  <a:gd name="connsiteY7" fmla="*/ 22896 h 29596"/>
                  <a:gd name="connsiteX8" fmla="*/ 34165 w 43256"/>
                  <a:gd name="connsiteY8" fmla="*/ 9190 h 29596"/>
                  <a:gd name="connsiteX9" fmla="*/ 37416 w 43256"/>
                  <a:gd name="connsiteY9" fmla="*/ 16326 h 29596"/>
                  <a:gd name="connsiteX10" fmla="*/ 41834 w 43256"/>
                  <a:gd name="connsiteY10" fmla="*/ 1590 h 29596"/>
                  <a:gd name="connsiteX11" fmla="*/ 40386 w 43256"/>
                  <a:gd name="connsiteY11" fmla="*/ 4266 h 29596"/>
                  <a:gd name="connsiteX12" fmla="*/ 40428 w 43256"/>
                  <a:gd name="connsiteY12" fmla="*/ 9981 h 29596"/>
                  <a:gd name="connsiteX13" fmla="*/ 40090 w 43256"/>
                  <a:gd name="connsiteY13" fmla="*/ 11245 h 29596"/>
                  <a:gd name="connsiteX14" fmla="*/ 27460 w 43256"/>
                  <a:gd name="connsiteY14" fmla="*/ 9770 h 29596"/>
                  <a:gd name="connsiteX15" fmla="*/ 29856 w 43256"/>
                  <a:gd name="connsiteY15" fmla="*/ 6895 h 29596"/>
                  <a:gd name="connsiteX16" fmla="*/ 25899 w 43256"/>
                  <a:gd name="connsiteY16" fmla="*/ 9275 h 29596"/>
                  <a:gd name="connsiteX17" fmla="*/ 20468 w 43256"/>
                  <a:gd name="connsiteY17" fmla="*/ 1568 h 29596"/>
                  <a:gd name="connsiteX18" fmla="*/ 18172 w 43256"/>
                  <a:gd name="connsiteY18" fmla="*/ 6588 h 29596"/>
                  <a:gd name="connsiteX19" fmla="*/ 17404 w 43256"/>
                  <a:gd name="connsiteY19" fmla="*/ 6673 h 29596"/>
                  <a:gd name="connsiteX20" fmla="*/ 4163 w 43256"/>
                  <a:gd name="connsiteY20" fmla="*/ 2025 h 29596"/>
                  <a:gd name="connsiteX21" fmla="*/ 3936 w 43256"/>
                  <a:gd name="connsiteY21" fmla="*/ 606 h 29596"/>
                  <a:gd name="connsiteX0" fmla="*/ 3936 w 43256"/>
                  <a:gd name="connsiteY0" fmla="*/ 606 h 29596"/>
                  <a:gd name="connsiteX1" fmla="*/ 9795 w 43256"/>
                  <a:gd name="connsiteY1" fmla="*/ 6408 h 29596"/>
                  <a:gd name="connsiteX2" fmla="*/ 19004 w 43256"/>
                  <a:gd name="connsiteY2" fmla="*/ 8494 h 29596"/>
                  <a:gd name="connsiteX3" fmla="*/ 28282 w 43256"/>
                  <a:gd name="connsiteY3" fmla="*/ 7987 h 29596"/>
                  <a:gd name="connsiteX4" fmla="*/ 31162 w 43256"/>
                  <a:gd name="connsiteY4" fmla="*/ 7282 h 29596"/>
                  <a:gd name="connsiteX5" fmla="*/ 35659 w 43256"/>
                  <a:gd name="connsiteY5" fmla="*/ 8931 h 29596"/>
                  <a:gd name="connsiteX6" fmla="*/ 39221 w 43256"/>
                  <a:gd name="connsiteY6" fmla="*/ 6508 h 29596"/>
                  <a:gd name="connsiteX7" fmla="*/ 40008 w 43256"/>
                  <a:gd name="connsiteY7" fmla="*/ 9499 h 29596"/>
                  <a:gd name="connsiteX8" fmla="*/ 40777 w 43256"/>
                  <a:gd name="connsiteY8" fmla="*/ 8556 h 29596"/>
                  <a:gd name="connsiteX9" fmla="*/ 41854 w 43256"/>
                  <a:gd name="connsiteY9" fmla="*/ 1696 h 29596"/>
                  <a:gd name="connsiteX10" fmla="*/ 43052 w 43256"/>
                  <a:gd name="connsiteY10" fmla="*/ 9558 h 29596"/>
                  <a:gd name="connsiteX11" fmla="*/ 37440 w 43256"/>
                  <a:gd name="connsiteY11" fmla="*/ 16440 h 29596"/>
                  <a:gd name="connsiteX12" fmla="*/ 35431 w 43256"/>
                  <a:gd name="connsiteY12" fmla="*/ 22337 h 29596"/>
                  <a:gd name="connsiteX13" fmla="*/ 28591 w 43256"/>
                  <a:gd name="connsiteY13" fmla="*/ 23051 h 29596"/>
                  <a:gd name="connsiteX14" fmla="*/ 23703 w 43256"/>
                  <a:gd name="connsiteY14" fmla="*/ 29342 h 29596"/>
                  <a:gd name="connsiteX15" fmla="*/ 16516 w 43256"/>
                  <a:gd name="connsiteY15" fmla="*/ 25502 h 29596"/>
                  <a:gd name="connsiteX16" fmla="*/ 5840 w 43256"/>
                  <a:gd name="connsiteY16" fmla="*/ 21708 h 29596"/>
                  <a:gd name="connsiteX17" fmla="*/ 1146 w 43256"/>
                  <a:gd name="connsiteY17" fmla="*/ 17486 h 29596"/>
                  <a:gd name="connsiteX18" fmla="*/ 2149 w 43256"/>
                  <a:gd name="connsiteY18" fmla="*/ 11787 h 29596"/>
                  <a:gd name="connsiteX19" fmla="*/ 31 w 43256"/>
                  <a:gd name="connsiteY19" fmla="*/ 5940 h 29596"/>
                  <a:gd name="connsiteX20" fmla="*/ 3899 w 43256"/>
                  <a:gd name="connsiteY20" fmla="*/ 743 h 29596"/>
                  <a:gd name="connsiteX21" fmla="*/ 3936 w 43256"/>
                  <a:gd name="connsiteY21" fmla="*/ 606 h 29596"/>
                  <a:gd name="connsiteX0" fmla="*/ 4729 w 43256"/>
                  <a:gd name="connsiteY0" fmla="*/ 12413 h 29596"/>
                  <a:gd name="connsiteX1" fmla="*/ 2196 w 43256"/>
                  <a:gd name="connsiteY1" fmla="*/ 11616 h 29596"/>
                  <a:gd name="connsiteX2" fmla="*/ 6964 w 43256"/>
                  <a:gd name="connsiteY2" fmla="*/ 21135 h 29596"/>
                  <a:gd name="connsiteX3" fmla="*/ 5856 w 43256"/>
                  <a:gd name="connsiteY3" fmla="*/ 21516 h 29596"/>
                  <a:gd name="connsiteX4" fmla="*/ 16514 w 43256"/>
                  <a:gd name="connsiteY4" fmla="*/ 25326 h 29596"/>
                  <a:gd name="connsiteX5" fmla="*/ 15846 w 43256"/>
                  <a:gd name="connsiteY5" fmla="*/ 23586 h 29596"/>
                  <a:gd name="connsiteX6" fmla="*/ 28863 w 43256"/>
                  <a:gd name="connsiteY6" fmla="*/ 20987 h 29596"/>
                  <a:gd name="connsiteX7" fmla="*/ 28596 w 43256"/>
                  <a:gd name="connsiteY7" fmla="*/ 22896 h 29596"/>
                  <a:gd name="connsiteX8" fmla="*/ 34165 w 43256"/>
                  <a:gd name="connsiteY8" fmla="*/ 9190 h 29596"/>
                  <a:gd name="connsiteX9" fmla="*/ 37416 w 43256"/>
                  <a:gd name="connsiteY9" fmla="*/ 16326 h 29596"/>
                  <a:gd name="connsiteX10" fmla="*/ 41834 w 43256"/>
                  <a:gd name="connsiteY10" fmla="*/ 1590 h 29596"/>
                  <a:gd name="connsiteX11" fmla="*/ 40386 w 43256"/>
                  <a:gd name="connsiteY11" fmla="*/ 4266 h 29596"/>
                  <a:gd name="connsiteX12" fmla="*/ 40428 w 43256"/>
                  <a:gd name="connsiteY12" fmla="*/ 9981 h 29596"/>
                  <a:gd name="connsiteX13" fmla="*/ 40090 w 43256"/>
                  <a:gd name="connsiteY13" fmla="*/ 11245 h 29596"/>
                  <a:gd name="connsiteX14" fmla="*/ 27460 w 43256"/>
                  <a:gd name="connsiteY14" fmla="*/ 9770 h 29596"/>
                  <a:gd name="connsiteX15" fmla="*/ 29856 w 43256"/>
                  <a:gd name="connsiteY15" fmla="*/ 6895 h 29596"/>
                  <a:gd name="connsiteX16" fmla="*/ 25899 w 43256"/>
                  <a:gd name="connsiteY16" fmla="*/ 9275 h 29596"/>
                  <a:gd name="connsiteX17" fmla="*/ 20468 w 43256"/>
                  <a:gd name="connsiteY17" fmla="*/ 1568 h 29596"/>
                  <a:gd name="connsiteX18" fmla="*/ 18172 w 43256"/>
                  <a:gd name="connsiteY18" fmla="*/ 6588 h 29596"/>
                  <a:gd name="connsiteX19" fmla="*/ 17404 w 43256"/>
                  <a:gd name="connsiteY19" fmla="*/ 6673 h 29596"/>
                  <a:gd name="connsiteX20" fmla="*/ 4163 w 43256"/>
                  <a:gd name="connsiteY20" fmla="*/ 2025 h 29596"/>
                  <a:gd name="connsiteX21" fmla="*/ 3936 w 43256"/>
                  <a:gd name="connsiteY21" fmla="*/ 9450 h 29596"/>
                  <a:gd name="connsiteX0" fmla="*/ 2965 w 42285"/>
                  <a:gd name="connsiteY0" fmla="*/ 606 h 29596"/>
                  <a:gd name="connsiteX1" fmla="*/ 8824 w 42285"/>
                  <a:gd name="connsiteY1" fmla="*/ 6408 h 29596"/>
                  <a:gd name="connsiteX2" fmla="*/ 18033 w 42285"/>
                  <a:gd name="connsiteY2" fmla="*/ 8494 h 29596"/>
                  <a:gd name="connsiteX3" fmla="*/ 27311 w 42285"/>
                  <a:gd name="connsiteY3" fmla="*/ 7987 h 29596"/>
                  <a:gd name="connsiteX4" fmla="*/ 30191 w 42285"/>
                  <a:gd name="connsiteY4" fmla="*/ 7282 h 29596"/>
                  <a:gd name="connsiteX5" fmla="*/ 34688 w 42285"/>
                  <a:gd name="connsiteY5" fmla="*/ 8931 h 29596"/>
                  <a:gd name="connsiteX6" fmla="*/ 38250 w 42285"/>
                  <a:gd name="connsiteY6" fmla="*/ 6508 h 29596"/>
                  <a:gd name="connsiteX7" fmla="*/ 39037 w 42285"/>
                  <a:gd name="connsiteY7" fmla="*/ 9499 h 29596"/>
                  <a:gd name="connsiteX8" fmla="*/ 39806 w 42285"/>
                  <a:gd name="connsiteY8" fmla="*/ 8556 h 29596"/>
                  <a:gd name="connsiteX9" fmla="*/ 40883 w 42285"/>
                  <a:gd name="connsiteY9" fmla="*/ 1696 h 29596"/>
                  <a:gd name="connsiteX10" fmla="*/ 42081 w 42285"/>
                  <a:gd name="connsiteY10" fmla="*/ 9558 h 29596"/>
                  <a:gd name="connsiteX11" fmla="*/ 36469 w 42285"/>
                  <a:gd name="connsiteY11" fmla="*/ 16440 h 29596"/>
                  <a:gd name="connsiteX12" fmla="*/ 34460 w 42285"/>
                  <a:gd name="connsiteY12" fmla="*/ 22337 h 29596"/>
                  <a:gd name="connsiteX13" fmla="*/ 27620 w 42285"/>
                  <a:gd name="connsiteY13" fmla="*/ 23051 h 29596"/>
                  <a:gd name="connsiteX14" fmla="*/ 22732 w 42285"/>
                  <a:gd name="connsiteY14" fmla="*/ 29342 h 29596"/>
                  <a:gd name="connsiteX15" fmla="*/ 15545 w 42285"/>
                  <a:gd name="connsiteY15" fmla="*/ 25502 h 29596"/>
                  <a:gd name="connsiteX16" fmla="*/ 4869 w 42285"/>
                  <a:gd name="connsiteY16" fmla="*/ 21708 h 29596"/>
                  <a:gd name="connsiteX17" fmla="*/ 175 w 42285"/>
                  <a:gd name="connsiteY17" fmla="*/ 17486 h 29596"/>
                  <a:gd name="connsiteX18" fmla="*/ 1178 w 42285"/>
                  <a:gd name="connsiteY18" fmla="*/ 11787 h 29596"/>
                  <a:gd name="connsiteX19" fmla="*/ 4850 w 42285"/>
                  <a:gd name="connsiteY19" fmla="*/ 9099 h 29596"/>
                  <a:gd name="connsiteX20" fmla="*/ 2928 w 42285"/>
                  <a:gd name="connsiteY20" fmla="*/ 743 h 29596"/>
                  <a:gd name="connsiteX21" fmla="*/ 2965 w 42285"/>
                  <a:gd name="connsiteY21" fmla="*/ 606 h 29596"/>
                  <a:gd name="connsiteX0" fmla="*/ 3758 w 42285"/>
                  <a:gd name="connsiteY0" fmla="*/ 12413 h 29596"/>
                  <a:gd name="connsiteX1" fmla="*/ 1225 w 42285"/>
                  <a:gd name="connsiteY1" fmla="*/ 11616 h 29596"/>
                  <a:gd name="connsiteX2" fmla="*/ 5993 w 42285"/>
                  <a:gd name="connsiteY2" fmla="*/ 21135 h 29596"/>
                  <a:gd name="connsiteX3" fmla="*/ 4885 w 42285"/>
                  <a:gd name="connsiteY3" fmla="*/ 21516 h 29596"/>
                  <a:gd name="connsiteX4" fmla="*/ 15543 w 42285"/>
                  <a:gd name="connsiteY4" fmla="*/ 25326 h 29596"/>
                  <a:gd name="connsiteX5" fmla="*/ 14875 w 42285"/>
                  <a:gd name="connsiteY5" fmla="*/ 23586 h 29596"/>
                  <a:gd name="connsiteX6" fmla="*/ 27892 w 42285"/>
                  <a:gd name="connsiteY6" fmla="*/ 20987 h 29596"/>
                  <a:gd name="connsiteX7" fmla="*/ 27625 w 42285"/>
                  <a:gd name="connsiteY7" fmla="*/ 22896 h 29596"/>
                  <a:gd name="connsiteX8" fmla="*/ 33194 w 42285"/>
                  <a:gd name="connsiteY8" fmla="*/ 9190 h 29596"/>
                  <a:gd name="connsiteX9" fmla="*/ 36445 w 42285"/>
                  <a:gd name="connsiteY9" fmla="*/ 16326 h 29596"/>
                  <a:gd name="connsiteX10" fmla="*/ 40863 w 42285"/>
                  <a:gd name="connsiteY10" fmla="*/ 1590 h 29596"/>
                  <a:gd name="connsiteX11" fmla="*/ 39415 w 42285"/>
                  <a:gd name="connsiteY11" fmla="*/ 4266 h 29596"/>
                  <a:gd name="connsiteX12" fmla="*/ 39457 w 42285"/>
                  <a:gd name="connsiteY12" fmla="*/ 9981 h 29596"/>
                  <a:gd name="connsiteX13" fmla="*/ 39119 w 42285"/>
                  <a:gd name="connsiteY13" fmla="*/ 11245 h 29596"/>
                  <a:gd name="connsiteX14" fmla="*/ 26489 w 42285"/>
                  <a:gd name="connsiteY14" fmla="*/ 9770 h 29596"/>
                  <a:gd name="connsiteX15" fmla="*/ 28885 w 42285"/>
                  <a:gd name="connsiteY15" fmla="*/ 6895 h 29596"/>
                  <a:gd name="connsiteX16" fmla="*/ 24928 w 42285"/>
                  <a:gd name="connsiteY16" fmla="*/ 9275 h 29596"/>
                  <a:gd name="connsiteX17" fmla="*/ 19497 w 42285"/>
                  <a:gd name="connsiteY17" fmla="*/ 1568 h 29596"/>
                  <a:gd name="connsiteX18" fmla="*/ 17201 w 42285"/>
                  <a:gd name="connsiteY18" fmla="*/ 6588 h 29596"/>
                  <a:gd name="connsiteX19" fmla="*/ 16433 w 42285"/>
                  <a:gd name="connsiteY19" fmla="*/ 6673 h 29596"/>
                  <a:gd name="connsiteX20" fmla="*/ 3192 w 42285"/>
                  <a:gd name="connsiteY20" fmla="*/ 2025 h 29596"/>
                  <a:gd name="connsiteX21" fmla="*/ 2965 w 42285"/>
                  <a:gd name="connsiteY21" fmla="*/ 9450 h 29596"/>
                  <a:gd name="connsiteX0" fmla="*/ 2965 w 42285"/>
                  <a:gd name="connsiteY0" fmla="*/ 606 h 29596"/>
                  <a:gd name="connsiteX1" fmla="*/ 8824 w 42285"/>
                  <a:gd name="connsiteY1" fmla="*/ 6408 h 29596"/>
                  <a:gd name="connsiteX2" fmla="*/ 18033 w 42285"/>
                  <a:gd name="connsiteY2" fmla="*/ 8494 h 29596"/>
                  <a:gd name="connsiteX3" fmla="*/ 27311 w 42285"/>
                  <a:gd name="connsiteY3" fmla="*/ 7987 h 29596"/>
                  <a:gd name="connsiteX4" fmla="*/ 30191 w 42285"/>
                  <a:gd name="connsiteY4" fmla="*/ 7282 h 29596"/>
                  <a:gd name="connsiteX5" fmla="*/ 34688 w 42285"/>
                  <a:gd name="connsiteY5" fmla="*/ 8931 h 29596"/>
                  <a:gd name="connsiteX6" fmla="*/ 38250 w 42285"/>
                  <a:gd name="connsiteY6" fmla="*/ 6508 h 29596"/>
                  <a:gd name="connsiteX7" fmla="*/ 39037 w 42285"/>
                  <a:gd name="connsiteY7" fmla="*/ 9499 h 29596"/>
                  <a:gd name="connsiteX8" fmla="*/ 39806 w 42285"/>
                  <a:gd name="connsiteY8" fmla="*/ 8556 h 29596"/>
                  <a:gd name="connsiteX9" fmla="*/ 40883 w 42285"/>
                  <a:gd name="connsiteY9" fmla="*/ 1696 h 29596"/>
                  <a:gd name="connsiteX10" fmla="*/ 42081 w 42285"/>
                  <a:gd name="connsiteY10" fmla="*/ 9558 h 29596"/>
                  <a:gd name="connsiteX11" fmla="*/ 36469 w 42285"/>
                  <a:gd name="connsiteY11" fmla="*/ 16440 h 29596"/>
                  <a:gd name="connsiteX12" fmla="*/ 34460 w 42285"/>
                  <a:gd name="connsiteY12" fmla="*/ 22337 h 29596"/>
                  <a:gd name="connsiteX13" fmla="*/ 27620 w 42285"/>
                  <a:gd name="connsiteY13" fmla="*/ 23051 h 29596"/>
                  <a:gd name="connsiteX14" fmla="*/ 22732 w 42285"/>
                  <a:gd name="connsiteY14" fmla="*/ 29342 h 29596"/>
                  <a:gd name="connsiteX15" fmla="*/ 15545 w 42285"/>
                  <a:gd name="connsiteY15" fmla="*/ 25502 h 29596"/>
                  <a:gd name="connsiteX16" fmla="*/ 4869 w 42285"/>
                  <a:gd name="connsiteY16" fmla="*/ 21708 h 29596"/>
                  <a:gd name="connsiteX17" fmla="*/ 175 w 42285"/>
                  <a:gd name="connsiteY17" fmla="*/ 17486 h 29596"/>
                  <a:gd name="connsiteX18" fmla="*/ 1178 w 42285"/>
                  <a:gd name="connsiteY18" fmla="*/ 11787 h 29596"/>
                  <a:gd name="connsiteX19" fmla="*/ 4850 w 42285"/>
                  <a:gd name="connsiteY19" fmla="*/ 9099 h 29596"/>
                  <a:gd name="connsiteX20" fmla="*/ 2928 w 42285"/>
                  <a:gd name="connsiteY20" fmla="*/ 743 h 29596"/>
                  <a:gd name="connsiteX21" fmla="*/ 2965 w 42285"/>
                  <a:gd name="connsiteY21" fmla="*/ 606 h 29596"/>
                  <a:gd name="connsiteX0" fmla="*/ 3758 w 42285"/>
                  <a:gd name="connsiteY0" fmla="*/ 12413 h 29596"/>
                  <a:gd name="connsiteX1" fmla="*/ 1225 w 42285"/>
                  <a:gd name="connsiteY1" fmla="*/ 11616 h 29596"/>
                  <a:gd name="connsiteX2" fmla="*/ 5993 w 42285"/>
                  <a:gd name="connsiteY2" fmla="*/ 21135 h 29596"/>
                  <a:gd name="connsiteX3" fmla="*/ 4885 w 42285"/>
                  <a:gd name="connsiteY3" fmla="*/ 21516 h 29596"/>
                  <a:gd name="connsiteX4" fmla="*/ 15543 w 42285"/>
                  <a:gd name="connsiteY4" fmla="*/ 25326 h 29596"/>
                  <a:gd name="connsiteX5" fmla="*/ 14875 w 42285"/>
                  <a:gd name="connsiteY5" fmla="*/ 23586 h 29596"/>
                  <a:gd name="connsiteX6" fmla="*/ 27892 w 42285"/>
                  <a:gd name="connsiteY6" fmla="*/ 20987 h 29596"/>
                  <a:gd name="connsiteX7" fmla="*/ 27625 w 42285"/>
                  <a:gd name="connsiteY7" fmla="*/ 22896 h 29596"/>
                  <a:gd name="connsiteX8" fmla="*/ 33194 w 42285"/>
                  <a:gd name="connsiteY8" fmla="*/ 9190 h 29596"/>
                  <a:gd name="connsiteX9" fmla="*/ 36445 w 42285"/>
                  <a:gd name="connsiteY9" fmla="*/ 16326 h 29596"/>
                  <a:gd name="connsiteX10" fmla="*/ 40863 w 42285"/>
                  <a:gd name="connsiteY10" fmla="*/ 1590 h 29596"/>
                  <a:gd name="connsiteX11" fmla="*/ 39415 w 42285"/>
                  <a:gd name="connsiteY11" fmla="*/ 4266 h 29596"/>
                  <a:gd name="connsiteX12" fmla="*/ 39457 w 42285"/>
                  <a:gd name="connsiteY12" fmla="*/ 9981 h 29596"/>
                  <a:gd name="connsiteX13" fmla="*/ 39119 w 42285"/>
                  <a:gd name="connsiteY13" fmla="*/ 11245 h 29596"/>
                  <a:gd name="connsiteX14" fmla="*/ 26489 w 42285"/>
                  <a:gd name="connsiteY14" fmla="*/ 9770 h 29596"/>
                  <a:gd name="connsiteX15" fmla="*/ 28885 w 42285"/>
                  <a:gd name="connsiteY15" fmla="*/ 6895 h 29596"/>
                  <a:gd name="connsiteX16" fmla="*/ 24928 w 42285"/>
                  <a:gd name="connsiteY16" fmla="*/ 9275 h 29596"/>
                  <a:gd name="connsiteX17" fmla="*/ 19497 w 42285"/>
                  <a:gd name="connsiteY17" fmla="*/ 1568 h 29596"/>
                  <a:gd name="connsiteX18" fmla="*/ 17201 w 42285"/>
                  <a:gd name="connsiteY18" fmla="*/ 6588 h 29596"/>
                  <a:gd name="connsiteX19" fmla="*/ 16433 w 42285"/>
                  <a:gd name="connsiteY19" fmla="*/ 6673 h 29596"/>
                  <a:gd name="connsiteX20" fmla="*/ 6501 w 42285"/>
                  <a:gd name="connsiteY20" fmla="*/ 11501 h 29596"/>
                  <a:gd name="connsiteX21" fmla="*/ 2965 w 42285"/>
                  <a:gd name="connsiteY21" fmla="*/ 9450 h 29596"/>
                  <a:gd name="connsiteX0" fmla="*/ 2965 w 42285"/>
                  <a:gd name="connsiteY0" fmla="*/ 452 h 29442"/>
                  <a:gd name="connsiteX1" fmla="*/ 8411 w 42285"/>
                  <a:gd name="connsiteY1" fmla="*/ 9412 h 29442"/>
                  <a:gd name="connsiteX2" fmla="*/ 18033 w 42285"/>
                  <a:gd name="connsiteY2" fmla="*/ 8340 h 29442"/>
                  <a:gd name="connsiteX3" fmla="*/ 27311 w 42285"/>
                  <a:gd name="connsiteY3" fmla="*/ 7833 h 29442"/>
                  <a:gd name="connsiteX4" fmla="*/ 30191 w 42285"/>
                  <a:gd name="connsiteY4" fmla="*/ 7128 h 29442"/>
                  <a:gd name="connsiteX5" fmla="*/ 34688 w 42285"/>
                  <a:gd name="connsiteY5" fmla="*/ 8777 h 29442"/>
                  <a:gd name="connsiteX6" fmla="*/ 38250 w 42285"/>
                  <a:gd name="connsiteY6" fmla="*/ 6354 h 29442"/>
                  <a:gd name="connsiteX7" fmla="*/ 39037 w 42285"/>
                  <a:gd name="connsiteY7" fmla="*/ 9345 h 29442"/>
                  <a:gd name="connsiteX8" fmla="*/ 39806 w 42285"/>
                  <a:gd name="connsiteY8" fmla="*/ 8402 h 29442"/>
                  <a:gd name="connsiteX9" fmla="*/ 40883 w 42285"/>
                  <a:gd name="connsiteY9" fmla="*/ 1542 h 29442"/>
                  <a:gd name="connsiteX10" fmla="*/ 42081 w 42285"/>
                  <a:gd name="connsiteY10" fmla="*/ 9404 h 29442"/>
                  <a:gd name="connsiteX11" fmla="*/ 36469 w 42285"/>
                  <a:gd name="connsiteY11" fmla="*/ 16286 h 29442"/>
                  <a:gd name="connsiteX12" fmla="*/ 34460 w 42285"/>
                  <a:gd name="connsiteY12" fmla="*/ 22183 h 29442"/>
                  <a:gd name="connsiteX13" fmla="*/ 27620 w 42285"/>
                  <a:gd name="connsiteY13" fmla="*/ 22897 h 29442"/>
                  <a:gd name="connsiteX14" fmla="*/ 22732 w 42285"/>
                  <a:gd name="connsiteY14" fmla="*/ 29188 h 29442"/>
                  <a:gd name="connsiteX15" fmla="*/ 15545 w 42285"/>
                  <a:gd name="connsiteY15" fmla="*/ 25348 h 29442"/>
                  <a:gd name="connsiteX16" fmla="*/ 4869 w 42285"/>
                  <a:gd name="connsiteY16" fmla="*/ 21554 h 29442"/>
                  <a:gd name="connsiteX17" fmla="*/ 175 w 42285"/>
                  <a:gd name="connsiteY17" fmla="*/ 17332 h 29442"/>
                  <a:gd name="connsiteX18" fmla="*/ 1178 w 42285"/>
                  <a:gd name="connsiteY18" fmla="*/ 11633 h 29442"/>
                  <a:gd name="connsiteX19" fmla="*/ 4850 w 42285"/>
                  <a:gd name="connsiteY19" fmla="*/ 8945 h 29442"/>
                  <a:gd name="connsiteX20" fmla="*/ 2928 w 42285"/>
                  <a:gd name="connsiteY20" fmla="*/ 589 h 29442"/>
                  <a:gd name="connsiteX21" fmla="*/ 2965 w 42285"/>
                  <a:gd name="connsiteY21" fmla="*/ 452 h 29442"/>
                  <a:gd name="connsiteX0" fmla="*/ 3758 w 42285"/>
                  <a:gd name="connsiteY0" fmla="*/ 12259 h 29442"/>
                  <a:gd name="connsiteX1" fmla="*/ 1225 w 42285"/>
                  <a:gd name="connsiteY1" fmla="*/ 11462 h 29442"/>
                  <a:gd name="connsiteX2" fmla="*/ 5993 w 42285"/>
                  <a:gd name="connsiteY2" fmla="*/ 20981 h 29442"/>
                  <a:gd name="connsiteX3" fmla="*/ 4885 w 42285"/>
                  <a:gd name="connsiteY3" fmla="*/ 21362 h 29442"/>
                  <a:gd name="connsiteX4" fmla="*/ 15543 w 42285"/>
                  <a:gd name="connsiteY4" fmla="*/ 25172 h 29442"/>
                  <a:gd name="connsiteX5" fmla="*/ 14875 w 42285"/>
                  <a:gd name="connsiteY5" fmla="*/ 23432 h 29442"/>
                  <a:gd name="connsiteX6" fmla="*/ 27892 w 42285"/>
                  <a:gd name="connsiteY6" fmla="*/ 20833 h 29442"/>
                  <a:gd name="connsiteX7" fmla="*/ 27625 w 42285"/>
                  <a:gd name="connsiteY7" fmla="*/ 22742 h 29442"/>
                  <a:gd name="connsiteX8" fmla="*/ 33194 w 42285"/>
                  <a:gd name="connsiteY8" fmla="*/ 9036 h 29442"/>
                  <a:gd name="connsiteX9" fmla="*/ 36445 w 42285"/>
                  <a:gd name="connsiteY9" fmla="*/ 16172 h 29442"/>
                  <a:gd name="connsiteX10" fmla="*/ 40863 w 42285"/>
                  <a:gd name="connsiteY10" fmla="*/ 1436 h 29442"/>
                  <a:gd name="connsiteX11" fmla="*/ 39415 w 42285"/>
                  <a:gd name="connsiteY11" fmla="*/ 4112 h 29442"/>
                  <a:gd name="connsiteX12" fmla="*/ 39457 w 42285"/>
                  <a:gd name="connsiteY12" fmla="*/ 9827 h 29442"/>
                  <a:gd name="connsiteX13" fmla="*/ 39119 w 42285"/>
                  <a:gd name="connsiteY13" fmla="*/ 11091 h 29442"/>
                  <a:gd name="connsiteX14" fmla="*/ 26489 w 42285"/>
                  <a:gd name="connsiteY14" fmla="*/ 9616 h 29442"/>
                  <a:gd name="connsiteX15" fmla="*/ 28885 w 42285"/>
                  <a:gd name="connsiteY15" fmla="*/ 6741 h 29442"/>
                  <a:gd name="connsiteX16" fmla="*/ 24928 w 42285"/>
                  <a:gd name="connsiteY16" fmla="*/ 9121 h 29442"/>
                  <a:gd name="connsiteX17" fmla="*/ 19497 w 42285"/>
                  <a:gd name="connsiteY17" fmla="*/ 1414 h 29442"/>
                  <a:gd name="connsiteX18" fmla="*/ 17201 w 42285"/>
                  <a:gd name="connsiteY18" fmla="*/ 6434 h 29442"/>
                  <a:gd name="connsiteX19" fmla="*/ 16433 w 42285"/>
                  <a:gd name="connsiteY19" fmla="*/ 6519 h 29442"/>
                  <a:gd name="connsiteX20" fmla="*/ 6501 w 42285"/>
                  <a:gd name="connsiteY20" fmla="*/ 11347 h 29442"/>
                  <a:gd name="connsiteX21" fmla="*/ 2965 w 42285"/>
                  <a:gd name="connsiteY21" fmla="*/ 9296 h 29442"/>
                  <a:gd name="connsiteX0" fmla="*/ 6274 w 42285"/>
                  <a:gd name="connsiteY0" fmla="*/ 7444 h 28854"/>
                  <a:gd name="connsiteX1" fmla="*/ 8411 w 42285"/>
                  <a:gd name="connsiteY1" fmla="*/ 8824 h 28854"/>
                  <a:gd name="connsiteX2" fmla="*/ 18033 w 42285"/>
                  <a:gd name="connsiteY2" fmla="*/ 7752 h 28854"/>
                  <a:gd name="connsiteX3" fmla="*/ 27311 w 42285"/>
                  <a:gd name="connsiteY3" fmla="*/ 7245 h 28854"/>
                  <a:gd name="connsiteX4" fmla="*/ 30191 w 42285"/>
                  <a:gd name="connsiteY4" fmla="*/ 6540 h 28854"/>
                  <a:gd name="connsiteX5" fmla="*/ 34688 w 42285"/>
                  <a:gd name="connsiteY5" fmla="*/ 8189 h 28854"/>
                  <a:gd name="connsiteX6" fmla="*/ 38250 w 42285"/>
                  <a:gd name="connsiteY6" fmla="*/ 5766 h 28854"/>
                  <a:gd name="connsiteX7" fmla="*/ 39037 w 42285"/>
                  <a:gd name="connsiteY7" fmla="*/ 8757 h 28854"/>
                  <a:gd name="connsiteX8" fmla="*/ 39806 w 42285"/>
                  <a:gd name="connsiteY8" fmla="*/ 7814 h 28854"/>
                  <a:gd name="connsiteX9" fmla="*/ 40883 w 42285"/>
                  <a:gd name="connsiteY9" fmla="*/ 954 h 28854"/>
                  <a:gd name="connsiteX10" fmla="*/ 42081 w 42285"/>
                  <a:gd name="connsiteY10" fmla="*/ 8816 h 28854"/>
                  <a:gd name="connsiteX11" fmla="*/ 36469 w 42285"/>
                  <a:gd name="connsiteY11" fmla="*/ 15698 h 28854"/>
                  <a:gd name="connsiteX12" fmla="*/ 34460 w 42285"/>
                  <a:gd name="connsiteY12" fmla="*/ 21595 h 28854"/>
                  <a:gd name="connsiteX13" fmla="*/ 27620 w 42285"/>
                  <a:gd name="connsiteY13" fmla="*/ 22309 h 28854"/>
                  <a:gd name="connsiteX14" fmla="*/ 22732 w 42285"/>
                  <a:gd name="connsiteY14" fmla="*/ 28600 h 28854"/>
                  <a:gd name="connsiteX15" fmla="*/ 15545 w 42285"/>
                  <a:gd name="connsiteY15" fmla="*/ 24760 h 28854"/>
                  <a:gd name="connsiteX16" fmla="*/ 4869 w 42285"/>
                  <a:gd name="connsiteY16" fmla="*/ 20966 h 28854"/>
                  <a:gd name="connsiteX17" fmla="*/ 175 w 42285"/>
                  <a:gd name="connsiteY17" fmla="*/ 16744 h 28854"/>
                  <a:gd name="connsiteX18" fmla="*/ 1178 w 42285"/>
                  <a:gd name="connsiteY18" fmla="*/ 11045 h 28854"/>
                  <a:gd name="connsiteX19" fmla="*/ 4850 w 42285"/>
                  <a:gd name="connsiteY19" fmla="*/ 8357 h 28854"/>
                  <a:gd name="connsiteX20" fmla="*/ 2928 w 42285"/>
                  <a:gd name="connsiteY20" fmla="*/ 1 h 28854"/>
                  <a:gd name="connsiteX21" fmla="*/ 6274 w 42285"/>
                  <a:gd name="connsiteY21" fmla="*/ 7444 h 28854"/>
                  <a:gd name="connsiteX0" fmla="*/ 3758 w 42285"/>
                  <a:gd name="connsiteY0" fmla="*/ 11671 h 28854"/>
                  <a:gd name="connsiteX1" fmla="*/ 1225 w 42285"/>
                  <a:gd name="connsiteY1" fmla="*/ 10874 h 28854"/>
                  <a:gd name="connsiteX2" fmla="*/ 5993 w 42285"/>
                  <a:gd name="connsiteY2" fmla="*/ 20393 h 28854"/>
                  <a:gd name="connsiteX3" fmla="*/ 4885 w 42285"/>
                  <a:gd name="connsiteY3" fmla="*/ 20774 h 28854"/>
                  <a:gd name="connsiteX4" fmla="*/ 15543 w 42285"/>
                  <a:gd name="connsiteY4" fmla="*/ 24584 h 28854"/>
                  <a:gd name="connsiteX5" fmla="*/ 14875 w 42285"/>
                  <a:gd name="connsiteY5" fmla="*/ 22844 h 28854"/>
                  <a:gd name="connsiteX6" fmla="*/ 27892 w 42285"/>
                  <a:gd name="connsiteY6" fmla="*/ 20245 h 28854"/>
                  <a:gd name="connsiteX7" fmla="*/ 27625 w 42285"/>
                  <a:gd name="connsiteY7" fmla="*/ 22154 h 28854"/>
                  <a:gd name="connsiteX8" fmla="*/ 33194 w 42285"/>
                  <a:gd name="connsiteY8" fmla="*/ 8448 h 28854"/>
                  <a:gd name="connsiteX9" fmla="*/ 36445 w 42285"/>
                  <a:gd name="connsiteY9" fmla="*/ 15584 h 28854"/>
                  <a:gd name="connsiteX10" fmla="*/ 40863 w 42285"/>
                  <a:gd name="connsiteY10" fmla="*/ 848 h 28854"/>
                  <a:gd name="connsiteX11" fmla="*/ 39415 w 42285"/>
                  <a:gd name="connsiteY11" fmla="*/ 3524 h 28854"/>
                  <a:gd name="connsiteX12" fmla="*/ 39457 w 42285"/>
                  <a:gd name="connsiteY12" fmla="*/ 9239 h 28854"/>
                  <a:gd name="connsiteX13" fmla="*/ 39119 w 42285"/>
                  <a:gd name="connsiteY13" fmla="*/ 10503 h 28854"/>
                  <a:gd name="connsiteX14" fmla="*/ 26489 w 42285"/>
                  <a:gd name="connsiteY14" fmla="*/ 9028 h 28854"/>
                  <a:gd name="connsiteX15" fmla="*/ 28885 w 42285"/>
                  <a:gd name="connsiteY15" fmla="*/ 6153 h 28854"/>
                  <a:gd name="connsiteX16" fmla="*/ 24928 w 42285"/>
                  <a:gd name="connsiteY16" fmla="*/ 8533 h 28854"/>
                  <a:gd name="connsiteX17" fmla="*/ 19497 w 42285"/>
                  <a:gd name="connsiteY17" fmla="*/ 826 h 28854"/>
                  <a:gd name="connsiteX18" fmla="*/ 17201 w 42285"/>
                  <a:gd name="connsiteY18" fmla="*/ 5846 h 28854"/>
                  <a:gd name="connsiteX19" fmla="*/ 16433 w 42285"/>
                  <a:gd name="connsiteY19" fmla="*/ 5931 h 28854"/>
                  <a:gd name="connsiteX20" fmla="*/ 6501 w 42285"/>
                  <a:gd name="connsiteY20" fmla="*/ 10759 h 28854"/>
                  <a:gd name="connsiteX21" fmla="*/ 2965 w 42285"/>
                  <a:gd name="connsiteY21" fmla="*/ 8708 h 28854"/>
                  <a:gd name="connsiteX0" fmla="*/ 6274 w 42285"/>
                  <a:gd name="connsiteY0" fmla="*/ 7444 h 28854"/>
                  <a:gd name="connsiteX1" fmla="*/ 8411 w 42285"/>
                  <a:gd name="connsiteY1" fmla="*/ 8824 h 28854"/>
                  <a:gd name="connsiteX2" fmla="*/ 18033 w 42285"/>
                  <a:gd name="connsiteY2" fmla="*/ 7752 h 28854"/>
                  <a:gd name="connsiteX3" fmla="*/ 27311 w 42285"/>
                  <a:gd name="connsiteY3" fmla="*/ 7245 h 28854"/>
                  <a:gd name="connsiteX4" fmla="*/ 30191 w 42285"/>
                  <a:gd name="connsiteY4" fmla="*/ 6540 h 28854"/>
                  <a:gd name="connsiteX5" fmla="*/ 34688 w 42285"/>
                  <a:gd name="connsiteY5" fmla="*/ 8189 h 28854"/>
                  <a:gd name="connsiteX6" fmla="*/ 38250 w 42285"/>
                  <a:gd name="connsiteY6" fmla="*/ 5766 h 28854"/>
                  <a:gd name="connsiteX7" fmla="*/ 39037 w 42285"/>
                  <a:gd name="connsiteY7" fmla="*/ 8757 h 28854"/>
                  <a:gd name="connsiteX8" fmla="*/ 39806 w 42285"/>
                  <a:gd name="connsiteY8" fmla="*/ 7814 h 28854"/>
                  <a:gd name="connsiteX9" fmla="*/ 40883 w 42285"/>
                  <a:gd name="connsiteY9" fmla="*/ 954 h 28854"/>
                  <a:gd name="connsiteX10" fmla="*/ 42081 w 42285"/>
                  <a:gd name="connsiteY10" fmla="*/ 8816 h 28854"/>
                  <a:gd name="connsiteX11" fmla="*/ 36469 w 42285"/>
                  <a:gd name="connsiteY11" fmla="*/ 15698 h 28854"/>
                  <a:gd name="connsiteX12" fmla="*/ 34460 w 42285"/>
                  <a:gd name="connsiteY12" fmla="*/ 21595 h 28854"/>
                  <a:gd name="connsiteX13" fmla="*/ 27620 w 42285"/>
                  <a:gd name="connsiteY13" fmla="*/ 22309 h 28854"/>
                  <a:gd name="connsiteX14" fmla="*/ 22732 w 42285"/>
                  <a:gd name="connsiteY14" fmla="*/ 28600 h 28854"/>
                  <a:gd name="connsiteX15" fmla="*/ 15545 w 42285"/>
                  <a:gd name="connsiteY15" fmla="*/ 24760 h 28854"/>
                  <a:gd name="connsiteX16" fmla="*/ 4869 w 42285"/>
                  <a:gd name="connsiteY16" fmla="*/ 20966 h 28854"/>
                  <a:gd name="connsiteX17" fmla="*/ 175 w 42285"/>
                  <a:gd name="connsiteY17" fmla="*/ 16744 h 28854"/>
                  <a:gd name="connsiteX18" fmla="*/ 1178 w 42285"/>
                  <a:gd name="connsiteY18" fmla="*/ 11045 h 28854"/>
                  <a:gd name="connsiteX19" fmla="*/ 4850 w 42285"/>
                  <a:gd name="connsiteY19" fmla="*/ 8357 h 28854"/>
                  <a:gd name="connsiteX20" fmla="*/ 2928 w 42285"/>
                  <a:gd name="connsiteY20" fmla="*/ 1 h 28854"/>
                  <a:gd name="connsiteX21" fmla="*/ 6274 w 42285"/>
                  <a:gd name="connsiteY21" fmla="*/ 7444 h 28854"/>
                  <a:gd name="connsiteX0" fmla="*/ 3758 w 42285"/>
                  <a:gd name="connsiteY0" fmla="*/ 11671 h 28854"/>
                  <a:gd name="connsiteX1" fmla="*/ 1225 w 42285"/>
                  <a:gd name="connsiteY1" fmla="*/ 10874 h 28854"/>
                  <a:gd name="connsiteX2" fmla="*/ 5993 w 42285"/>
                  <a:gd name="connsiteY2" fmla="*/ 20393 h 28854"/>
                  <a:gd name="connsiteX3" fmla="*/ 4885 w 42285"/>
                  <a:gd name="connsiteY3" fmla="*/ 20774 h 28854"/>
                  <a:gd name="connsiteX4" fmla="*/ 15543 w 42285"/>
                  <a:gd name="connsiteY4" fmla="*/ 24584 h 28854"/>
                  <a:gd name="connsiteX5" fmla="*/ 14875 w 42285"/>
                  <a:gd name="connsiteY5" fmla="*/ 22844 h 28854"/>
                  <a:gd name="connsiteX6" fmla="*/ 27892 w 42285"/>
                  <a:gd name="connsiteY6" fmla="*/ 20245 h 28854"/>
                  <a:gd name="connsiteX7" fmla="*/ 27625 w 42285"/>
                  <a:gd name="connsiteY7" fmla="*/ 22154 h 28854"/>
                  <a:gd name="connsiteX8" fmla="*/ 33194 w 42285"/>
                  <a:gd name="connsiteY8" fmla="*/ 8448 h 28854"/>
                  <a:gd name="connsiteX9" fmla="*/ 36445 w 42285"/>
                  <a:gd name="connsiteY9" fmla="*/ 15584 h 28854"/>
                  <a:gd name="connsiteX10" fmla="*/ 40863 w 42285"/>
                  <a:gd name="connsiteY10" fmla="*/ 848 h 28854"/>
                  <a:gd name="connsiteX11" fmla="*/ 39415 w 42285"/>
                  <a:gd name="connsiteY11" fmla="*/ 3524 h 28854"/>
                  <a:gd name="connsiteX12" fmla="*/ 39457 w 42285"/>
                  <a:gd name="connsiteY12" fmla="*/ 9239 h 28854"/>
                  <a:gd name="connsiteX13" fmla="*/ 39119 w 42285"/>
                  <a:gd name="connsiteY13" fmla="*/ 10503 h 28854"/>
                  <a:gd name="connsiteX14" fmla="*/ 26489 w 42285"/>
                  <a:gd name="connsiteY14" fmla="*/ 9028 h 28854"/>
                  <a:gd name="connsiteX15" fmla="*/ 28885 w 42285"/>
                  <a:gd name="connsiteY15" fmla="*/ 6153 h 28854"/>
                  <a:gd name="connsiteX16" fmla="*/ 24928 w 42285"/>
                  <a:gd name="connsiteY16" fmla="*/ 8533 h 28854"/>
                  <a:gd name="connsiteX17" fmla="*/ 19497 w 42285"/>
                  <a:gd name="connsiteY17" fmla="*/ 826 h 28854"/>
                  <a:gd name="connsiteX18" fmla="*/ 17201 w 42285"/>
                  <a:gd name="connsiteY18" fmla="*/ 5846 h 28854"/>
                  <a:gd name="connsiteX19" fmla="*/ 17674 w 42285"/>
                  <a:gd name="connsiteY19" fmla="*/ 10984 h 28854"/>
                  <a:gd name="connsiteX20" fmla="*/ 6501 w 42285"/>
                  <a:gd name="connsiteY20" fmla="*/ 10759 h 28854"/>
                  <a:gd name="connsiteX21" fmla="*/ 2965 w 42285"/>
                  <a:gd name="connsiteY21" fmla="*/ 8708 h 28854"/>
                  <a:gd name="connsiteX0" fmla="*/ 6274 w 42285"/>
                  <a:gd name="connsiteY0" fmla="*/ 6729 h 28139"/>
                  <a:gd name="connsiteX1" fmla="*/ 8411 w 42285"/>
                  <a:gd name="connsiteY1" fmla="*/ 8109 h 28139"/>
                  <a:gd name="connsiteX2" fmla="*/ 18033 w 42285"/>
                  <a:gd name="connsiteY2" fmla="*/ 7037 h 28139"/>
                  <a:gd name="connsiteX3" fmla="*/ 27311 w 42285"/>
                  <a:gd name="connsiteY3" fmla="*/ 6530 h 28139"/>
                  <a:gd name="connsiteX4" fmla="*/ 30191 w 42285"/>
                  <a:gd name="connsiteY4" fmla="*/ 5825 h 28139"/>
                  <a:gd name="connsiteX5" fmla="*/ 34688 w 42285"/>
                  <a:gd name="connsiteY5" fmla="*/ 7474 h 28139"/>
                  <a:gd name="connsiteX6" fmla="*/ 38250 w 42285"/>
                  <a:gd name="connsiteY6" fmla="*/ 5051 h 28139"/>
                  <a:gd name="connsiteX7" fmla="*/ 39037 w 42285"/>
                  <a:gd name="connsiteY7" fmla="*/ 8042 h 28139"/>
                  <a:gd name="connsiteX8" fmla="*/ 39806 w 42285"/>
                  <a:gd name="connsiteY8" fmla="*/ 7099 h 28139"/>
                  <a:gd name="connsiteX9" fmla="*/ 40883 w 42285"/>
                  <a:gd name="connsiteY9" fmla="*/ 239 h 28139"/>
                  <a:gd name="connsiteX10" fmla="*/ 42081 w 42285"/>
                  <a:gd name="connsiteY10" fmla="*/ 8101 h 28139"/>
                  <a:gd name="connsiteX11" fmla="*/ 36469 w 42285"/>
                  <a:gd name="connsiteY11" fmla="*/ 14983 h 28139"/>
                  <a:gd name="connsiteX12" fmla="*/ 34460 w 42285"/>
                  <a:gd name="connsiteY12" fmla="*/ 20880 h 28139"/>
                  <a:gd name="connsiteX13" fmla="*/ 27620 w 42285"/>
                  <a:gd name="connsiteY13" fmla="*/ 21594 h 28139"/>
                  <a:gd name="connsiteX14" fmla="*/ 22732 w 42285"/>
                  <a:gd name="connsiteY14" fmla="*/ 27885 h 28139"/>
                  <a:gd name="connsiteX15" fmla="*/ 15545 w 42285"/>
                  <a:gd name="connsiteY15" fmla="*/ 24045 h 28139"/>
                  <a:gd name="connsiteX16" fmla="*/ 4869 w 42285"/>
                  <a:gd name="connsiteY16" fmla="*/ 20251 h 28139"/>
                  <a:gd name="connsiteX17" fmla="*/ 175 w 42285"/>
                  <a:gd name="connsiteY17" fmla="*/ 16029 h 28139"/>
                  <a:gd name="connsiteX18" fmla="*/ 1178 w 42285"/>
                  <a:gd name="connsiteY18" fmla="*/ 10330 h 28139"/>
                  <a:gd name="connsiteX19" fmla="*/ 4850 w 42285"/>
                  <a:gd name="connsiteY19" fmla="*/ 7642 h 28139"/>
                  <a:gd name="connsiteX20" fmla="*/ 4996 w 42285"/>
                  <a:gd name="connsiteY20" fmla="*/ 5603 h 28139"/>
                  <a:gd name="connsiteX21" fmla="*/ 6274 w 42285"/>
                  <a:gd name="connsiteY21" fmla="*/ 6729 h 28139"/>
                  <a:gd name="connsiteX0" fmla="*/ 3758 w 42285"/>
                  <a:gd name="connsiteY0" fmla="*/ 10956 h 28139"/>
                  <a:gd name="connsiteX1" fmla="*/ 1225 w 42285"/>
                  <a:gd name="connsiteY1" fmla="*/ 10159 h 28139"/>
                  <a:gd name="connsiteX2" fmla="*/ 5993 w 42285"/>
                  <a:gd name="connsiteY2" fmla="*/ 19678 h 28139"/>
                  <a:gd name="connsiteX3" fmla="*/ 4885 w 42285"/>
                  <a:gd name="connsiteY3" fmla="*/ 20059 h 28139"/>
                  <a:gd name="connsiteX4" fmla="*/ 15543 w 42285"/>
                  <a:gd name="connsiteY4" fmla="*/ 23869 h 28139"/>
                  <a:gd name="connsiteX5" fmla="*/ 14875 w 42285"/>
                  <a:gd name="connsiteY5" fmla="*/ 22129 h 28139"/>
                  <a:gd name="connsiteX6" fmla="*/ 27892 w 42285"/>
                  <a:gd name="connsiteY6" fmla="*/ 19530 h 28139"/>
                  <a:gd name="connsiteX7" fmla="*/ 27625 w 42285"/>
                  <a:gd name="connsiteY7" fmla="*/ 21439 h 28139"/>
                  <a:gd name="connsiteX8" fmla="*/ 33194 w 42285"/>
                  <a:gd name="connsiteY8" fmla="*/ 7733 h 28139"/>
                  <a:gd name="connsiteX9" fmla="*/ 36445 w 42285"/>
                  <a:gd name="connsiteY9" fmla="*/ 14869 h 28139"/>
                  <a:gd name="connsiteX10" fmla="*/ 40863 w 42285"/>
                  <a:gd name="connsiteY10" fmla="*/ 133 h 28139"/>
                  <a:gd name="connsiteX11" fmla="*/ 39415 w 42285"/>
                  <a:gd name="connsiteY11" fmla="*/ 2809 h 28139"/>
                  <a:gd name="connsiteX12" fmla="*/ 39457 w 42285"/>
                  <a:gd name="connsiteY12" fmla="*/ 8524 h 28139"/>
                  <a:gd name="connsiteX13" fmla="*/ 39119 w 42285"/>
                  <a:gd name="connsiteY13" fmla="*/ 9788 h 28139"/>
                  <a:gd name="connsiteX14" fmla="*/ 26489 w 42285"/>
                  <a:gd name="connsiteY14" fmla="*/ 8313 h 28139"/>
                  <a:gd name="connsiteX15" fmla="*/ 28885 w 42285"/>
                  <a:gd name="connsiteY15" fmla="*/ 5438 h 28139"/>
                  <a:gd name="connsiteX16" fmla="*/ 24928 w 42285"/>
                  <a:gd name="connsiteY16" fmla="*/ 7818 h 28139"/>
                  <a:gd name="connsiteX17" fmla="*/ 19497 w 42285"/>
                  <a:gd name="connsiteY17" fmla="*/ 111 h 28139"/>
                  <a:gd name="connsiteX18" fmla="*/ 17201 w 42285"/>
                  <a:gd name="connsiteY18" fmla="*/ 5131 h 28139"/>
                  <a:gd name="connsiteX19" fmla="*/ 17674 w 42285"/>
                  <a:gd name="connsiteY19" fmla="*/ 10269 h 28139"/>
                  <a:gd name="connsiteX20" fmla="*/ 6501 w 42285"/>
                  <a:gd name="connsiteY20" fmla="*/ 10044 h 28139"/>
                  <a:gd name="connsiteX21" fmla="*/ 2965 w 42285"/>
                  <a:gd name="connsiteY21" fmla="*/ 7993 h 28139"/>
                  <a:gd name="connsiteX0" fmla="*/ 7101 w 42285"/>
                  <a:gd name="connsiteY0" fmla="*/ 11151 h 28139"/>
                  <a:gd name="connsiteX1" fmla="*/ 8411 w 42285"/>
                  <a:gd name="connsiteY1" fmla="*/ 8109 h 28139"/>
                  <a:gd name="connsiteX2" fmla="*/ 18033 w 42285"/>
                  <a:gd name="connsiteY2" fmla="*/ 7037 h 28139"/>
                  <a:gd name="connsiteX3" fmla="*/ 27311 w 42285"/>
                  <a:gd name="connsiteY3" fmla="*/ 6530 h 28139"/>
                  <a:gd name="connsiteX4" fmla="*/ 30191 w 42285"/>
                  <a:gd name="connsiteY4" fmla="*/ 5825 h 28139"/>
                  <a:gd name="connsiteX5" fmla="*/ 34688 w 42285"/>
                  <a:gd name="connsiteY5" fmla="*/ 7474 h 28139"/>
                  <a:gd name="connsiteX6" fmla="*/ 38250 w 42285"/>
                  <a:gd name="connsiteY6" fmla="*/ 5051 h 28139"/>
                  <a:gd name="connsiteX7" fmla="*/ 39037 w 42285"/>
                  <a:gd name="connsiteY7" fmla="*/ 8042 h 28139"/>
                  <a:gd name="connsiteX8" fmla="*/ 39806 w 42285"/>
                  <a:gd name="connsiteY8" fmla="*/ 7099 h 28139"/>
                  <a:gd name="connsiteX9" fmla="*/ 40883 w 42285"/>
                  <a:gd name="connsiteY9" fmla="*/ 239 h 28139"/>
                  <a:gd name="connsiteX10" fmla="*/ 42081 w 42285"/>
                  <a:gd name="connsiteY10" fmla="*/ 8101 h 28139"/>
                  <a:gd name="connsiteX11" fmla="*/ 36469 w 42285"/>
                  <a:gd name="connsiteY11" fmla="*/ 14983 h 28139"/>
                  <a:gd name="connsiteX12" fmla="*/ 34460 w 42285"/>
                  <a:gd name="connsiteY12" fmla="*/ 20880 h 28139"/>
                  <a:gd name="connsiteX13" fmla="*/ 27620 w 42285"/>
                  <a:gd name="connsiteY13" fmla="*/ 21594 h 28139"/>
                  <a:gd name="connsiteX14" fmla="*/ 22732 w 42285"/>
                  <a:gd name="connsiteY14" fmla="*/ 27885 h 28139"/>
                  <a:gd name="connsiteX15" fmla="*/ 15545 w 42285"/>
                  <a:gd name="connsiteY15" fmla="*/ 24045 h 28139"/>
                  <a:gd name="connsiteX16" fmla="*/ 4869 w 42285"/>
                  <a:gd name="connsiteY16" fmla="*/ 20251 h 28139"/>
                  <a:gd name="connsiteX17" fmla="*/ 175 w 42285"/>
                  <a:gd name="connsiteY17" fmla="*/ 16029 h 28139"/>
                  <a:gd name="connsiteX18" fmla="*/ 1178 w 42285"/>
                  <a:gd name="connsiteY18" fmla="*/ 10330 h 28139"/>
                  <a:gd name="connsiteX19" fmla="*/ 4850 w 42285"/>
                  <a:gd name="connsiteY19" fmla="*/ 7642 h 28139"/>
                  <a:gd name="connsiteX20" fmla="*/ 4996 w 42285"/>
                  <a:gd name="connsiteY20" fmla="*/ 5603 h 28139"/>
                  <a:gd name="connsiteX21" fmla="*/ 7101 w 42285"/>
                  <a:gd name="connsiteY21" fmla="*/ 11151 h 28139"/>
                  <a:gd name="connsiteX0" fmla="*/ 3758 w 42285"/>
                  <a:gd name="connsiteY0" fmla="*/ 10956 h 28139"/>
                  <a:gd name="connsiteX1" fmla="*/ 1225 w 42285"/>
                  <a:gd name="connsiteY1" fmla="*/ 10159 h 28139"/>
                  <a:gd name="connsiteX2" fmla="*/ 5993 w 42285"/>
                  <a:gd name="connsiteY2" fmla="*/ 19678 h 28139"/>
                  <a:gd name="connsiteX3" fmla="*/ 4885 w 42285"/>
                  <a:gd name="connsiteY3" fmla="*/ 20059 h 28139"/>
                  <a:gd name="connsiteX4" fmla="*/ 15543 w 42285"/>
                  <a:gd name="connsiteY4" fmla="*/ 23869 h 28139"/>
                  <a:gd name="connsiteX5" fmla="*/ 14875 w 42285"/>
                  <a:gd name="connsiteY5" fmla="*/ 22129 h 28139"/>
                  <a:gd name="connsiteX6" fmla="*/ 27892 w 42285"/>
                  <a:gd name="connsiteY6" fmla="*/ 19530 h 28139"/>
                  <a:gd name="connsiteX7" fmla="*/ 27625 w 42285"/>
                  <a:gd name="connsiteY7" fmla="*/ 21439 h 28139"/>
                  <a:gd name="connsiteX8" fmla="*/ 33194 w 42285"/>
                  <a:gd name="connsiteY8" fmla="*/ 7733 h 28139"/>
                  <a:gd name="connsiteX9" fmla="*/ 36445 w 42285"/>
                  <a:gd name="connsiteY9" fmla="*/ 14869 h 28139"/>
                  <a:gd name="connsiteX10" fmla="*/ 40863 w 42285"/>
                  <a:gd name="connsiteY10" fmla="*/ 133 h 28139"/>
                  <a:gd name="connsiteX11" fmla="*/ 39415 w 42285"/>
                  <a:gd name="connsiteY11" fmla="*/ 2809 h 28139"/>
                  <a:gd name="connsiteX12" fmla="*/ 39457 w 42285"/>
                  <a:gd name="connsiteY12" fmla="*/ 8524 h 28139"/>
                  <a:gd name="connsiteX13" fmla="*/ 39119 w 42285"/>
                  <a:gd name="connsiteY13" fmla="*/ 9788 h 28139"/>
                  <a:gd name="connsiteX14" fmla="*/ 26489 w 42285"/>
                  <a:gd name="connsiteY14" fmla="*/ 8313 h 28139"/>
                  <a:gd name="connsiteX15" fmla="*/ 28885 w 42285"/>
                  <a:gd name="connsiteY15" fmla="*/ 5438 h 28139"/>
                  <a:gd name="connsiteX16" fmla="*/ 24928 w 42285"/>
                  <a:gd name="connsiteY16" fmla="*/ 7818 h 28139"/>
                  <a:gd name="connsiteX17" fmla="*/ 19497 w 42285"/>
                  <a:gd name="connsiteY17" fmla="*/ 111 h 28139"/>
                  <a:gd name="connsiteX18" fmla="*/ 17201 w 42285"/>
                  <a:gd name="connsiteY18" fmla="*/ 5131 h 28139"/>
                  <a:gd name="connsiteX19" fmla="*/ 17674 w 42285"/>
                  <a:gd name="connsiteY19" fmla="*/ 10269 h 28139"/>
                  <a:gd name="connsiteX20" fmla="*/ 6501 w 42285"/>
                  <a:gd name="connsiteY20" fmla="*/ 10044 h 28139"/>
                  <a:gd name="connsiteX21" fmla="*/ 2965 w 42285"/>
                  <a:gd name="connsiteY21" fmla="*/ 7993 h 28139"/>
                  <a:gd name="connsiteX0" fmla="*/ 7101 w 42285"/>
                  <a:gd name="connsiteY0" fmla="*/ 11151 h 28139"/>
                  <a:gd name="connsiteX1" fmla="*/ 8411 w 42285"/>
                  <a:gd name="connsiteY1" fmla="*/ 8109 h 28139"/>
                  <a:gd name="connsiteX2" fmla="*/ 18033 w 42285"/>
                  <a:gd name="connsiteY2" fmla="*/ 7037 h 28139"/>
                  <a:gd name="connsiteX3" fmla="*/ 27311 w 42285"/>
                  <a:gd name="connsiteY3" fmla="*/ 6530 h 28139"/>
                  <a:gd name="connsiteX4" fmla="*/ 30191 w 42285"/>
                  <a:gd name="connsiteY4" fmla="*/ 5825 h 28139"/>
                  <a:gd name="connsiteX5" fmla="*/ 34688 w 42285"/>
                  <a:gd name="connsiteY5" fmla="*/ 7474 h 28139"/>
                  <a:gd name="connsiteX6" fmla="*/ 38250 w 42285"/>
                  <a:gd name="connsiteY6" fmla="*/ 5051 h 28139"/>
                  <a:gd name="connsiteX7" fmla="*/ 39037 w 42285"/>
                  <a:gd name="connsiteY7" fmla="*/ 8042 h 28139"/>
                  <a:gd name="connsiteX8" fmla="*/ 39806 w 42285"/>
                  <a:gd name="connsiteY8" fmla="*/ 7099 h 28139"/>
                  <a:gd name="connsiteX9" fmla="*/ 40883 w 42285"/>
                  <a:gd name="connsiteY9" fmla="*/ 239 h 28139"/>
                  <a:gd name="connsiteX10" fmla="*/ 42081 w 42285"/>
                  <a:gd name="connsiteY10" fmla="*/ 8101 h 28139"/>
                  <a:gd name="connsiteX11" fmla="*/ 36469 w 42285"/>
                  <a:gd name="connsiteY11" fmla="*/ 14983 h 28139"/>
                  <a:gd name="connsiteX12" fmla="*/ 34460 w 42285"/>
                  <a:gd name="connsiteY12" fmla="*/ 20880 h 28139"/>
                  <a:gd name="connsiteX13" fmla="*/ 27620 w 42285"/>
                  <a:gd name="connsiteY13" fmla="*/ 21594 h 28139"/>
                  <a:gd name="connsiteX14" fmla="*/ 22732 w 42285"/>
                  <a:gd name="connsiteY14" fmla="*/ 27885 h 28139"/>
                  <a:gd name="connsiteX15" fmla="*/ 15545 w 42285"/>
                  <a:gd name="connsiteY15" fmla="*/ 24045 h 28139"/>
                  <a:gd name="connsiteX16" fmla="*/ 4869 w 42285"/>
                  <a:gd name="connsiteY16" fmla="*/ 20251 h 28139"/>
                  <a:gd name="connsiteX17" fmla="*/ 175 w 42285"/>
                  <a:gd name="connsiteY17" fmla="*/ 16029 h 28139"/>
                  <a:gd name="connsiteX18" fmla="*/ 1178 w 42285"/>
                  <a:gd name="connsiteY18" fmla="*/ 10330 h 28139"/>
                  <a:gd name="connsiteX19" fmla="*/ 4850 w 42285"/>
                  <a:gd name="connsiteY19" fmla="*/ 7642 h 28139"/>
                  <a:gd name="connsiteX20" fmla="*/ 4996 w 42285"/>
                  <a:gd name="connsiteY20" fmla="*/ 5603 h 28139"/>
                  <a:gd name="connsiteX21" fmla="*/ 7101 w 42285"/>
                  <a:gd name="connsiteY21" fmla="*/ 11151 h 28139"/>
                  <a:gd name="connsiteX0" fmla="*/ 3758 w 42285"/>
                  <a:gd name="connsiteY0" fmla="*/ 10956 h 28139"/>
                  <a:gd name="connsiteX1" fmla="*/ 1225 w 42285"/>
                  <a:gd name="connsiteY1" fmla="*/ 10159 h 28139"/>
                  <a:gd name="connsiteX2" fmla="*/ 5993 w 42285"/>
                  <a:gd name="connsiteY2" fmla="*/ 19678 h 28139"/>
                  <a:gd name="connsiteX3" fmla="*/ 4885 w 42285"/>
                  <a:gd name="connsiteY3" fmla="*/ 20059 h 28139"/>
                  <a:gd name="connsiteX4" fmla="*/ 15543 w 42285"/>
                  <a:gd name="connsiteY4" fmla="*/ 23869 h 28139"/>
                  <a:gd name="connsiteX5" fmla="*/ 14875 w 42285"/>
                  <a:gd name="connsiteY5" fmla="*/ 22129 h 28139"/>
                  <a:gd name="connsiteX6" fmla="*/ 27892 w 42285"/>
                  <a:gd name="connsiteY6" fmla="*/ 19530 h 28139"/>
                  <a:gd name="connsiteX7" fmla="*/ 27625 w 42285"/>
                  <a:gd name="connsiteY7" fmla="*/ 21439 h 28139"/>
                  <a:gd name="connsiteX8" fmla="*/ 33194 w 42285"/>
                  <a:gd name="connsiteY8" fmla="*/ 7733 h 28139"/>
                  <a:gd name="connsiteX9" fmla="*/ 36445 w 42285"/>
                  <a:gd name="connsiteY9" fmla="*/ 14869 h 28139"/>
                  <a:gd name="connsiteX10" fmla="*/ 41277 w 42285"/>
                  <a:gd name="connsiteY10" fmla="*/ 5818 h 28139"/>
                  <a:gd name="connsiteX11" fmla="*/ 39415 w 42285"/>
                  <a:gd name="connsiteY11" fmla="*/ 2809 h 28139"/>
                  <a:gd name="connsiteX12" fmla="*/ 39457 w 42285"/>
                  <a:gd name="connsiteY12" fmla="*/ 8524 h 28139"/>
                  <a:gd name="connsiteX13" fmla="*/ 39119 w 42285"/>
                  <a:gd name="connsiteY13" fmla="*/ 9788 h 28139"/>
                  <a:gd name="connsiteX14" fmla="*/ 26489 w 42285"/>
                  <a:gd name="connsiteY14" fmla="*/ 8313 h 28139"/>
                  <a:gd name="connsiteX15" fmla="*/ 28885 w 42285"/>
                  <a:gd name="connsiteY15" fmla="*/ 5438 h 28139"/>
                  <a:gd name="connsiteX16" fmla="*/ 24928 w 42285"/>
                  <a:gd name="connsiteY16" fmla="*/ 7818 h 28139"/>
                  <a:gd name="connsiteX17" fmla="*/ 19497 w 42285"/>
                  <a:gd name="connsiteY17" fmla="*/ 111 h 28139"/>
                  <a:gd name="connsiteX18" fmla="*/ 17201 w 42285"/>
                  <a:gd name="connsiteY18" fmla="*/ 5131 h 28139"/>
                  <a:gd name="connsiteX19" fmla="*/ 17674 w 42285"/>
                  <a:gd name="connsiteY19" fmla="*/ 10269 h 28139"/>
                  <a:gd name="connsiteX20" fmla="*/ 6501 w 42285"/>
                  <a:gd name="connsiteY20" fmla="*/ 10044 h 28139"/>
                  <a:gd name="connsiteX21" fmla="*/ 2965 w 42285"/>
                  <a:gd name="connsiteY21" fmla="*/ 7993 h 28139"/>
                  <a:gd name="connsiteX0" fmla="*/ 7101 w 42179"/>
                  <a:gd name="connsiteY0" fmla="*/ 11040 h 28028"/>
                  <a:gd name="connsiteX1" fmla="*/ 8411 w 42179"/>
                  <a:gd name="connsiteY1" fmla="*/ 7998 h 28028"/>
                  <a:gd name="connsiteX2" fmla="*/ 18033 w 42179"/>
                  <a:gd name="connsiteY2" fmla="*/ 6926 h 28028"/>
                  <a:gd name="connsiteX3" fmla="*/ 27311 w 42179"/>
                  <a:gd name="connsiteY3" fmla="*/ 6419 h 28028"/>
                  <a:gd name="connsiteX4" fmla="*/ 30191 w 42179"/>
                  <a:gd name="connsiteY4" fmla="*/ 5714 h 28028"/>
                  <a:gd name="connsiteX5" fmla="*/ 34688 w 42179"/>
                  <a:gd name="connsiteY5" fmla="*/ 7363 h 28028"/>
                  <a:gd name="connsiteX6" fmla="*/ 38250 w 42179"/>
                  <a:gd name="connsiteY6" fmla="*/ 4940 h 28028"/>
                  <a:gd name="connsiteX7" fmla="*/ 39037 w 42179"/>
                  <a:gd name="connsiteY7" fmla="*/ 7931 h 28028"/>
                  <a:gd name="connsiteX8" fmla="*/ 39806 w 42179"/>
                  <a:gd name="connsiteY8" fmla="*/ 6988 h 28028"/>
                  <a:gd name="connsiteX9" fmla="*/ 39642 w 42179"/>
                  <a:gd name="connsiteY9" fmla="*/ 7708 h 28028"/>
                  <a:gd name="connsiteX10" fmla="*/ 42081 w 42179"/>
                  <a:gd name="connsiteY10" fmla="*/ 7990 h 28028"/>
                  <a:gd name="connsiteX11" fmla="*/ 36469 w 42179"/>
                  <a:gd name="connsiteY11" fmla="*/ 14872 h 28028"/>
                  <a:gd name="connsiteX12" fmla="*/ 34460 w 42179"/>
                  <a:gd name="connsiteY12" fmla="*/ 20769 h 28028"/>
                  <a:gd name="connsiteX13" fmla="*/ 27620 w 42179"/>
                  <a:gd name="connsiteY13" fmla="*/ 21483 h 28028"/>
                  <a:gd name="connsiteX14" fmla="*/ 22732 w 42179"/>
                  <a:gd name="connsiteY14" fmla="*/ 27774 h 28028"/>
                  <a:gd name="connsiteX15" fmla="*/ 15545 w 42179"/>
                  <a:gd name="connsiteY15" fmla="*/ 23934 h 28028"/>
                  <a:gd name="connsiteX16" fmla="*/ 4869 w 42179"/>
                  <a:gd name="connsiteY16" fmla="*/ 20140 h 28028"/>
                  <a:gd name="connsiteX17" fmla="*/ 175 w 42179"/>
                  <a:gd name="connsiteY17" fmla="*/ 15918 h 28028"/>
                  <a:gd name="connsiteX18" fmla="*/ 1178 w 42179"/>
                  <a:gd name="connsiteY18" fmla="*/ 10219 h 28028"/>
                  <a:gd name="connsiteX19" fmla="*/ 4850 w 42179"/>
                  <a:gd name="connsiteY19" fmla="*/ 7531 h 28028"/>
                  <a:gd name="connsiteX20" fmla="*/ 4996 w 42179"/>
                  <a:gd name="connsiteY20" fmla="*/ 5492 h 28028"/>
                  <a:gd name="connsiteX21" fmla="*/ 7101 w 42179"/>
                  <a:gd name="connsiteY21" fmla="*/ 11040 h 28028"/>
                  <a:gd name="connsiteX0" fmla="*/ 3758 w 42179"/>
                  <a:gd name="connsiteY0" fmla="*/ 10845 h 28028"/>
                  <a:gd name="connsiteX1" fmla="*/ 1225 w 42179"/>
                  <a:gd name="connsiteY1" fmla="*/ 10048 h 28028"/>
                  <a:gd name="connsiteX2" fmla="*/ 5993 w 42179"/>
                  <a:gd name="connsiteY2" fmla="*/ 19567 h 28028"/>
                  <a:gd name="connsiteX3" fmla="*/ 4885 w 42179"/>
                  <a:gd name="connsiteY3" fmla="*/ 19948 h 28028"/>
                  <a:gd name="connsiteX4" fmla="*/ 15543 w 42179"/>
                  <a:gd name="connsiteY4" fmla="*/ 23758 h 28028"/>
                  <a:gd name="connsiteX5" fmla="*/ 14875 w 42179"/>
                  <a:gd name="connsiteY5" fmla="*/ 22018 h 28028"/>
                  <a:gd name="connsiteX6" fmla="*/ 27892 w 42179"/>
                  <a:gd name="connsiteY6" fmla="*/ 19419 h 28028"/>
                  <a:gd name="connsiteX7" fmla="*/ 27625 w 42179"/>
                  <a:gd name="connsiteY7" fmla="*/ 21328 h 28028"/>
                  <a:gd name="connsiteX8" fmla="*/ 33194 w 42179"/>
                  <a:gd name="connsiteY8" fmla="*/ 7622 h 28028"/>
                  <a:gd name="connsiteX9" fmla="*/ 36445 w 42179"/>
                  <a:gd name="connsiteY9" fmla="*/ 14758 h 28028"/>
                  <a:gd name="connsiteX10" fmla="*/ 41277 w 42179"/>
                  <a:gd name="connsiteY10" fmla="*/ 5707 h 28028"/>
                  <a:gd name="connsiteX11" fmla="*/ 39415 w 42179"/>
                  <a:gd name="connsiteY11" fmla="*/ 2698 h 28028"/>
                  <a:gd name="connsiteX12" fmla="*/ 39457 w 42179"/>
                  <a:gd name="connsiteY12" fmla="*/ 8413 h 28028"/>
                  <a:gd name="connsiteX13" fmla="*/ 39119 w 42179"/>
                  <a:gd name="connsiteY13" fmla="*/ 9677 h 28028"/>
                  <a:gd name="connsiteX14" fmla="*/ 26489 w 42179"/>
                  <a:gd name="connsiteY14" fmla="*/ 8202 h 28028"/>
                  <a:gd name="connsiteX15" fmla="*/ 28885 w 42179"/>
                  <a:gd name="connsiteY15" fmla="*/ 5327 h 28028"/>
                  <a:gd name="connsiteX16" fmla="*/ 24928 w 42179"/>
                  <a:gd name="connsiteY16" fmla="*/ 7707 h 28028"/>
                  <a:gd name="connsiteX17" fmla="*/ 19497 w 42179"/>
                  <a:gd name="connsiteY17" fmla="*/ 0 h 28028"/>
                  <a:gd name="connsiteX18" fmla="*/ 17201 w 42179"/>
                  <a:gd name="connsiteY18" fmla="*/ 5020 h 28028"/>
                  <a:gd name="connsiteX19" fmla="*/ 17674 w 42179"/>
                  <a:gd name="connsiteY19" fmla="*/ 10158 h 28028"/>
                  <a:gd name="connsiteX20" fmla="*/ 6501 w 42179"/>
                  <a:gd name="connsiteY20" fmla="*/ 9933 h 28028"/>
                  <a:gd name="connsiteX21" fmla="*/ 2965 w 42179"/>
                  <a:gd name="connsiteY21" fmla="*/ 7882 h 28028"/>
                  <a:gd name="connsiteX0" fmla="*/ 7101 w 42179"/>
                  <a:gd name="connsiteY0" fmla="*/ 8418 h 25406"/>
                  <a:gd name="connsiteX1" fmla="*/ 8411 w 42179"/>
                  <a:gd name="connsiteY1" fmla="*/ 5376 h 25406"/>
                  <a:gd name="connsiteX2" fmla="*/ 18033 w 42179"/>
                  <a:gd name="connsiteY2" fmla="*/ 4304 h 25406"/>
                  <a:gd name="connsiteX3" fmla="*/ 27311 w 42179"/>
                  <a:gd name="connsiteY3" fmla="*/ 3797 h 25406"/>
                  <a:gd name="connsiteX4" fmla="*/ 30191 w 42179"/>
                  <a:gd name="connsiteY4" fmla="*/ 3092 h 25406"/>
                  <a:gd name="connsiteX5" fmla="*/ 34688 w 42179"/>
                  <a:gd name="connsiteY5" fmla="*/ 4741 h 25406"/>
                  <a:gd name="connsiteX6" fmla="*/ 38250 w 42179"/>
                  <a:gd name="connsiteY6" fmla="*/ 2318 h 25406"/>
                  <a:gd name="connsiteX7" fmla="*/ 39037 w 42179"/>
                  <a:gd name="connsiteY7" fmla="*/ 5309 h 25406"/>
                  <a:gd name="connsiteX8" fmla="*/ 39806 w 42179"/>
                  <a:gd name="connsiteY8" fmla="*/ 4366 h 25406"/>
                  <a:gd name="connsiteX9" fmla="*/ 39642 w 42179"/>
                  <a:gd name="connsiteY9" fmla="*/ 5086 h 25406"/>
                  <a:gd name="connsiteX10" fmla="*/ 42081 w 42179"/>
                  <a:gd name="connsiteY10" fmla="*/ 5368 h 25406"/>
                  <a:gd name="connsiteX11" fmla="*/ 36469 w 42179"/>
                  <a:gd name="connsiteY11" fmla="*/ 12250 h 25406"/>
                  <a:gd name="connsiteX12" fmla="*/ 34460 w 42179"/>
                  <a:gd name="connsiteY12" fmla="*/ 18147 h 25406"/>
                  <a:gd name="connsiteX13" fmla="*/ 27620 w 42179"/>
                  <a:gd name="connsiteY13" fmla="*/ 18861 h 25406"/>
                  <a:gd name="connsiteX14" fmla="*/ 22732 w 42179"/>
                  <a:gd name="connsiteY14" fmla="*/ 25152 h 25406"/>
                  <a:gd name="connsiteX15" fmla="*/ 15545 w 42179"/>
                  <a:gd name="connsiteY15" fmla="*/ 21312 h 25406"/>
                  <a:gd name="connsiteX16" fmla="*/ 4869 w 42179"/>
                  <a:gd name="connsiteY16" fmla="*/ 17518 h 25406"/>
                  <a:gd name="connsiteX17" fmla="*/ 175 w 42179"/>
                  <a:gd name="connsiteY17" fmla="*/ 13296 h 25406"/>
                  <a:gd name="connsiteX18" fmla="*/ 1178 w 42179"/>
                  <a:gd name="connsiteY18" fmla="*/ 7597 h 25406"/>
                  <a:gd name="connsiteX19" fmla="*/ 4850 w 42179"/>
                  <a:gd name="connsiteY19" fmla="*/ 4909 h 25406"/>
                  <a:gd name="connsiteX20" fmla="*/ 4996 w 42179"/>
                  <a:gd name="connsiteY20" fmla="*/ 2870 h 25406"/>
                  <a:gd name="connsiteX21" fmla="*/ 7101 w 42179"/>
                  <a:gd name="connsiteY21" fmla="*/ 8418 h 25406"/>
                  <a:gd name="connsiteX0" fmla="*/ 3758 w 42179"/>
                  <a:gd name="connsiteY0" fmla="*/ 8223 h 25406"/>
                  <a:gd name="connsiteX1" fmla="*/ 1225 w 42179"/>
                  <a:gd name="connsiteY1" fmla="*/ 7426 h 25406"/>
                  <a:gd name="connsiteX2" fmla="*/ 5993 w 42179"/>
                  <a:gd name="connsiteY2" fmla="*/ 16945 h 25406"/>
                  <a:gd name="connsiteX3" fmla="*/ 4885 w 42179"/>
                  <a:gd name="connsiteY3" fmla="*/ 17326 h 25406"/>
                  <a:gd name="connsiteX4" fmla="*/ 15543 w 42179"/>
                  <a:gd name="connsiteY4" fmla="*/ 21136 h 25406"/>
                  <a:gd name="connsiteX5" fmla="*/ 14875 w 42179"/>
                  <a:gd name="connsiteY5" fmla="*/ 19396 h 25406"/>
                  <a:gd name="connsiteX6" fmla="*/ 27892 w 42179"/>
                  <a:gd name="connsiteY6" fmla="*/ 16797 h 25406"/>
                  <a:gd name="connsiteX7" fmla="*/ 27625 w 42179"/>
                  <a:gd name="connsiteY7" fmla="*/ 18706 h 25406"/>
                  <a:gd name="connsiteX8" fmla="*/ 33194 w 42179"/>
                  <a:gd name="connsiteY8" fmla="*/ 5000 h 25406"/>
                  <a:gd name="connsiteX9" fmla="*/ 36445 w 42179"/>
                  <a:gd name="connsiteY9" fmla="*/ 12136 h 25406"/>
                  <a:gd name="connsiteX10" fmla="*/ 41277 w 42179"/>
                  <a:gd name="connsiteY10" fmla="*/ 3085 h 25406"/>
                  <a:gd name="connsiteX11" fmla="*/ 39415 w 42179"/>
                  <a:gd name="connsiteY11" fmla="*/ 76 h 25406"/>
                  <a:gd name="connsiteX12" fmla="*/ 39457 w 42179"/>
                  <a:gd name="connsiteY12" fmla="*/ 5791 h 25406"/>
                  <a:gd name="connsiteX13" fmla="*/ 39119 w 42179"/>
                  <a:gd name="connsiteY13" fmla="*/ 7055 h 25406"/>
                  <a:gd name="connsiteX14" fmla="*/ 26489 w 42179"/>
                  <a:gd name="connsiteY14" fmla="*/ 5580 h 25406"/>
                  <a:gd name="connsiteX15" fmla="*/ 28885 w 42179"/>
                  <a:gd name="connsiteY15" fmla="*/ 2705 h 25406"/>
                  <a:gd name="connsiteX16" fmla="*/ 24928 w 42179"/>
                  <a:gd name="connsiteY16" fmla="*/ 5085 h 25406"/>
                  <a:gd name="connsiteX17" fmla="*/ 19497 w 42179"/>
                  <a:gd name="connsiteY17" fmla="*/ 3695 h 25406"/>
                  <a:gd name="connsiteX18" fmla="*/ 17201 w 42179"/>
                  <a:gd name="connsiteY18" fmla="*/ 2398 h 25406"/>
                  <a:gd name="connsiteX19" fmla="*/ 17674 w 42179"/>
                  <a:gd name="connsiteY19" fmla="*/ 7536 h 25406"/>
                  <a:gd name="connsiteX20" fmla="*/ 6501 w 42179"/>
                  <a:gd name="connsiteY20" fmla="*/ 7311 h 25406"/>
                  <a:gd name="connsiteX21" fmla="*/ 2965 w 42179"/>
                  <a:gd name="connsiteY21" fmla="*/ 5260 h 25406"/>
                  <a:gd name="connsiteX0" fmla="*/ 7101 w 42179"/>
                  <a:gd name="connsiteY0" fmla="*/ 8418 h 26386"/>
                  <a:gd name="connsiteX1" fmla="*/ 8411 w 42179"/>
                  <a:gd name="connsiteY1" fmla="*/ 5376 h 26386"/>
                  <a:gd name="connsiteX2" fmla="*/ 18033 w 42179"/>
                  <a:gd name="connsiteY2" fmla="*/ 4304 h 26386"/>
                  <a:gd name="connsiteX3" fmla="*/ 27311 w 42179"/>
                  <a:gd name="connsiteY3" fmla="*/ 3797 h 26386"/>
                  <a:gd name="connsiteX4" fmla="*/ 30191 w 42179"/>
                  <a:gd name="connsiteY4" fmla="*/ 3092 h 26386"/>
                  <a:gd name="connsiteX5" fmla="*/ 34688 w 42179"/>
                  <a:gd name="connsiteY5" fmla="*/ 4741 h 26386"/>
                  <a:gd name="connsiteX6" fmla="*/ 38250 w 42179"/>
                  <a:gd name="connsiteY6" fmla="*/ 2318 h 26386"/>
                  <a:gd name="connsiteX7" fmla="*/ 39037 w 42179"/>
                  <a:gd name="connsiteY7" fmla="*/ 5309 h 26386"/>
                  <a:gd name="connsiteX8" fmla="*/ 39806 w 42179"/>
                  <a:gd name="connsiteY8" fmla="*/ 4366 h 26386"/>
                  <a:gd name="connsiteX9" fmla="*/ 39642 w 42179"/>
                  <a:gd name="connsiteY9" fmla="*/ 5086 h 26386"/>
                  <a:gd name="connsiteX10" fmla="*/ 42081 w 42179"/>
                  <a:gd name="connsiteY10" fmla="*/ 5368 h 26386"/>
                  <a:gd name="connsiteX11" fmla="*/ 36469 w 42179"/>
                  <a:gd name="connsiteY11" fmla="*/ 12250 h 26386"/>
                  <a:gd name="connsiteX12" fmla="*/ 34460 w 42179"/>
                  <a:gd name="connsiteY12" fmla="*/ 18147 h 26386"/>
                  <a:gd name="connsiteX13" fmla="*/ 27620 w 42179"/>
                  <a:gd name="connsiteY13" fmla="*/ 18861 h 26386"/>
                  <a:gd name="connsiteX14" fmla="*/ 22732 w 42179"/>
                  <a:gd name="connsiteY14" fmla="*/ 25152 h 26386"/>
                  <a:gd name="connsiteX15" fmla="*/ 15545 w 42179"/>
                  <a:gd name="connsiteY15" fmla="*/ 21312 h 26386"/>
                  <a:gd name="connsiteX16" fmla="*/ 4869 w 42179"/>
                  <a:gd name="connsiteY16" fmla="*/ 17518 h 26386"/>
                  <a:gd name="connsiteX17" fmla="*/ 175 w 42179"/>
                  <a:gd name="connsiteY17" fmla="*/ 13296 h 26386"/>
                  <a:gd name="connsiteX18" fmla="*/ 1178 w 42179"/>
                  <a:gd name="connsiteY18" fmla="*/ 7597 h 26386"/>
                  <a:gd name="connsiteX19" fmla="*/ 4850 w 42179"/>
                  <a:gd name="connsiteY19" fmla="*/ 4909 h 26386"/>
                  <a:gd name="connsiteX20" fmla="*/ 4996 w 42179"/>
                  <a:gd name="connsiteY20" fmla="*/ 2870 h 26386"/>
                  <a:gd name="connsiteX21" fmla="*/ 7101 w 42179"/>
                  <a:gd name="connsiteY21" fmla="*/ 8418 h 26386"/>
                  <a:gd name="connsiteX0" fmla="*/ 3758 w 42179"/>
                  <a:gd name="connsiteY0" fmla="*/ 8223 h 26386"/>
                  <a:gd name="connsiteX1" fmla="*/ 1225 w 42179"/>
                  <a:gd name="connsiteY1" fmla="*/ 7426 h 26386"/>
                  <a:gd name="connsiteX2" fmla="*/ 5993 w 42179"/>
                  <a:gd name="connsiteY2" fmla="*/ 16945 h 26386"/>
                  <a:gd name="connsiteX3" fmla="*/ 4885 w 42179"/>
                  <a:gd name="connsiteY3" fmla="*/ 17326 h 26386"/>
                  <a:gd name="connsiteX4" fmla="*/ 15543 w 42179"/>
                  <a:gd name="connsiteY4" fmla="*/ 21136 h 26386"/>
                  <a:gd name="connsiteX5" fmla="*/ 14875 w 42179"/>
                  <a:gd name="connsiteY5" fmla="*/ 26345 h 26386"/>
                  <a:gd name="connsiteX6" fmla="*/ 27892 w 42179"/>
                  <a:gd name="connsiteY6" fmla="*/ 16797 h 26386"/>
                  <a:gd name="connsiteX7" fmla="*/ 27625 w 42179"/>
                  <a:gd name="connsiteY7" fmla="*/ 18706 h 26386"/>
                  <a:gd name="connsiteX8" fmla="*/ 33194 w 42179"/>
                  <a:gd name="connsiteY8" fmla="*/ 5000 h 26386"/>
                  <a:gd name="connsiteX9" fmla="*/ 36445 w 42179"/>
                  <a:gd name="connsiteY9" fmla="*/ 12136 h 26386"/>
                  <a:gd name="connsiteX10" fmla="*/ 41277 w 42179"/>
                  <a:gd name="connsiteY10" fmla="*/ 3085 h 26386"/>
                  <a:gd name="connsiteX11" fmla="*/ 39415 w 42179"/>
                  <a:gd name="connsiteY11" fmla="*/ 76 h 26386"/>
                  <a:gd name="connsiteX12" fmla="*/ 39457 w 42179"/>
                  <a:gd name="connsiteY12" fmla="*/ 5791 h 26386"/>
                  <a:gd name="connsiteX13" fmla="*/ 39119 w 42179"/>
                  <a:gd name="connsiteY13" fmla="*/ 7055 h 26386"/>
                  <a:gd name="connsiteX14" fmla="*/ 26489 w 42179"/>
                  <a:gd name="connsiteY14" fmla="*/ 5580 h 26386"/>
                  <a:gd name="connsiteX15" fmla="*/ 28885 w 42179"/>
                  <a:gd name="connsiteY15" fmla="*/ 2705 h 26386"/>
                  <a:gd name="connsiteX16" fmla="*/ 24928 w 42179"/>
                  <a:gd name="connsiteY16" fmla="*/ 5085 h 26386"/>
                  <a:gd name="connsiteX17" fmla="*/ 19497 w 42179"/>
                  <a:gd name="connsiteY17" fmla="*/ 3695 h 26386"/>
                  <a:gd name="connsiteX18" fmla="*/ 17201 w 42179"/>
                  <a:gd name="connsiteY18" fmla="*/ 2398 h 26386"/>
                  <a:gd name="connsiteX19" fmla="*/ 17674 w 42179"/>
                  <a:gd name="connsiteY19" fmla="*/ 7536 h 26386"/>
                  <a:gd name="connsiteX20" fmla="*/ 6501 w 42179"/>
                  <a:gd name="connsiteY20" fmla="*/ 7311 h 26386"/>
                  <a:gd name="connsiteX21" fmla="*/ 2965 w 42179"/>
                  <a:gd name="connsiteY21" fmla="*/ 5260 h 26386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5545 w 42179"/>
                  <a:gd name="connsiteY15" fmla="*/ 21312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4909 h 26821"/>
                  <a:gd name="connsiteX20" fmla="*/ 4996 w 42179"/>
                  <a:gd name="connsiteY20" fmla="*/ 2870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1870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2965 w 42179"/>
                  <a:gd name="connsiteY21" fmla="*/ 5260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4909 h 26821"/>
                  <a:gd name="connsiteX20" fmla="*/ 4996 w 42179"/>
                  <a:gd name="connsiteY20" fmla="*/ 2870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1870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2965 w 42179"/>
                  <a:gd name="connsiteY21" fmla="*/ 5260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4909 h 26821"/>
                  <a:gd name="connsiteX20" fmla="*/ 4996 w 42179"/>
                  <a:gd name="connsiteY20" fmla="*/ 2870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2965 w 42179"/>
                  <a:gd name="connsiteY21" fmla="*/ 5260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4909 h 26821"/>
                  <a:gd name="connsiteX20" fmla="*/ 4996 w 42179"/>
                  <a:gd name="connsiteY20" fmla="*/ 2870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1724 w 42179"/>
                  <a:gd name="connsiteY21" fmla="*/ 3365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4909 h 26821"/>
                  <a:gd name="connsiteX20" fmla="*/ 4996 w 42179"/>
                  <a:gd name="connsiteY20" fmla="*/ 5621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1724 w 42179"/>
                  <a:gd name="connsiteY21" fmla="*/ 3365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4909 h 26821"/>
                  <a:gd name="connsiteX20" fmla="*/ 4996 w 42179"/>
                  <a:gd name="connsiteY20" fmla="*/ 5621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731 w 42179"/>
                  <a:gd name="connsiteY19" fmla="*/ 6284 h 26821"/>
                  <a:gd name="connsiteX20" fmla="*/ 4996 w 42179"/>
                  <a:gd name="connsiteY20" fmla="*/ 5621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3658 w 42179"/>
                  <a:gd name="connsiteY19" fmla="*/ 5409 h 26821"/>
                  <a:gd name="connsiteX20" fmla="*/ 4996 w 42179"/>
                  <a:gd name="connsiteY20" fmla="*/ 5621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3658 w 42179"/>
                  <a:gd name="connsiteY19" fmla="*/ 5409 h 26821"/>
                  <a:gd name="connsiteX20" fmla="*/ 4996 w 42179"/>
                  <a:gd name="connsiteY20" fmla="*/ 5621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3658 w 42179"/>
                  <a:gd name="connsiteY19" fmla="*/ 5409 h 26821"/>
                  <a:gd name="connsiteX20" fmla="*/ 4996 w 42179"/>
                  <a:gd name="connsiteY20" fmla="*/ 5621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3658 w 42179"/>
                  <a:gd name="connsiteY19" fmla="*/ 5409 h 26821"/>
                  <a:gd name="connsiteX20" fmla="*/ 5592 w 42179"/>
                  <a:gd name="connsiteY20" fmla="*/ 674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8411 w 42179"/>
                  <a:gd name="connsiteY1" fmla="*/ 537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5592 w 42179"/>
                  <a:gd name="connsiteY20" fmla="*/ 674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5592 w 42179"/>
                  <a:gd name="connsiteY20" fmla="*/ 674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5592 w 42179"/>
                  <a:gd name="connsiteY20" fmla="*/ 674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201 w 42179"/>
                  <a:gd name="connsiteY18" fmla="*/ 2398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7311 w 42179"/>
                  <a:gd name="connsiteY3" fmla="*/ 37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5592 w 42179"/>
                  <a:gd name="connsiteY20" fmla="*/ 674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52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5592 w 42179"/>
                  <a:gd name="connsiteY20" fmla="*/ 674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497 w 42179"/>
                  <a:gd name="connsiteY17" fmla="*/ 369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52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5592 w 42179"/>
                  <a:gd name="connsiteY20" fmla="*/ 674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4928 w 42179"/>
                  <a:gd name="connsiteY16" fmla="*/ 5085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52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5592 w 42179"/>
                  <a:gd name="connsiteY20" fmla="*/ 674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6501 w 42179"/>
                  <a:gd name="connsiteY20" fmla="*/ 7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52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5592 w 42179"/>
                  <a:gd name="connsiteY20" fmla="*/ 674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52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7142 w 42179"/>
                  <a:gd name="connsiteY20" fmla="*/ 6496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101 w 42179"/>
                  <a:gd name="connsiteY0" fmla="*/ 8418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52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101 w 42179"/>
                  <a:gd name="connsiteY21" fmla="*/ 8418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52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52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5297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3922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8885 w 42179"/>
                  <a:gd name="connsiteY15" fmla="*/ 2705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3922 h 26821"/>
                  <a:gd name="connsiteX4" fmla="*/ 30191 w 42179"/>
                  <a:gd name="connsiteY4" fmla="*/ 30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5189 w 42179"/>
                  <a:gd name="connsiteY15" fmla="*/ 7707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8265 w 42179"/>
                  <a:gd name="connsiteY3" fmla="*/ 3922 h 26821"/>
                  <a:gd name="connsiteX4" fmla="*/ 34960 w 42179"/>
                  <a:gd name="connsiteY4" fmla="*/ 45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5189 w 42179"/>
                  <a:gd name="connsiteY15" fmla="*/ 7707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9815 w 42179"/>
                  <a:gd name="connsiteY3" fmla="*/ 4547 h 26821"/>
                  <a:gd name="connsiteX4" fmla="*/ 34960 w 42179"/>
                  <a:gd name="connsiteY4" fmla="*/ 45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5189 w 42179"/>
                  <a:gd name="connsiteY15" fmla="*/ 7707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9815 w 42179"/>
                  <a:gd name="connsiteY3" fmla="*/ 4547 h 26821"/>
                  <a:gd name="connsiteX4" fmla="*/ 34960 w 42179"/>
                  <a:gd name="connsiteY4" fmla="*/ 45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5189 w 42179"/>
                  <a:gd name="connsiteY15" fmla="*/ 7707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9815 w 42179"/>
                  <a:gd name="connsiteY3" fmla="*/ 4547 h 26821"/>
                  <a:gd name="connsiteX4" fmla="*/ 34960 w 42179"/>
                  <a:gd name="connsiteY4" fmla="*/ 4592 h 26821"/>
                  <a:gd name="connsiteX5" fmla="*/ 34688 w 42179"/>
                  <a:gd name="connsiteY5" fmla="*/ 4741 h 26821"/>
                  <a:gd name="connsiteX6" fmla="*/ 38250 w 42179"/>
                  <a:gd name="connsiteY6" fmla="*/ 2318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5189 w 42179"/>
                  <a:gd name="connsiteY15" fmla="*/ 7707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  <a:gd name="connsiteX0" fmla="*/ 7459 w 42179"/>
                  <a:gd name="connsiteY0" fmla="*/ 7543 h 26821"/>
                  <a:gd name="connsiteX1" fmla="*/ 4357 w 42179"/>
                  <a:gd name="connsiteY1" fmla="*/ 6626 h 26821"/>
                  <a:gd name="connsiteX2" fmla="*/ 18033 w 42179"/>
                  <a:gd name="connsiteY2" fmla="*/ 4304 h 26821"/>
                  <a:gd name="connsiteX3" fmla="*/ 29815 w 42179"/>
                  <a:gd name="connsiteY3" fmla="*/ 4547 h 26821"/>
                  <a:gd name="connsiteX4" fmla="*/ 34960 w 42179"/>
                  <a:gd name="connsiteY4" fmla="*/ 4592 h 26821"/>
                  <a:gd name="connsiteX5" fmla="*/ 34688 w 42179"/>
                  <a:gd name="connsiteY5" fmla="*/ 4741 h 26821"/>
                  <a:gd name="connsiteX6" fmla="*/ 38608 w 42179"/>
                  <a:gd name="connsiteY6" fmla="*/ 4444 h 26821"/>
                  <a:gd name="connsiteX7" fmla="*/ 39037 w 42179"/>
                  <a:gd name="connsiteY7" fmla="*/ 5309 h 26821"/>
                  <a:gd name="connsiteX8" fmla="*/ 39806 w 42179"/>
                  <a:gd name="connsiteY8" fmla="*/ 4366 h 26821"/>
                  <a:gd name="connsiteX9" fmla="*/ 39642 w 42179"/>
                  <a:gd name="connsiteY9" fmla="*/ 5086 h 26821"/>
                  <a:gd name="connsiteX10" fmla="*/ 42081 w 42179"/>
                  <a:gd name="connsiteY10" fmla="*/ 5368 h 26821"/>
                  <a:gd name="connsiteX11" fmla="*/ 36469 w 42179"/>
                  <a:gd name="connsiteY11" fmla="*/ 12250 h 26821"/>
                  <a:gd name="connsiteX12" fmla="*/ 34460 w 42179"/>
                  <a:gd name="connsiteY12" fmla="*/ 18147 h 26821"/>
                  <a:gd name="connsiteX13" fmla="*/ 27620 w 42179"/>
                  <a:gd name="connsiteY13" fmla="*/ 18861 h 26821"/>
                  <a:gd name="connsiteX14" fmla="*/ 22732 w 42179"/>
                  <a:gd name="connsiteY14" fmla="*/ 25152 h 26821"/>
                  <a:gd name="connsiteX15" fmla="*/ 16786 w 42179"/>
                  <a:gd name="connsiteY15" fmla="*/ 24470 h 26821"/>
                  <a:gd name="connsiteX16" fmla="*/ 4869 w 42179"/>
                  <a:gd name="connsiteY16" fmla="*/ 17518 h 26821"/>
                  <a:gd name="connsiteX17" fmla="*/ 175 w 42179"/>
                  <a:gd name="connsiteY17" fmla="*/ 13296 h 26821"/>
                  <a:gd name="connsiteX18" fmla="*/ 1178 w 42179"/>
                  <a:gd name="connsiteY18" fmla="*/ 7597 h 26821"/>
                  <a:gd name="connsiteX19" fmla="*/ 4850 w 42179"/>
                  <a:gd name="connsiteY19" fmla="*/ 6034 h 26821"/>
                  <a:gd name="connsiteX20" fmla="*/ 11672 w 42179"/>
                  <a:gd name="connsiteY20" fmla="*/ 5871 h 26821"/>
                  <a:gd name="connsiteX21" fmla="*/ 7459 w 42179"/>
                  <a:gd name="connsiteY21" fmla="*/ 7543 h 26821"/>
                  <a:gd name="connsiteX0" fmla="*/ 3758 w 42179"/>
                  <a:gd name="connsiteY0" fmla="*/ 8223 h 26821"/>
                  <a:gd name="connsiteX1" fmla="*/ 1225 w 42179"/>
                  <a:gd name="connsiteY1" fmla="*/ 7426 h 26821"/>
                  <a:gd name="connsiteX2" fmla="*/ 5993 w 42179"/>
                  <a:gd name="connsiteY2" fmla="*/ 16945 h 26821"/>
                  <a:gd name="connsiteX3" fmla="*/ 4885 w 42179"/>
                  <a:gd name="connsiteY3" fmla="*/ 17326 h 26821"/>
                  <a:gd name="connsiteX4" fmla="*/ 12234 w 42179"/>
                  <a:gd name="connsiteY4" fmla="*/ 26821 h 26821"/>
                  <a:gd name="connsiteX5" fmla="*/ 14875 w 42179"/>
                  <a:gd name="connsiteY5" fmla="*/ 26345 h 26821"/>
                  <a:gd name="connsiteX6" fmla="*/ 27892 w 42179"/>
                  <a:gd name="connsiteY6" fmla="*/ 16797 h 26821"/>
                  <a:gd name="connsiteX7" fmla="*/ 27625 w 42179"/>
                  <a:gd name="connsiteY7" fmla="*/ 22496 h 26821"/>
                  <a:gd name="connsiteX8" fmla="*/ 33194 w 42179"/>
                  <a:gd name="connsiteY8" fmla="*/ 5000 h 26821"/>
                  <a:gd name="connsiteX9" fmla="*/ 36445 w 42179"/>
                  <a:gd name="connsiteY9" fmla="*/ 12136 h 26821"/>
                  <a:gd name="connsiteX10" fmla="*/ 41277 w 42179"/>
                  <a:gd name="connsiteY10" fmla="*/ 3085 h 26821"/>
                  <a:gd name="connsiteX11" fmla="*/ 39415 w 42179"/>
                  <a:gd name="connsiteY11" fmla="*/ 76 h 26821"/>
                  <a:gd name="connsiteX12" fmla="*/ 39457 w 42179"/>
                  <a:gd name="connsiteY12" fmla="*/ 5791 h 26821"/>
                  <a:gd name="connsiteX13" fmla="*/ 39119 w 42179"/>
                  <a:gd name="connsiteY13" fmla="*/ 7055 h 26821"/>
                  <a:gd name="connsiteX14" fmla="*/ 26489 w 42179"/>
                  <a:gd name="connsiteY14" fmla="*/ 5580 h 26821"/>
                  <a:gd name="connsiteX15" fmla="*/ 25189 w 42179"/>
                  <a:gd name="connsiteY15" fmla="*/ 7707 h 26821"/>
                  <a:gd name="connsiteX16" fmla="*/ 25047 w 42179"/>
                  <a:gd name="connsiteY16" fmla="*/ 8086 h 26821"/>
                  <a:gd name="connsiteX17" fmla="*/ 19974 w 42179"/>
                  <a:gd name="connsiteY17" fmla="*/ 4945 h 26821"/>
                  <a:gd name="connsiteX18" fmla="*/ 17678 w 42179"/>
                  <a:gd name="connsiteY18" fmla="*/ 5649 h 26821"/>
                  <a:gd name="connsiteX19" fmla="*/ 17674 w 42179"/>
                  <a:gd name="connsiteY19" fmla="*/ 7536 h 26821"/>
                  <a:gd name="connsiteX20" fmla="*/ 9839 w 42179"/>
                  <a:gd name="connsiteY20" fmla="*/ 6311 h 26821"/>
                  <a:gd name="connsiteX21" fmla="*/ 3989 w 42179"/>
                  <a:gd name="connsiteY21" fmla="*/ 9117 h 26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2179" h="26821">
                    <a:moveTo>
                      <a:pt x="7459" y="7543"/>
                    </a:moveTo>
                    <a:cubicBezTo>
                      <a:pt x="4208" y="7206"/>
                      <a:pt x="2595" y="7166"/>
                      <a:pt x="4357" y="6626"/>
                    </a:cubicBezTo>
                    <a:cubicBezTo>
                      <a:pt x="6119" y="6086"/>
                      <a:pt x="15292" y="2119"/>
                      <a:pt x="18033" y="4304"/>
                    </a:cubicBezTo>
                    <a:cubicBezTo>
                      <a:pt x="23759" y="2262"/>
                      <a:pt x="26200" y="4138"/>
                      <a:pt x="29815" y="4547"/>
                    </a:cubicBezTo>
                    <a:cubicBezTo>
                      <a:pt x="30456" y="2798"/>
                      <a:pt x="34148" y="4560"/>
                      <a:pt x="34960" y="4592"/>
                    </a:cubicBezTo>
                    <a:cubicBezTo>
                      <a:pt x="35772" y="4624"/>
                      <a:pt x="33730" y="3030"/>
                      <a:pt x="34688" y="4741"/>
                    </a:cubicBezTo>
                    <a:cubicBezTo>
                      <a:pt x="36070" y="2527"/>
                      <a:pt x="37883" y="4349"/>
                      <a:pt x="38608" y="4444"/>
                    </a:cubicBezTo>
                    <a:cubicBezTo>
                      <a:pt x="39333" y="4539"/>
                      <a:pt x="38749" y="3133"/>
                      <a:pt x="39037" y="5309"/>
                    </a:cubicBezTo>
                    <a:cubicBezTo>
                      <a:pt x="40765" y="5951"/>
                      <a:pt x="39705" y="4403"/>
                      <a:pt x="39806" y="4366"/>
                    </a:cubicBezTo>
                    <a:cubicBezTo>
                      <a:pt x="39907" y="4329"/>
                      <a:pt x="40155" y="3457"/>
                      <a:pt x="39642" y="5086"/>
                    </a:cubicBezTo>
                    <a:cubicBezTo>
                      <a:pt x="40903" y="7320"/>
                      <a:pt x="42610" y="4174"/>
                      <a:pt x="42081" y="5368"/>
                    </a:cubicBezTo>
                    <a:cubicBezTo>
                      <a:pt x="41552" y="6562"/>
                      <a:pt x="39193" y="11720"/>
                      <a:pt x="36469" y="12250"/>
                    </a:cubicBezTo>
                    <a:cubicBezTo>
                      <a:pt x="36456" y="14517"/>
                      <a:pt x="35723" y="16667"/>
                      <a:pt x="34460" y="18147"/>
                    </a:cubicBezTo>
                    <a:cubicBezTo>
                      <a:pt x="32541" y="20396"/>
                      <a:pt x="29769" y="20685"/>
                      <a:pt x="27620" y="18861"/>
                    </a:cubicBezTo>
                    <a:cubicBezTo>
                      <a:pt x="26925" y="21994"/>
                      <a:pt x="24538" y="24217"/>
                      <a:pt x="22732" y="25152"/>
                    </a:cubicBezTo>
                    <a:cubicBezTo>
                      <a:pt x="20926" y="26087"/>
                      <a:pt x="18357" y="27677"/>
                      <a:pt x="16786" y="24470"/>
                    </a:cubicBezTo>
                    <a:cubicBezTo>
                      <a:pt x="13078" y="27514"/>
                      <a:pt x="7021" y="22645"/>
                      <a:pt x="4869" y="17518"/>
                    </a:cubicBezTo>
                    <a:cubicBezTo>
                      <a:pt x="2755" y="17855"/>
                      <a:pt x="770" y="16070"/>
                      <a:pt x="175" y="13296"/>
                    </a:cubicBezTo>
                    <a:cubicBezTo>
                      <a:pt x="-256" y="11289"/>
                      <a:pt x="125" y="9123"/>
                      <a:pt x="1178" y="7597"/>
                    </a:cubicBezTo>
                    <a:cubicBezTo>
                      <a:pt x="-316" y="6400"/>
                      <a:pt x="4642" y="8387"/>
                      <a:pt x="4850" y="6034"/>
                    </a:cubicBezTo>
                    <a:cubicBezTo>
                      <a:pt x="7121" y="10406"/>
                      <a:pt x="9654" y="6155"/>
                      <a:pt x="11672" y="5871"/>
                    </a:cubicBezTo>
                    <a:cubicBezTo>
                      <a:pt x="11684" y="5825"/>
                      <a:pt x="7447" y="7589"/>
                      <a:pt x="7459" y="7543"/>
                    </a:cubicBezTo>
                    <a:close/>
                  </a:path>
                  <a:path w="42179" h="26821" fill="none" extrusionOk="0">
                    <a:moveTo>
                      <a:pt x="3758" y="8223"/>
                    </a:moveTo>
                    <a:cubicBezTo>
                      <a:pt x="2874" y="8317"/>
                      <a:pt x="1990" y="8039"/>
                      <a:pt x="1225" y="7426"/>
                    </a:cubicBezTo>
                    <a:moveTo>
                      <a:pt x="5993" y="16945"/>
                    </a:moveTo>
                    <a:cubicBezTo>
                      <a:pt x="5638" y="17138"/>
                      <a:pt x="5265" y="17266"/>
                      <a:pt x="4885" y="17326"/>
                    </a:cubicBezTo>
                    <a:moveTo>
                      <a:pt x="12234" y="26821"/>
                    </a:moveTo>
                    <a:cubicBezTo>
                      <a:pt x="11967" y="26275"/>
                      <a:pt x="15052" y="26956"/>
                      <a:pt x="14875" y="26345"/>
                    </a:cubicBezTo>
                    <a:moveTo>
                      <a:pt x="27892" y="16797"/>
                    </a:moveTo>
                    <a:cubicBezTo>
                      <a:pt x="27853" y="17444"/>
                      <a:pt x="27763" y="21874"/>
                      <a:pt x="27625" y="22496"/>
                    </a:cubicBezTo>
                    <a:moveTo>
                      <a:pt x="33194" y="5000"/>
                    </a:moveTo>
                    <a:cubicBezTo>
                      <a:pt x="35198" y="6328"/>
                      <a:pt x="36463" y="9104"/>
                      <a:pt x="36445" y="12136"/>
                    </a:cubicBezTo>
                    <a:moveTo>
                      <a:pt x="41277" y="3085"/>
                    </a:moveTo>
                    <a:cubicBezTo>
                      <a:pt x="40952" y="4117"/>
                      <a:pt x="40043" y="-652"/>
                      <a:pt x="39415" y="76"/>
                    </a:cubicBezTo>
                    <a:moveTo>
                      <a:pt x="39457" y="5791"/>
                    </a:moveTo>
                    <a:cubicBezTo>
                      <a:pt x="39512" y="6208"/>
                      <a:pt x="39124" y="6631"/>
                      <a:pt x="39119" y="7055"/>
                    </a:cubicBezTo>
                    <a:moveTo>
                      <a:pt x="26489" y="5580"/>
                    </a:moveTo>
                    <a:cubicBezTo>
                      <a:pt x="26678" y="4997"/>
                      <a:pt x="24885" y="8193"/>
                      <a:pt x="25189" y="7707"/>
                    </a:cubicBezTo>
                    <a:moveTo>
                      <a:pt x="25047" y="8086"/>
                    </a:moveTo>
                    <a:cubicBezTo>
                      <a:pt x="25124" y="7604"/>
                      <a:pt x="19813" y="5386"/>
                      <a:pt x="19974" y="4945"/>
                    </a:cubicBezTo>
                    <a:moveTo>
                      <a:pt x="17678" y="5649"/>
                    </a:moveTo>
                    <a:cubicBezTo>
                      <a:pt x="18150" y="6025"/>
                      <a:pt x="17282" y="7017"/>
                      <a:pt x="17674" y="7536"/>
                    </a:cubicBezTo>
                    <a:moveTo>
                      <a:pt x="9839" y="6311"/>
                    </a:moveTo>
                    <a:cubicBezTo>
                      <a:pt x="9736" y="5847"/>
                      <a:pt x="4037" y="9598"/>
                      <a:pt x="3989" y="9117"/>
                    </a:cubicBezTo>
                  </a:path>
                </a:pathLst>
              </a:custGeom>
              <a:solidFill>
                <a:srgbClr val="FFCC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pic>
          <p:nvPicPr>
            <p:cNvPr id="9" name="Imagen 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57165" y="5952728"/>
              <a:ext cx="546409" cy="39342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7" name="Imagen 96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29"/>
            <a:stretch/>
          </p:blipFill>
          <p:spPr>
            <a:xfrm>
              <a:off x="4836716" y="5474329"/>
              <a:ext cx="957207" cy="8109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9" name="Imagen 10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2772" y="4926826"/>
              <a:ext cx="331279" cy="331279"/>
            </a:xfrm>
            <a:prstGeom prst="rect">
              <a:avLst/>
            </a:prstGeom>
          </p:spPr>
        </p:pic>
        <p:pic>
          <p:nvPicPr>
            <p:cNvPr id="129" name="Imagen 128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630" b="15080"/>
            <a:stretch/>
          </p:blipFill>
          <p:spPr>
            <a:xfrm>
              <a:off x="1981866" y="4896851"/>
              <a:ext cx="1896110" cy="138808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bl" rotWithShape="0">
                <a:prstClr val="black">
                  <a:alpha val="65000"/>
                </a:prstClr>
              </a:outerShdw>
            </a:effectLst>
          </p:spPr>
        </p:pic>
        <p:pic>
          <p:nvPicPr>
            <p:cNvPr id="199" name="Imagen 198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9429" y="5422252"/>
              <a:ext cx="417249" cy="396785"/>
            </a:xfrm>
            <a:prstGeom prst="rect">
              <a:avLst/>
            </a:prstGeom>
          </p:spPr>
        </p:pic>
        <p:pic>
          <p:nvPicPr>
            <p:cNvPr id="126" name="Imagen 125"/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222"/>
            <a:stretch/>
          </p:blipFill>
          <p:spPr>
            <a:xfrm>
              <a:off x="3624854" y="5336823"/>
              <a:ext cx="1297146" cy="957003"/>
            </a:xfrm>
            <a:prstGeom prst="rect">
              <a:avLst/>
            </a:prstGeom>
          </p:spPr>
        </p:pic>
        <p:grpSp>
          <p:nvGrpSpPr>
            <p:cNvPr id="54" name="Grupo 53"/>
            <p:cNvGrpSpPr/>
            <p:nvPr/>
          </p:nvGrpSpPr>
          <p:grpSpPr>
            <a:xfrm>
              <a:off x="-3823" y="6282849"/>
              <a:ext cx="12194598" cy="586726"/>
              <a:chOff x="1482699" y="5686385"/>
              <a:chExt cx="9355341" cy="625147"/>
            </a:xfrm>
          </p:grpSpPr>
          <p:grpSp>
            <p:nvGrpSpPr>
              <p:cNvPr id="52" name="Grupo 51"/>
              <p:cNvGrpSpPr/>
              <p:nvPr/>
            </p:nvGrpSpPr>
            <p:grpSpPr>
              <a:xfrm>
                <a:off x="1482699" y="5757903"/>
                <a:ext cx="9355341" cy="553629"/>
                <a:chOff x="1482699" y="5757903"/>
                <a:chExt cx="9355341" cy="553629"/>
              </a:xfrm>
            </p:grpSpPr>
            <p:pic>
              <p:nvPicPr>
                <p:cNvPr id="42" name="Imagen 41"/>
                <p:cNvPicPr>
                  <a:picLocks noChangeAspect="1"/>
                </p:cNvPicPr>
                <p:nvPr/>
              </p:nvPicPr>
              <p:blipFill rotWithShape="1">
                <a:blip r:embed="rId16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7250" b="27585"/>
                <a:stretch/>
              </p:blipFill>
              <p:spPr>
                <a:xfrm>
                  <a:off x="1482699" y="5757904"/>
                  <a:ext cx="1225777" cy="553625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43" name="Imagen 42"/>
                <p:cNvPicPr>
                  <a:picLocks noChangeAspect="1"/>
                </p:cNvPicPr>
                <p:nvPr/>
              </p:nvPicPr>
              <p:blipFill rotWithShape="1">
                <a:blip r:embed="rId16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79" t="27250" b="27585"/>
                <a:stretch/>
              </p:blipFill>
              <p:spPr>
                <a:xfrm>
                  <a:off x="2613660" y="5757903"/>
                  <a:ext cx="1119386" cy="553625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44" name="Imagen 43"/>
                <p:cNvPicPr>
                  <a:picLocks noChangeAspect="1"/>
                </p:cNvPicPr>
                <p:nvPr/>
              </p:nvPicPr>
              <p:blipFill rotWithShape="1">
                <a:blip r:embed="rId16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79" t="27250" b="27585"/>
                <a:stretch/>
              </p:blipFill>
              <p:spPr>
                <a:xfrm>
                  <a:off x="3628324" y="5757904"/>
                  <a:ext cx="1119386" cy="553625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46" name="Imagen 45"/>
                <p:cNvPicPr>
                  <a:picLocks noChangeAspect="1"/>
                </p:cNvPicPr>
                <p:nvPr/>
              </p:nvPicPr>
              <p:blipFill rotWithShape="1">
                <a:blip r:embed="rId16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79" t="27250" b="27585"/>
                <a:stretch/>
              </p:blipFill>
              <p:spPr>
                <a:xfrm>
                  <a:off x="4639208" y="5757904"/>
                  <a:ext cx="1119386" cy="553624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47" name="Imagen 46"/>
                <p:cNvPicPr>
                  <a:picLocks noChangeAspect="1"/>
                </p:cNvPicPr>
                <p:nvPr/>
              </p:nvPicPr>
              <p:blipFill rotWithShape="1">
                <a:blip r:embed="rId16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79" t="27250" b="27585"/>
                <a:stretch/>
              </p:blipFill>
              <p:spPr>
                <a:xfrm>
                  <a:off x="5653872" y="5757905"/>
                  <a:ext cx="1119386" cy="553625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48" name="Imagen 47"/>
                <p:cNvPicPr>
                  <a:picLocks noChangeAspect="1"/>
                </p:cNvPicPr>
                <p:nvPr/>
              </p:nvPicPr>
              <p:blipFill rotWithShape="1">
                <a:blip r:embed="rId16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79" t="27250" b="27585"/>
                <a:stretch/>
              </p:blipFill>
              <p:spPr>
                <a:xfrm>
                  <a:off x="6678442" y="5757905"/>
                  <a:ext cx="1119386" cy="553625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49" name="Imagen 48"/>
                <p:cNvPicPr>
                  <a:picLocks noChangeAspect="1"/>
                </p:cNvPicPr>
                <p:nvPr/>
              </p:nvPicPr>
              <p:blipFill rotWithShape="1">
                <a:blip r:embed="rId16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79" t="27250" b="27585"/>
                <a:stretch/>
              </p:blipFill>
              <p:spPr>
                <a:xfrm>
                  <a:off x="7693106" y="5757906"/>
                  <a:ext cx="1119386" cy="553625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50" name="Imagen 49"/>
                <p:cNvPicPr>
                  <a:picLocks noChangeAspect="1"/>
                </p:cNvPicPr>
                <p:nvPr/>
              </p:nvPicPr>
              <p:blipFill rotWithShape="1">
                <a:blip r:embed="rId16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79" t="27250" b="27585"/>
                <a:stretch/>
              </p:blipFill>
              <p:spPr>
                <a:xfrm>
                  <a:off x="8703990" y="5757906"/>
                  <a:ext cx="1119386" cy="553625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  <p:pic>
              <p:nvPicPr>
                <p:cNvPr id="51" name="Imagen 50"/>
                <p:cNvPicPr>
                  <a:picLocks noChangeAspect="1"/>
                </p:cNvPicPr>
                <p:nvPr/>
              </p:nvPicPr>
              <p:blipFill rotWithShape="1">
                <a:blip r:embed="rId16">
                  <a:duotone>
                    <a:schemeClr val="accent3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8679" t="27250" b="27585"/>
                <a:stretch/>
              </p:blipFill>
              <p:spPr>
                <a:xfrm>
                  <a:off x="9718654" y="5757907"/>
                  <a:ext cx="1119386" cy="553625"/>
                </a:xfrm>
                <a:prstGeom prst="rect">
                  <a:avLst/>
                </a:prstGeom>
                <a:ln>
                  <a:noFill/>
                </a:ln>
                <a:effectLst/>
              </p:spPr>
            </p:pic>
          </p:grpSp>
          <p:sp>
            <p:nvSpPr>
              <p:cNvPr id="53" name="Rectángulo 52"/>
              <p:cNvSpPr/>
              <p:nvPr/>
            </p:nvSpPr>
            <p:spPr>
              <a:xfrm>
                <a:off x="1482699" y="5686385"/>
                <a:ext cx="9355341" cy="81042"/>
              </a:xfrm>
              <a:prstGeom prst="rect">
                <a:avLst/>
              </a:prstGeom>
              <a:solidFill>
                <a:srgbClr val="B4B4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C"/>
              </a:p>
            </p:txBody>
          </p:sp>
        </p:grpSp>
        <p:pic>
          <p:nvPicPr>
            <p:cNvPr id="130" name="Imagen 129"/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638"/>
            <a:stretch/>
          </p:blipFill>
          <p:spPr>
            <a:xfrm>
              <a:off x="2505075" y="5864746"/>
              <a:ext cx="317646" cy="465465"/>
            </a:xfrm>
            <a:prstGeom prst="rect">
              <a:avLst/>
            </a:prstGeom>
          </p:spPr>
        </p:pic>
        <p:pic>
          <p:nvPicPr>
            <p:cNvPr id="108" name="Imagen 107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256004">
              <a:off x="2423795" y="5970146"/>
              <a:ext cx="103065" cy="98872"/>
            </a:xfrm>
            <a:prstGeom prst="rect">
              <a:avLst/>
            </a:prstGeom>
          </p:spPr>
        </p:pic>
        <p:pic>
          <p:nvPicPr>
            <p:cNvPr id="138" name="Imagen 137"/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1838"/>
            <a:stretch/>
          </p:blipFill>
          <p:spPr>
            <a:xfrm>
              <a:off x="2175658" y="5876634"/>
              <a:ext cx="292164" cy="465464"/>
            </a:xfrm>
            <a:prstGeom prst="rect">
              <a:avLst/>
            </a:prstGeom>
          </p:spPr>
        </p:pic>
        <p:pic>
          <p:nvPicPr>
            <p:cNvPr id="125" name="Imagen 124"/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942" r="29211"/>
            <a:stretch/>
          </p:blipFill>
          <p:spPr>
            <a:xfrm>
              <a:off x="9948863" y="5891882"/>
              <a:ext cx="233362" cy="432706"/>
            </a:xfrm>
            <a:prstGeom prst="rect">
              <a:avLst/>
            </a:prstGeom>
          </p:spPr>
        </p:pic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43036" y="6014645"/>
              <a:ext cx="532018" cy="383064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00" y="303678"/>
            <a:ext cx="7227771" cy="530024"/>
          </a:xfrm>
        </p:spPr>
        <p:txBody>
          <a:bodyPr/>
          <a:lstStyle/>
          <a:p>
            <a:r>
              <a:rPr lang="es-419" dirty="0" smtClean="0"/>
              <a:t>Dato curioso</a:t>
            </a:r>
            <a:endParaRPr lang="es-419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3828CF86-5E53-B146-B274-DD6D7373FF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1600" y="696009"/>
            <a:ext cx="7227614" cy="499155"/>
          </a:xfrm>
        </p:spPr>
        <p:txBody>
          <a:bodyPr>
            <a:normAutofit/>
          </a:bodyPr>
          <a:lstStyle/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Datos anuales, 2022</a:t>
            </a:r>
            <a:endParaRPr lang="es-E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1" name="Conector angular 10"/>
          <p:cNvCxnSpPr>
            <a:stCxn id="31" idx="2"/>
            <a:endCxn id="56" idx="0"/>
          </p:cNvCxnSpPr>
          <p:nvPr/>
        </p:nvCxnSpPr>
        <p:spPr>
          <a:xfrm rot="5400000">
            <a:off x="7508346" y="4128436"/>
            <a:ext cx="360786" cy="460398"/>
          </a:xfrm>
          <a:prstGeom prst="curvedConnector3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7" name="Grupo 176"/>
          <p:cNvGrpSpPr/>
          <p:nvPr/>
        </p:nvGrpSpPr>
        <p:grpSpPr>
          <a:xfrm>
            <a:off x="6884014" y="3483830"/>
            <a:ext cx="2069848" cy="694412"/>
            <a:chOff x="6790538" y="3406388"/>
            <a:chExt cx="2069848" cy="694412"/>
          </a:xfrm>
        </p:grpSpPr>
        <p:sp>
          <p:nvSpPr>
            <p:cNvPr id="31" name="Rectángulo redondeado 30"/>
            <p:cNvSpPr/>
            <p:nvPr/>
          </p:nvSpPr>
          <p:spPr>
            <a:xfrm>
              <a:off x="6790538" y="3406388"/>
              <a:ext cx="2069848" cy="694412"/>
            </a:xfrm>
            <a:prstGeom prst="roundRect">
              <a:avLst/>
            </a:prstGeom>
            <a:solidFill>
              <a:srgbClr val="F7F5FB"/>
            </a:solidFill>
            <a:ln w="12700">
              <a:solidFill>
                <a:srgbClr val="F7F5FB"/>
              </a:solidFill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Nuevas edificaciones:</a:t>
              </a:r>
            </a:p>
            <a:p>
              <a:pPr algn="ctr">
                <a:spcBef>
                  <a:spcPts val="600"/>
                </a:spcBef>
              </a:pPr>
              <a:r>
                <a:rPr lang="es-E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        33.615</a:t>
              </a:r>
            </a:p>
          </p:txBody>
        </p:sp>
        <p:pic>
          <p:nvPicPr>
            <p:cNvPr id="79" name="Imagen 7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8643" y="3749229"/>
              <a:ext cx="288000" cy="288000"/>
            </a:xfrm>
            <a:prstGeom prst="rect">
              <a:avLst/>
            </a:prstGeom>
          </p:spPr>
        </p:pic>
      </p:grpSp>
      <p:cxnSp>
        <p:nvCxnSpPr>
          <p:cNvPr id="20" name="Conector curvado 19"/>
          <p:cNvCxnSpPr>
            <a:stCxn id="60" idx="3"/>
            <a:endCxn id="21" idx="1"/>
          </p:cNvCxnSpPr>
          <p:nvPr/>
        </p:nvCxnSpPr>
        <p:spPr>
          <a:xfrm flipV="1">
            <a:off x="2765622" y="1647326"/>
            <a:ext cx="710550" cy="452622"/>
          </a:xfrm>
          <a:prstGeom prst="curvedConnector3">
            <a:avLst/>
          </a:prstGeom>
          <a:ln w="57150">
            <a:solidFill>
              <a:srgbClr val="72C9A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curvado 60"/>
          <p:cNvCxnSpPr>
            <a:stCxn id="21" idx="3"/>
            <a:endCxn id="164" idx="1"/>
          </p:cNvCxnSpPr>
          <p:nvPr/>
        </p:nvCxnSpPr>
        <p:spPr>
          <a:xfrm flipV="1">
            <a:off x="4231111" y="1463368"/>
            <a:ext cx="862950" cy="183958"/>
          </a:xfrm>
          <a:prstGeom prst="curvedConnector3">
            <a:avLst>
              <a:gd name="adj1" fmla="val 50000"/>
            </a:avLst>
          </a:prstGeom>
          <a:ln w="57150">
            <a:solidFill>
              <a:srgbClr val="72C9A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ángulo redondeado 72"/>
          <p:cNvSpPr/>
          <p:nvPr/>
        </p:nvSpPr>
        <p:spPr>
          <a:xfrm>
            <a:off x="3131492" y="1997712"/>
            <a:ext cx="1450173" cy="985282"/>
          </a:xfrm>
          <a:prstGeom prst="round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Mes en el que menos se emitieron</a:t>
            </a:r>
          </a:p>
          <a:p>
            <a:pPr algn="ctr">
              <a:spcBef>
                <a:spcPts val="200"/>
              </a:spcBef>
            </a:pP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1.864</a:t>
            </a:r>
          </a:p>
        </p:txBody>
      </p:sp>
      <p:grpSp>
        <p:nvGrpSpPr>
          <p:cNvPr id="186" name="Grupo 185"/>
          <p:cNvGrpSpPr/>
          <p:nvPr/>
        </p:nvGrpSpPr>
        <p:grpSpPr>
          <a:xfrm>
            <a:off x="647839" y="1441312"/>
            <a:ext cx="2117783" cy="1087001"/>
            <a:chOff x="477008" y="1401259"/>
            <a:chExt cx="2117783" cy="1087001"/>
          </a:xfrm>
        </p:grpSpPr>
        <p:sp>
          <p:nvSpPr>
            <p:cNvPr id="60" name="Rectángulo redondeado 59"/>
            <p:cNvSpPr/>
            <p:nvPr/>
          </p:nvSpPr>
          <p:spPr>
            <a:xfrm>
              <a:off x="731835" y="1721145"/>
              <a:ext cx="1862956" cy="677500"/>
            </a:xfrm>
            <a:prstGeom prst="roundRect">
              <a:avLst/>
            </a:prstGeom>
            <a:solidFill>
              <a:srgbClr val="87D3D5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Permisos de construcción</a:t>
              </a:r>
            </a:p>
          </p:txBody>
        </p:sp>
        <p:pic>
          <p:nvPicPr>
            <p:cNvPr id="78" name="Imagen 77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62198">
              <a:off x="477008" y="1401259"/>
              <a:ext cx="612856" cy="612856"/>
            </a:xfrm>
            <a:prstGeom prst="rect">
              <a:avLst/>
            </a:prstGeom>
          </p:spPr>
        </p:pic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5255" y="2098724"/>
              <a:ext cx="389536" cy="389536"/>
            </a:xfrm>
            <a:prstGeom prst="rect">
              <a:avLst/>
            </a:prstGeom>
          </p:spPr>
        </p:pic>
      </p:grpSp>
      <p:grpSp>
        <p:nvGrpSpPr>
          <p:cNvPr id="16" name="Grupo 15"/>
          <p:cNvGrpSpPr/>
          <p:nvPr/>
        </p:nvGrpSpPr>
        <p:grpSpPr>
          <a:xfrm>
            <a:off x="566871" y="3003045"/>
            <a:ext cx="11041524" cy="85925"/>
            <a:chOff x="624746" y="2979895"/>
            <a:chExt cx="11041524" cy="85925"/>
          </a:xfrm>
          <a:solidFill>
            <a:srgbClr val="72C9A9"/>
          </a:solidFill>
        </p:grpSpPr>
        <p:cxnSp>
          <p:nvCxnSpPr>
            <p:cNvPr id="260" name="Conector recto 259"/>
            <p:cNvCxnSpPr>
              <a:cxnSpLocks/>
            </p:cNvCxnSpPr>
            <p:nvPr/>
          </p:nvCxnSpPr>
          <p:spPr>
            <a:xfrm flipV="1">
              <a:off x="755860" y="3022758"/>
              <a:ext cx="10800000" cy="200"/>
            </a:xfrm>
            <a:prstGeom prst="line">
              <a:avLst/>
            </a:prstGeom>
            <a:grpFill/>
            <a:ln w="28575">
              <a:solidFill>
                <a:srgbClr val="72C9A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Elipse 14"/>
            <p:cNvSpPr/>
            <p:nvPr/>
          </p:nvSpPr>
          <p:spPr>
            <a:xfrm>
              <a:off x="624746" y="2979895"/>
              <a:ext cx="95250" cy="85725"/>
            </a:xfrm>
            <a:prstGeom prst="ellipse">
              <a:avLst/>
            </a:prstGeom>
            <a:grpFill/>
            <a:ln>
              <a:solidFill>
                <a:srgbClr val="72C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262" name="Elipse 261"/>
            <p:cNvSpPr/>
            <p:nvPr/>
          </p:nvSpPr>
          <p:spPr>
            <a:xfrm>
              <a:off x="11571020" y="2980095"/>
              <a:ext cx="95250" cy="85725"/>
            </a:xfrm>
            <a:prstGeom prst="ellipse">
              <a:avLst/>
            </a:prstGeom>
            <a:grpFill/>
            <a:ln>
              <a:solidFill>
                <a:srgbClr val="72C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sp>
        <p:nvSpPr>
          <p:cNvPr id="215" name="Rectángulo redondeado 214"/>
          <p:cNvSpPr/>
          <p:nvPr/>
        </p:nvSpPr>
        <p:spPr>
          <a:xfrm>
            <a:off x="4735067" y="1882822"/>
            <a:ext cx="1472360" cy="841744"/>
          </a:xfrm>
          <a:prstGeom prst="roundRect">
            <a:avLst/>
          </a:prstGeom>
          <a:noFill/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Mes en el que </a:t>
            </a:r>
            <a:r>
              <a:rPr lang="es-E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más </a:t>
            </a:r>
            <a:r>
              <a:rPr lang="es-E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emitieron</a:t>
            </a:r>
          </a:p>
          <a:p>
            <a:pPr algn="ctr">
              <a:spcBef>
                <a:spcPts val="200"/>
              </a:spcBef>
            </a:pP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2.505</a:t>
            </a:r>
          </a:p>
        </p:txBody>
      </p:sp>
      <p:pic>
        <p:nvPicPr>
          <p:cNvPr id="164" name="Imagen 16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061" y="1085368"/>
            <a:ext cx="756000" cy="756000"/>
          </a:xfrm>
          <a:prstGeom prst="rect">
            <a:avLst/>
          </a:prstGeom>
        </p:spPr>
      </p:pic>
      <p:sp>
        <p:nvSpPr>
          <p:cNvPr id="74" name="Rectángulo redondeado 73"/>
          <p:cNvSpPr/>
          <p:nvPr/>
        </p:nvSpPr>
        <p:spPr>
          <a:xfrm>
            <a:off x="7016254" y="1193404"/>
            <a:ext cx="1521451" cy="738465"/>
          </a:xfrm>
          <a:prstGeom prst="roundRect">
            <a:avLst/>
          </a:prstGeom>
          <a:solidFill>
            <a:srgbClr val="ABC67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Tipo de acceso más común a las edificaciones:</a:t>
            </a:r>
          </a:p>
        </p:txBody>
      </p:sp>
      <p:cxnSp>
        <p:nvCxnSpPr>
          <p:cNvPr id="72" name="Conector curvado 71"/>
          <p:cNvCxnSpPr>
            <a:stCxn id="74" idx="1"/>
            <a:endCxn id="69" idx="1"/>
          </p:cNvCxnSpPr>
          <p:nvPr/>
        </p:nvCxnSpPr>
        <p:spPr>
          <a:xfrm rot="10800000" flipH="1" flipV="1">
            <a:off x="7016253" y="1562637"/>
            <a:ext cx="1240911" cy="919978"/>
          </a:xfrm>
          <a:prstGeom prst="curvedConnector3">
            <a:avLst>
              <a:gd name="adj1" fmla="val -18422"/>
            </a:avLst>
          </a:prstGeom>
          <a:ln w="57150">
            <a:solidFill>
              <a:srgbClr val="72C9A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angular 44"/>
          <p:cNvCxnSpPr>
            <a:stCxn id="68" idx="2"/>
            <a:endCxn id="109" idx="0"/>
          </p:cNvCxnSpPr>
          <p:nvPr/>
        </p:nvCxnSpPr>
        <p:spPr>
          <a:xfrm rot="5400000">
            <a:off x="9800654" y="4055782"/>
            <a:ext cx="498803" cy="1243285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angular 58"/>
          <p:cNvCxnSpPr>
            <a:stCxn id="58" idx="2"/>
            <a:endCxn id="97" idx="0"/>
          </p:cNvCxnSpPr>
          <p:nvPr/>
        </p:nvCxnSpPr>
        <p:spPr>
          <a:xfrm rot="5400000">
            <a:off x="4905941" y="4901560"/>
            <a:ext cx="982148" cy="163390"/>
          </a:xfrm>
          <a:prstGeom prst="curvedConnector3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 angular 62"/>
          <p:cNvCxnSpPr>
            <a:stCxn id="62" idx="2"/>
            <a:endCxn id="199" idx="0"/>
          </p:cNvCxnSpPr>
          <p:nvPr/>
        </p:nvCxnSpPr>
        <p:spPr>
          <a:xfrm rot="5400000">
            <a:off x="2509312" y="4972093"/>
            <a:ext cx="868902" cy="31417"/>
          </a:xfrm>
          <a:prstGeom prst="curvedConnector3">
            <a:avLst>
              <a:gd name="adj1" fmla="val 50000"/>
            </a:avLst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Grupo 145"/>
          <p:cNvGrpSpPr/>
          <p:nvPr/>
        </p:nvGrpSpPr>
        <p:grpSpPr>
          <a:xfrm>
            <a:off x="8257165" y="1349790"/>
            <a:ext cx="3085249" cy="1567198"/>
            <a:chOff x="8257165" y="1349790"/>
            <a:chExt cx="3085249" cy="1567198"/>
          </a:xfrm>
        </p:grpSpPr>
        <p:pic>
          <p:nvPicPr>
            <p:cNvPr id="152" name="Imagen 151"/>
            <p:cNvPicPr>
              <a:picLocks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51214" y="1349790"/>
              <a:ext cx="1591200" cy="1566000"/>
            </a:xfrm>
            <a:prstGeom prst="rect">
              <a:avLst/>
            </a:prstGeom>
          </p:spPr>
        </p:pic>
        <p:sp>
          <p:nvSpPr>
            <p:cNvPr id="69" name="Rectángulo redondeado 68"/>
            <p:cNvSpPr/>
            <p:nvPr/>
          </p:nvSpPr>
          <p:spPr>
            <a:xfrm>
              <a:off x="8257165" y="2048241"/>
              <a:ext cx="1712336" cy="868747"/>
            </a:xfrm>
            <a:prstGeom prst="roundRect">
              <a:avLst/>
            </a:prstGeom>
            <a:solidFill>
              <a:srgbClr val="A5A5A5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050" b="1" dirty="0" smtClean="0">
                  <a:solidFill>
                    <a:schemeClr val="bg1"/>
                  </a:solidFill>
                </a:rPr>
                <a:t>Calle adoquinada, pavimentada o de concreto</a:t>
              </a:r>
            </a:p>
          </p:txBody>
        </p:sp>
        <p:pic>
          <p:nvPicPr>
            <p:cNvPr id="154" name="Imagen 153"/>
            <p:cNvPicPr>
              <a:picLocks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" t="79519" r="88050" b="12269"/>
            <a:stretch/>
          </p:blipFill>
          <p:spPr>
            <a:xfrm>
              <a:off x="9950452" y="2455865"/>
              <a:ext cx="180975" cy="128589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</p:pic>
        <p:pic>
          <p:nvPicPr>
            <p:cNvPr id="155" name="Imagen 154"/>
            <p:cNvPicPr>
              <a:picLocks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" t="79519" r="88050" b="12269"/>
            <a:stretch/>
          </p:blipFill>
          <p:spPr>
            <a:xfrm>
              <a:off x="9769476" y="2584960"/>
              <a:ext cx="180975" cy="128589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</p:pic>
        <p:pic>
          <p:nvPicPr>
            <p:cNvPr id="156" name="Imagen 155"/>
            <p:cNvPicPr>
              <a:picLocks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" t="79519" r="88050" b="12269"/>
            <a:stretch/>
          </p:blipFill>
          <p:spPr>
            <a:xfrm>
              <a:off x="9594051" y="2708056"/>
              <a:ext cx="180975" cy="128589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</p:pic>
        <p:pic>
          <p:nvPicPr>
            <p:cNvPr id="157" name="Imagen 156"/>
            <p:cNvPicPr>
              <a:picLocks/>
            </p:cNvPicPr>
            <p:nvPr/>
          </p:nvPicPr>
          <p:blipFill rotWithShape="1"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" t="79519" r="88050" b="15520"/>
            <a:stretch/>
          </p:blipFill>
          <p:spPr>
            <a:xfrm>
              <a:off x="9401353" y="2836977"/>
              <a:ext cx="180975" cy="7767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</p:pic>
      </p:grpSp>
      <p:grpSp>
        <p:nvGrpSpPr>
          <p:cNvPr id="151" name="Grupo 150"/>
          <p:cNvGrpSpPr/>
          <p:nvPr/>
        </p:nvGrpSpPr>
        <p:grpSpPr>
          <a:xfrm>
            <a:off x="4586208" y="3440731"/>
            <a:ext cx="1785003" cy="1051450"/>
            <a:chOff x="4510099" y="3452688"/>
            <a:chExt cx="1785003" cy="1051450"/>
          </a:xfrm>
          <a:effectLst/>
        </p:grpSpPr>
        <p:sp>
          <p:nvSpPr>
            <p:cNvPr id="58" name="Rectángulo redondeado 57"/>
            <p:cNvSpPr/>
            <p:nvPr/>
          </p:nvSpPr>
          <p:spPr>
            <a:xfrm>
              <a:off x="4510099" y="3452688"/>
              <a:ext cx="1785003" cy="1051450"/>
            </a:xfrm>
            <a:prstGeom prst="roundRect">
              <a:avLst/>
            </a:prstGeom>
            <a:solidFill>
              <a:srgbClr val="F7F5FB"/>
            </a:solidFill>
            <a:ln w="12700">
              <a:solidFill>
                <a:srgbClr val="F7F5FB"/>
              </a:solidFill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Edificaciones a construir cerca de espacios verdes:</a:t>
              </a:r>
            </a:p>
            <a:p>
              <a:pPr algn="ctr">
                <a:spcBef>
                  <a:spcPts val="600"/>
                </a:spcBef>
              </a:pPr>
              <a:r>
                <a:rPr lang="es-E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        6.360</a:t>
              </a:r>
            </a:p>
          </p:txBody>
        </p:sp>
        <p:pic>
          <p:nvPicPr>
            <p:cNvPr id="150" name="Imagen 149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6636" y="4141963"/>
              <a:ext cx="288000" cy="288000"/>
            </a:xfrm>
            <a:prstGeom prst="rect">
              <a:avLst/>
            </a:prstGeom>
          </p:spPr>
        </p:pic>
      </p:grpSp>
      <p:grpSp>
        <p:nvGrpSpPr>
          <p:cNvPr id="160" name="Grupo 159"/>
          <p:cNvGrpSpPr/>
          <p:nvPr/>
        </p:nvGrpSpPr>
        <p:grpSpPr>
          <a:xfrm>
            <a:off x="6323807" y="1067313"/>
            <a:ext cx="107140" cy="1857350"/>
            <a:chOff x="6495595" y="1067313"/>
            <a:chExt cx="95674" cy="1692757"/>
          </a:xfrm>
        </p:grpSpPr>
        <p:cxnSp>
          <p:nvCxnSpPr>
            <p:cNvPr id="159" name="Conector recto 158"/>
            <p:cNvCxnSpPr>
              <a:cxnSpLocks/>
            </p:cNvCxnSpPr>
            <p:nvPr/>
          </p:nvCxnSpPr>
          <p:spPr>
            <a:xfrm>
              <a:off x="6542911" y="1109134"/>
              <a:ext cx="0" cy="1637720"/>
            </a:xfrm>
            <a:prstGeom prst="line">
              <a:avLst/>
            </a:prstGeom>
            <a:solidFill>
              <a:srgbClr val="72C9A9"/>
            </a:solidFill>
            <a:ln w="28575">
              <a:solidFill>
                <a:srgbClr val="72C9A9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Elipse 165"/>
            <p:cNvSpPr/>
            <p:nvPr/>
          </p:nvSpPr>
          <p:spPr>
            <a:xfrm>
              <a:off x="6495595" y="1067313"/>
              <a:ext cx="95250" cy="85725"/>
            </a:xfrm>
            <a:prstGeom prst="ellipse">
              <a:avLst/>
            </a:prstGeom>
            <a:solidFill>
              <a:srgbClr val="72C9A9"/>
            </a:solidFill>
            <a:ln>
              <a:solidFill>
                <a:srgbClr val="72C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  <p:sp>
          <p:nvSpPr>
            <p:cNvPr id="167" name="Elipse 166"/>
            <p:cNvSpPr/>
            <p:nvPr/>
          </p:nvSpPr>
          <p:spPr>
            <a:xfrm>
              <a:off x="6496019" y="2674345"/>
              <a:ext cx="95250" cy="85725"/>
            </a:xfrm>
            <a:prstGeom prst="ellipse">
              <a:avLst/>
            </a:prstGeom>
            <a:solidFill>
              <a:srgbClr val="72C9A9"/>
            </a:solidFill>
            <a:ln>
              <a:solidFill>
                <a:srgbClr val="72C9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C"/>
            </a:p>
          </p:txBody>
        </p:sp>
      </p:grpSp>
      <p:grpSp>
        <p:nvGrpSpPr>
          <p:cNvPr id="165" name="Grupo 164"/>
          <p:cNvGrpSpPr/>
          <p:nvPr/>
        </p:nvGrpSpPr>
        <p:grpSpPr>
          <a:xfrm>
            <a:off x="9543628" y="3277715"/>
            <a:ext cx="2256137" cy="1150308"/>
            <a:chOff x="9528388" y="3227613"/>
            <a:chExt cx="2256137" cy="1150308"/>
          </a:xfrm>
        </p:grpSpPr>
        <p:sp>
          <p:nvSpPr>
            <p:cNvPr id="68" name="Rectángulo redondeado 67"/>
            <p:cNvSpPr/>
            <p:nvPr/>
          </p:nvSpPr>
          <p:spPr>
            <a:xfrm>
              <a:off x="9528388" y="3227613"/>
              <a:ext cx="2256137" cy="1150308"/>
            </a:xfrm>
            <a:prstGeom prst="roundRect">
              <a:avLst/>
            </a:prstGeom>
            <a:solidFill>
              <a:srgbClr val="F7F5FB"/>
            </a:solidFill>
            <a:ln w="12700">
              <a:solidFill>
                <a:srgbClr val="F7F5FB"/>
              </a:solidFill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Edificaciones a construir con cobertura </a:t>
              </a:r>
              <a:r>
                <a:rPr lang="es-E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</a:t>
              </a:r>
              <a:r>
                <a:rPr lang="es-E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internet:</a:t>
              </a:r>
            </a:p>
            <a:p>
              <a:pPr>
                <a:spcBef>
                  <a:spcPts val="600"/>
                </a:spcBef>
              </a:pPr>
              <a:r>
                <a:rPr lang="es-E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        Área rural: 2.131</a:t>
              </a:r>
            </a:p>
            <a:p>
              <a:pPr>
                <a:spcBef>
                  <a:spcPts val="600"/>
                </a:spcBef>
                <a:spcAft>
                  <a:spcPts val="600"/>
                </a:spcAft>
              </a:pPr>
              <a:r>
                <a:rPr lang="es-E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        Área urbana: 23.687</a:t>
              </a:r>
            </a:p>
          </p:txBody>
        </p:sp>
        <p:pic>
          <p:nvPicPr>
            <p:cNvPr id="161" name="Imagen 160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03601" y="4051610"/>
              <a:ext cx="222437" cy="200715"/>
            </a:xfrm>
            <a:prstGeom prst="rect">
              <a:avLst/>
            </a:prstGeom>
          </p:spPr>
        </p:pic>
        <p:pic>
          <p:nvPicPr>
            <p:cNvPr id="163" name="Imagen 162"/>
            <p:cNvPicPr>
              <a:picLocks noChangeAspect="1"/>
            </p:cNvPicPr>
            <p:nvPr/>
          </p:nvPicPr>
          <p:blipFill rotWithShape="1"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426"/>
            <a:stretch/>
          </p:blipFill>
          <p:spPr>
            <a:xfrm>
              <a:off x="9806119" y="3775439"/>
              <a:ext cx="203433" cy="173588"/>
            </a:xfrm>
            <a:prstGeom prst="rect">
              <a:avLst/>
            </a:prstGeom>
          </p:spPr>
        </p:pic>
      </p:grpSp>
      <p:grpSp>
        <p:nvGrpSpPr>
          <p:cNvPr id="182" name="Grupo 181"/>
          <p:cNvGrpSpPr/>
          <p:nvPr/>
        </p:nvGrpSpPr>
        <p:grpSpPr>
          <a:xfrm>
            <a:off x="3476172" y="1269856"/>
            <a:ext cx="754939" cy="754939"/>
            <a:chOff x="3474872" y="1399112"/>
            <a:chExt cx="754939" cy="754939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4872" y="1399112"/>
              <a:ext cx="754939" cy="754939"/>
            </a:xfrm>
            <a:prstGeom prst="rect">
              <a:avLst/>
            </a:prstGeom>
          </p:spPr>
        </p:pic>
        <p:sp>
          <p:nvSpPr>
            <p:cNvPr id="191" name="CuadroTexto 190"/>
            <p:cNvSpPr txBox="1"/>
            <p:nvPr/>
          </p:nvSpPr>
          <p:spPr>
            <a:xfrm>
              <a:off x="3639376" y="1738373"/>
              <a:ext cx="432985" cy="265311"/>
            </a:xfrm>
            <a:custGeom>
              <a:avLst/>
              <a:gdLst>
                <a:gd name="connsiteX0" fmla="*/ 0 w 432985"/>
                <a:gd name="connsiteY0" fmla="*/ 0 h 265311"/>
                <a:gd name="connsiteX1" fmla="*/ 432985 w 432985"/>
                <a:gd name="connsiteY1" fmla="*/ 0 h 265311"/>
                <a:gd name="connsiteX2" fmla="*/ 432985 w 432985"/>
                <a:gd name="connsiteY2" fmla="*/ 265311 h 265311"/>
                <a:gd name="connsiteX3" fmla="*/ 0 w 432985"/>
                <a:gd name="connsiteY3" fmla="*/ 265311 h 265311"/>
                <a:gd name="connsiteX4" fmla="*/ 0 w 432985"/>
                <a:gd name="connsiteY4" fmla="*/ 0 h 265311"/>
                <a:gd name="connsiteX0" fmla="*/ 0 w 432985"/>
                <a:gd name="connsiteY0" fmla="*/ 0 h 265311"/>
                <a:gd name="connsiteX1" fmla="*/ 432985 w 432985"/>
                <a:gd name="connsiteY1" fmla="*/ 0 h 265311"/>
                <a:gd name="connsiteX2" fmla="*/ 432985 w 432985"/>
                <a:gd name="connsiteY2" fmla="*/ 265311 h 265311"/>
                <a:gd name="connsiteX3" fmla="*/ 33338 w 432985"/>
                <a:gd name="connsiteY3" fmla="*/ 229593 h 265311"/>
                <a:gd name="connsiteX4" fmla="*/ 0 w 432985"/>
                <a:gd name="connsiteY4" fmla="*/ 0 h 265311"/>
                <a:gd name="connsiteX0" fmla="*/ 0 w 432985"/>
                <a:gd name="connsiteY0" fmla="*/ 0 h 265311"/>
                <a:gd name="connsiteX1" fmla="*/ 432985 w 432985"/>
                <a:gd name="connsiteY1" fmla="*/ 0 h 265311"/>
                <a:gd name="connsiteX2" fmla="*/ 432985 w 432985"/>
                <a:gd name="connsiteY2" fmla="*/ 265311 h 265311"/>
                <a:gd name="connsiteX3" fmla="*/ 33338 w 432985"/>
                <a:gd name="connsiteY3" fmla="*/ 229593 h 265311"/>
                <a:gd name="connsiteX4" fmla="*/ 0 w 432985"/>
                <a:gd name="connsiteY4" fmla="*/ 0 h 265311"/>
                <a:gd name="connsiteX0" fmla="*/ 0 w 432985"/>
                <a:gd name="connsiteY0" fmla="*/ 0 h 265311"/>
                <a:gd name="connsiteX1" fmla="*/ 432985 w 432985"/>
                <a:gd name="connsiteY1" fmla="*/ 0 h 265311"/>
                <a:gd name="connsiteX2" fmla="*/ 432985 w 432985"/>
                <a:gd name="connsiteY2" fmla="*/ 265311 h 265311"/>
                <a:gd name="connsiteX3" fmla="*/ 33338 w 432985"/>
                <a:gd name="connsiteY3" fmla="*/ 229593 h 265311"/>
                <a:gd name="connsiteX4" fmla="*/ 0 w 432985"/>
                <a:gd name="connsiteY4" fmla="*/ 0 h 265311"/>
                <a:gd name="connsiteX0" fmla="*/ 0 w 432985"/>
                <a:gd name="connsiteY0" fmla="*/ 0 h 265311"/>
                <a:gd name="connsiteX1" fmla="*/ 432985 w 432985"/>
                <a:gd name="connsiteY1" fmla="*/ 0 h 265311"/>
                <a:gd name="connsiteX2" fmla="*/ 432985 w 432985"/>
                <a:gd name="connsiteY2" fmla="*/ 265311 h 265311"/>
                <a:gd name="connsiteX3" fmla="*/ 30957 w 432985"/>
                <a:gd name="connsiteY3" fmla="*/ 229593 h 265311"/>
                <a:gd name="connsiteX4" fmla="*/ 0 w 432985"/>
                <a:gd name="connsiteY4" fmla="*/ 0 h 265311"/>
                <a:gd name="connsiteX0" fmla="*/ 0 w 432985"/>
                <a:gd name="connsiteY0" fmla="*/ 0 h 265311"/>
                <a:gd name="connsiteX1" fmla="*/ 432985 w 432985"/>
                <a:gd name="connsiteY1" fmla="*/ 0 h 265311"/>
                <a:gd name="connsiteX2" fmla="*/ 432985 w 432985"/>
                <a:gd name="connsiteY2" fmla="*/ 265311 h 265311"/>
                <a:gd name="connsiteX3" fmla="*/ 30957 w 432985"/>
                <a:gd name="connsiteY3" fmla="*/ 229593 h 265311"/>
                <a:gd name="connsiteX4" fmla="*/ 0 w 432985"/>
                <a:gd name="connsiteY4" fmla="*/ 0 h 26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985" h="265311">
                  <a:moveTo>
                    <a:pt x="0" y="0"/>
                  </a:moveTo>
                  <a:lnTo>
                    <a:pt x="432985" y="0"/>
                  </a:lnTo>
                  <a:lnTo>
                    <a:pt x="432985" y="265311"/>
                  </a:lnTo>
                  <a:cubicBezTo>
                    <a:pt x="299769" y="253405"/>
                    <a:pt x="123692" y="279599"/>
                    <a:pt x="30957" y="229593"/>
                  </a:cubicBezTo>
                  <a:cubicBezTo>
                    <a:pt x="-11112" y="153062"/>
                    <a:pt x="11113" y="76531"/>
                    <a:pt x="0" y="0"/>
                  </a:cubicBezTo>
                  <a:close/>
                </a:path>
              </a:pathLst>
            </a:custGeom>
            <a:solidFill>
              <a:srgbClr val="F7F5FB"/>
            </a:solidFill>
          </p:spPr>
          <p:txBody>
            <a:bodyPr wrap="square" rtlCol="0">
              <a:spAutoFit/>
            </a:bodyPr>
            <a:lstStyle/>
            <a:p>
              <a:endParaRPr lang="es-EC" dirty="0">
                <a:latin typeface="Arial Narrow" panose="020B0606020202030204" pitchFamily="34" charset="0"/>
              </a:endParaRPr>
            </a:p>
          </p:txBody>
        </p:sp>
        <p:sp>
          <p:nvSpPr>
            <p:cNvPr id="181" name="CuadroTexto 180"/>
            <p:cNvSpPr txBox="1"/>
            <p:nvPr/>
          </p:nvSpPr>
          <p:spPr>
            <a:xfrm>
              <a:off x="3571688" y="1686887"/>
              <a:ext cx="6120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>
                  <a:latin typeface="Arial Narrow" panose="020B0606020202030204" pitchFamily="34" charset="0"/>
                </a:rPr>
                <a:t>ENE</a:t>
              </a:r>
              <a:endParaRPr lang="es-EC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194" name="Rectángulo redondeado 193"/>
          <p:cNvSpPr/>
          <p:nvPr/>
        </p:nvSpPr>
        <p:spPr>
          <a:xfrm>
            <a:off x="8788578" y="1366622"/>
            <a:ext cx="1107899" cy="384280"/>
          </a:xfrm>
          <a:prstGeom prst="roundRect">
            <a:avLst/>
          </a:prstGeom>
          <a:solidFill>
            <a:srgbClr val="F7F5FB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21.262 edificaciones</a:t>
            </a:r>
            <a:endParaRPr lang="es-E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10" name="Imagen 209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393" y="4157589"/>
            <a:ext cx="206559" cy="206559"/>
          </a:xfrm>
          <a:prstGeom prst="rect">
            <a:avLst/>
          </a:prstGeom>
        </p:spPr>
      </p:pic>
      <p:grpSp>
        <p:nvGrpSpPr>
          <p:cNvPr id="13" name="Grupo 12"/>
          <p:cNvGrpSpPr/>
          <p:nvPr/>
        </p:nvGrpSpPr>
        <p:grpSpPr>
          <a:xfrm>
            <a:off x="1883620" y="3298959"/>
            <a:ext cx="2151702" cy="1254391"/>
            <a:chOff x="2175658" y="3455971"/>
            <a:chExt cx="2151702" cy="1254391"/>
          </a:xfrm>
        </p:grpSpPr>
        <p:sp>
          <p:nvSpPr>
            <p:cNvPr id="62" name="Rectángulo redondeado 61"/>
            <p:cNvSpPr/>
            <p:nvPr/>
          </p:nvSpPr>
          <p:spPr>
            <a:xfrm>
              <a:off x="2175658" y="3455971"/>
              <a:ext cx="2151702" cy="1254391"/>
            </a:xfrm>
            <a:prstGeom prst="roundRect">
              <a:avLst/>
            </a:prstGeom>
            <a:solidFill>
              <a:srgbClr val="F7F5FB"/>
            </a:solidFill>
            <a:ln w="12700">
              <a:solidFill>
                <a:srgbClr val="F7F5FB"/>
              </a:solidFill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Cantones que no emitieron permisos en todo el año:</a:t>
              </a:r>
            </a:p>
            <a:p>
              <a:pPr>
                <a:spcBef>
                  <a:spcPts val="600"/>
                </a:spcBef>
              </a:pPr>
              <a:r>
                <a:rPr lang="es-E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         Las Naves (Bolívar)</a:t>
              </a:r>
            </a:p>
            <a:p>
              <a:pPr>
                <a:spcBef>
                  <a:spcPts val="400"/>
                </a:spcBef>
              </a:pPr>
              <a:r>
                <a:rPr lang="es-E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         Olmedo (Loja)</a:t>
              </a:r>
            </a:p>
          </p:txBody>
        </p:sp>
        <p:pic>
          <p:nvPicPr>
            <p:cNvPr id="219" name="Imagen 218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8393" y="4125839"/>
              <a:ext cx="206559" cy="206559"/>
            </a:xfrm>
            <a:prstGeom prst="rect">
              <a:avLst/>
            </a:prstGeom>
            <a:ln>
              <a:solidFill>
                <a:srgbClr val="F7F5FB"/>
              </a:solidFill>
            </a:ln>
          </p:spPr>
        </p:pic>
        <p:pic>
          <p:nvPicPr>
            <p:cNvPr id="218" name="Imagen 217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8393" y="4395109"/>
              <a:ext cx="206559" cy="206559"/>
            </a:xfrm>
            <a:prstGeom prst="rect">
              <a:avLst/>
            </a:prstGeom>
            <a:ln>
              <a:solidFill>
                <a:srgbClr val="F7F5FB"/>
              </a:solidFill>
            </a:ln>
          </p:spPr>
        </p:pic>
      </p:grpSp>
      <p:cxnSp>
        <p:nvCxnSpPr>
          <p:cNvPr id="101" name="Conector recto 100"/>
          <p:cNvCxnSpPr>
            <a:cxnSpLocks/>
            <a:stCxn id="74" idx="3"/>
            <a:endCxn id="194" idx="1"/>
          </p:cNvCxnSpPr>
          <p:nvPr/>
        </p:nvCxnSpPr>
        <p:spPr>
          <a:xfrm flipV="1">
            <a:off x="8537705" y="1558762"/>
            <a:ext cx="250873" cy="3875"/>
          </a:xfrm>
          <a:prstGeom prst="line">
            <a:avLst/>
          </a:prstGeom>
          <a:solidFill>
            <a:srgbClr val="72C9A9"/>
          </a:solidFill>
          <a:ln w="38100">
            <a:solidFill>
              <a:srgbClr val="72C9A9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upo 75"/>
          <p:cNvGrpSpPr/>
          <p:nvPr/>
        </p:nvGrpSpPr>
        <p:grpSpPr>
          <a:xfrm>
            <a:off x="174112" y="5480519"/>
            <a:ext cx="1796124" cy="1252857"/>
            <a:chOff x="174112" y="5480519"/>
            <a:chExt cx="1796124" cy="1252857"/>
          </a:xfrm>
        </p:grpSpPr>
        <p:sp>
          <p:nvSpPr>
            <p:cNvPr id="127" name="Rectángulo redondeado 126"/>
            <p:cNvSpPr/>
            <p:nvPr/>
          </p:nvSpPr>
          <p:spPr>
            <a:xfrm>
              <a:off x="174112" y="5480519"/>
              <a:ext cx="1796124" cy="1252857"/>
            </a:xfrm>
            <a:prstGeom prst="roundRect">
              <a:avLst/>
            </a:prstGeom>
            <a:solidFill>
              <a:srgbClr val="F7F5FB"/>
            </a:solidFill>
            <a:ln w="12700">
              <a:solidFill>
                <a:srgbClr val="F7F5FB"/>
              </a:solidFill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     Los 15 GAD seleccionados en la cobertura trimestral representan el</a:t>
              </a:r>
            </a:p>
            <a:p>
              <a:pPr algn="ctr"/>
              <a:r>
                <a:rPr lang="es-E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73,4%</a:t>
              </a:r>
              <a:r>
                <a:rPr lang="es-E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del total de edificaciones.</a:t>
              </a:r>
            </a:p>
          </p:txBody>
        </p:sp>
        <p:pic>
          <p:nvPicPr>
            <p:cNvPr id="123" name="Imagen 122"/>
            <p:cNvPicPr>
              <a:picLocks noChangeAspect="1"/>
            </p:cNvPicPr>
            <p:nvPr/>
          </p:nvPicPr>
          <p:blipFill rotWithShape="1"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3465"/>
            <a:stretch/>
          </p:blipFill>
          <p:spPr>
            <a:xfrm>
              <a:off x="440286" y="5551335"/>
              <a:ext cx="259012" cy="17233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337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23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8518" y="2548818"/>
            <a:ext cx="7206094" cy="957087"/>
          </a:xfrm>
        </p:spPr>
        <p:txBody>
          <a:bodyPr>
            <a:normAutofit fontScale="90000"/>
          </a:bodyPr>
          <a:lstStyle/>
          <a:p>
            <a:r>
              <a:rPr lang="es-ES_tradnl" dirty="0"/>
              <a:t>Aspectos m</a:t>
            </a:r>
            <a:r>
              <a:rPr lang="es-ES_tradnl" dirty="0" smtClean="0"/>
              <a:t>etodológicos</a:t>
            </a:r>
            <a:endParaRPr lang="es-ES_tradnl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9E7CD4BE-14FF-924D-80B2-C6C9AD4E93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99137" y="3673047"/>
            <a:ext cx="7797145" cy="2082294"/>
          </a:xfrm>
        </p:spPr>
        <p:txBody>
          <a:bodyPr/>
          <a:lstStyle/>
          <a:p>
            <a:r>
              <a:rPr lang="es-ES" dirty="0"/>
              <a:t>1.1 Cronología de la operación estadística</a:t>
            </a:r>
          </a:p>
          <a:p>
            <a:r>
              <a:rPr lang="es-ES" dirty="0"/>
              <a:t>1.2 Principales definiciones</a:t>
            </a:r>
          </a:p>
          <a:p>
            <a:r>
              <a:rPr lang="es-ES" dirty="0"/>
              <a:t>1.3 Objetivo y </a:t>
            </a:r>
            <a:r>
              <a:rPr lang="es-ES" dirty="0" smtClean="0"/>
              <a:t>ficha metodológica</a:t>
            </a:r>
            <a:endParaRPr lang="es-ES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3E75C911-486E-9A4E-9E68-9D523AC31E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21788" y="1236620"/>
            <a:ext cx="2012930" cy="1145056"/>
          </a:xfrm>
        </p:spPr>
        <p:txBody>
          <a:bodyPr/>
          <a:lstStyle/>
          <a:p>
            <a:r>
              <a:rPr lang="es-ES_tradnl" dirty="0" smtClean="0">
                <a:solidFill>
                  <a:srgbClr val="0776AD"/>
                </a:solidFill>
              </a:rPr>
              <a:t>01.</a:t>
            </a:r>
            <a:endParaRPr lang="es-ES_tradnl" dirty="0">
              <a:solidFill>
                <a:srgbClr val="0776AD"/>
              </a:solidFill>
            </a:endParaRPr>
          </a:p>
        </p:txBody>
      </p:sp>
      <p:sp>
        <p:nvSpPr>
          <p:cNvPr id="6" name="Marcador de texto 7"/>
          <p:cNvSpPr txBox="1">
            <a:spLocks/>
          </p:cNvSpPr>
          <p:nvPr/>
        </p:nvSpPr>
        <p:spPr>
          <a:xfrm>
            <a:off x="11032733" y="6311529"/>
            <a:ext cx="842962" cy="53459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3000" b="1" dirty="0" smtClean="0">
                <a:solidFill>
                  <a:srgbClr val="B4B4C8"/>
                </a:solidFill>
              </a:rPr>
              <a:t>03</a:t>
            </a:r>
            <a:endParaRPr lang="es-EC" sz="3000" b="1" dirty="0">
              <a:solidFill>
                <a:srgbClr val="B4B4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1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66EA004-EFF9-8840-889D-3B284D07C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630" y="348536"/>
            <a:ext cx="7635740" cy="530024"/>
          </a:xfrm>
        </p:spPr>
        <p:txBody>
          <a:bodyPr>
            <a:normAutofit/>
          </a:bodyPr>
          <a:lstStyle/>
          <a:p>
            <a:r>
              <a:rPr lang="es-ES" sz="2800" dirty="0" smtClean="0"/>
              <a:t>Cronología de la operación estadística</a:t>
            </a:r>
            <a:endParaRPr lang="es-419" sz="2800" dirty="0"/>
          </a:p>
        </p:txBody>
      </p:sp>
      <p:sp>
        <p:nvSpPr>
          <p:cNvPr id="8" name="Marcador de texto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" dirty="0" smtClean="0"/>
              <a:t>04</a:t>
            </a:r>
            <a:endParaRPr lang="es-EC" dirty="0"/>
          </a:p>
        </p:txBody>
      </p:sp>
      <p:grpSp>
        <p:nvGrpSpPr>
          <p:cNvPr id="16" name="Grupo 15"/>
          <p:cNvGrpSpPr/>
          <p:nvPr/>
        </p:nvGrpSpPr>
        <p:grpSpPr>
          <a:xfrm>
            <a:off x="810901" y="1106002"/>
            <a:ext cx="10630803" cy="5173036"/>
            <a:chOff x="810901" y="1106002"/>
            <a:chExt cx="10630803" cy="5173036"/>
          </a:xfrm>
        </p:grpSpPr>
        <p:grpSp>
          <p:nvGrpSpPr>
            <p:cNvPr id="10" name="Grupo 9"/>
            <p:cNvGrpSpPr/>
            <p:nvPr/>
          </p:nvGrpSpPr>
          <p:grpSpPr>
            <a:xfrm>
              <a:off x="810901" y="1106002"/>
              <a:ext cx="10630803" cy="5173036"/>
              <a:chOff x="810901" y="1106002"/>
              <a:chExt cx="10630803" cy="5173036"/>
            </a:xfrm>
          </p:grpSpPr>
          <p:cxnSp>
            <p:nvCxnSpPr>
              <p:cNvPr id="65" name="Conector recto 64">
                <a:extLst>
                  <a:ext uri="{FF2B5EF4-FFF2-40B4-BE49-F238E27FC236}">
                    <a16:creationId xmlns:lc="http://schemas.openxmlformats.org/drawingml/2006/lockedCanvas" xmlns:a16="http://schemas.microsoft.com/office/drawing/2014/main" xmlns="" id="{ADBA8457-11FC-4881-A7E0-C595BBB338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118292" y="3675470"/>
                <a:ext cx="7303935" cy="4036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7" name="Grupo 6"/>
              <p:cNvGrpSpPr/>
              <p:nvPr/>
            </p:nvGrpSpPr>
            <p:grpSpPr>
              <a:xfrm>
                <a:off x="810901" y="1106002"/>
                <a:ext cx="10630803" cy="5173036"/>
                <a:chOff x="973455" y="940402"/>
                <a:chExt cx="10630803" cy="5173036"/>
              </a:xfrm>
            </p:grpSpPr>
            <p:grpSp>
              <p:nvGrpSpPr>
                <p:cNvPr id="6" name="Grupo 5"/>
                <p:cNvGrpSpPr/>
                <p:nvPr/>
              </p:nvGrpSpPr>
              <p:grpSpPr>
                <a:xfrm>
                  <a:off x="977466" y="940402"/>
                  <a:ext cx="10626792" cy="5173036"/>
                  <a:chOff x="977466" y="940402"/>
                  <a:chExt cx="10626792" cy="5173036"/>
                </a:xfrm>
              </p:grpSpPr>
              <p:cxnSp>
                <p:nvCxnSpPr>
                  <p:cNvPr id="64" name="Conector recto 63">
                    <a:extLst>
                      <a:ext uri="{FF2B5EF4-FFF2-40B4-BE49-F238E27FC236}">
                        <a16:creationId xmlns:lc="http://schemas.openxmlformats.org/drawingml/2006/lockedCanvas" xmlns:a16="http://schemas.microsoft.com/office/drawing/2014/main" xmlns="" id="{ADBA8457-11FC-4881-A7E0-C595BBB338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273283" y="5421698"/>
                    <a:ext cx="7288532" cy="15366"/>
                  </a:xfrm>
                  <a:prstGeom prst="line">
                    <a:avLst/>
                  </a:prstGeom>
                  <a:ln w="19050">
                    <a:solidFill>
                      <a:schemeClr val="bg2">
                        <a:lumMod val="75000"/>
                      </a:schemeClr>
                    </a:solidFill>
                    <a:prstDash val="soli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Conector recto 65">
                    <a:extLst>
                      <a:ext uri="{FF2B5EF4-FFF2-40B4-BE49-F238E27FC236}">
                        <a16:creationId xmlns:lc="http://schemas.openxmlformats.org/drawingml/2006/lockedCanvas" xmlns:a16="http://schemas.microsoft.com/office/drawing/2014/main" xmlns="" id="{ADBA8457-11FC-4881-A7E0-C595BBB3387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4269272" y="6043336"/>
                    <a:ext cx="7288532" cy="15366"/>
                  </a:xfrm>
                  <a:prstGeom prst="line">
                    <a:avLst/>
                  </a:prstGeom>
                  <a:ln w="19050">
                    <a:solidFill>
                      <a:schemeClr val="bg2">
                        <a:lumMod val="75000"/>
                      </a:schemeClr>
                    </a:solidFill>
                    <a:prstDash val="solid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" name="Grupo 2"/>
                  <p:cNvGrpSpPr/>
                  <p:nvPr/>
                </p:nvGrpSpPr>
                <p:grpSpPr>
                  <a:xfrm>
                    <a:off x="977466" y="940402"/>
                    <a:ext cx="10626792" cy="5173036"/>
                    <a:chOff x="977466" y="940402"/>
                    <a:chExt cx="10626792" cy="5173036"/>
                  </a:xfrm>
                </p:grpSpPr>
                <p:grpSp>
                  <p:nvGrpSpPr>
                    <p:cNvPr id="1069" name="Grupo 1068"/>
                    <p:cNvGrpSpPr/>
                    <p:nvPr/>
                  </p:nvGrpSpPr>
                  <p:grpSpPr>
                    <a:xfrm>
                      <a:off x="977466" y="940402"/>
                      <a:ext cx="10626792" cy="5173036"/>
                      <a:chOff x="944588" y="1157302"/>
                      <a:chExt cx="10626792" cy="5173036"/>
                    </a:xfrm>
                  </p:grpSpPr>
                  <p:sp>
                    <p:nvSpPr>
                      <p:cNvPr id="339" name="Rectángulo 338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2F25A5CA-FB1D-47A7-9C67-EEE37FEA033C}"/>
                          </a:ext>
                        </a:extLst>
                      </p:cNvPr>
                      <p:cNvSpPr/>
                      <p:nvPr/>
                    </p:nvSpPr>
                    <p:spPr>
                      <a:xfrm rot="5400000">
                        <a:off x="795849" y="5282904"/>
                        <a:ext cx="2006701" cy="88168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24" name="Rectángulo 23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2F25A5CA-FB1D-47A7-9C67-EEE37FEA033C}"/>
                          </a:ext>
                        </a:extLst>
                      </p:cNvPr>
                      <p:cNvSpPr/>
                      <p:nvPr/>
                    </p:nvSpPr>
                    <p:spPr>
                      <a:xfrm rot="5400000">
                        <a:off x="139835" y="2773295"/>
                        <a:ext cx="3325657" cy="93672"/>
                      </a:xfrm>
                      <a:prstGeom prst="rect">
                        <a:avLst/>
                      </a:prstGeom>
                      <a:solidFill>
                        <a:schemeClr val="bg1">
                          <a:lumMod val="7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25" name="Elipse 24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4FA11E35-C23F-49C9-AF82-A8B84C043E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6453" y="1248894"/>
                        <a:ext cx="360610" cy="381897"/>
                      </a:xfrm>
                      <a:prstGeom prst="ellipse">
                        <a:avLst/>
                      </a:prstGeom>
                      <a:noFill/>
                      <a:ln w="120650">
                        <a:solidFill>
                          <a:srgbClr val="7AE2D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cxnSp>
                    <p:nvCxnSpPr>
                      <p:cNvPr id="26" name="Conector recto 25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1F66F9B3-4BF0-4C09-8B11-5B6ECC2426B4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849499" y="3735529"/>
                        <a:ext cx="146777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prstDash val="dash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27" name="CuadroTexto 41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0893E67C-1685-45AA-AB1F-662A6A4B4760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77466" y="1264032"/>
                        <a:ext cx="298654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es-419" sz="1600" b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Mechsuit" pitchFamily="50" charset="-128"/>
                            <a:cs typeface="Mechsuit" pitchFamily="50" charset="-128"/>
                          </a:rPr>
                          <a:t>1</a:t>
                        </a:r>
                        <a:endParaRPr lang="es-419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Mechsuit" pitchFamily="50" charset="-128"/>
                          <a:cs typeface="Mechsuit" pitchFamily="50" charset="-128"/>
                        </a:endParaRPr>
                      </a:p>
                    </p:txBody>
                  </p:sp>
                  <p:sp>
                    <p:nvSpPr>
                      <p:cNvPr id="28" name="CuadroTexto 4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302F9EFD-AE05-4121-A5A2-B0430A1CDB03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88491" y="1900711"/>
                        <a:ext cx="298654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es-419" sz="1600" b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Mechsuit" pitchFamily="50" charset="-128"/>
                            <a:cs typeface="Mechsuit" pitchFamily="50" charset="-128"/>
                          </a:rPr>
                          <a:t>2</a:t>
                        </a:r>
                        <a:endParaRPr lang="es-419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Mechsuit" pitchFamily="50" charset="-128"/>
                          <a:cs typeface="Mechsuit" pitchFamily="50" charset="-128"/>
                        </a:endParaRPr>
                      </a:p>
                    </p:txBody>
                  </p:sp>
                  <p:sp>
                    <p:nvSpPr>
                      <p:cNvPr id="29" name="CuadroTexto 43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D0424ABC-6AE7-489B-850D-EE80B6B34AF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86266" y="2547603"/>
                        <a:ext cx="298654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es-419" sz="1600" b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Mechsuit" pitchFamily="50" charset="-128"/>
                            <a:cs typeface="Mechsuit" pitchFamily="50" charset="-128"/>
                          </a:rPr>
                          <a:t>3</a:t>
                        </a:r>
                        <a:endParaRPr lang="es-419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Mechsuit" pitchFamily="50" charset="-128"/>
                          <a:cs typeface="Mechsuit" pitchFamily="50" charset="-128"/>
                        </a:endParaRPr>
                      </a:p>
                    </p:txBody>
                  </p:sp>
                  <p:sp>
                    <p:nvSpPr>
                      <p:cNvPr id="30" name="CuadroTexto 44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3FC27C80-6021-4D0A-8A0A-E1E6B0F1850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81511" y="3235164"/>
                        <a:ext cx="298654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es-419" sz="1600" b="1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Mechsuit" pitchFamily="50" charset="-128"/>
                            <a:cs typeface="Mechsuit" pitchFamily="50" charset="-128"/>
                          </a:rPr>
                          <a:t>4</a:t>
                        </a:r>
                        <a:endParaRPr lang="es-419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Mechsuit" pitchFamily="50" charset="-128"/>
                          <a:cs typeface="Mechsuit" pitchFamily="50" charset="-128"/>
                        </a:endParaRPr>
                      </a:p>
                    </p:txBody>
                  </p:sp>
                  <p:sp>
                    <p:nvSpPr>
                      <p:cNvPr id="31" name="Google Shape;446;p2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0617E80D-984B-4750-A30E-BC0F10E6D2B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125147" y="1904202"/>
                        <a:ext cx="1322031" cy="272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68569" tIns="68569" rIns="68569" bIns="68569" anchor="ctr" anchorCtr="0">
                        <a:no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>
                          <a:buClr>
                            <a:srgbClr val="000000"/>
                          </a:buClr>
                          <a:defRPr/>
                        </a:pPr>
                        <a:r>
                          <a:rPr lang="en-US" b="1" kern="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Roboto"/>
                            <a:cs typeface="Roboto"/>
                            <a:sym typeface="Roboto"/>
                          </a:rPr>
                          <a:t>1967</a:t>
                        </a:r>
                        <a:endParaRPr lang="en-US" b="1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Roboto"/>
                          <a:cs typeface="Roboto"/>
                          <a:sym typeface="Roboto"/>
                        </a:endParaRPr>
                      </a:p>
                    </p:txBody>
                  </p:sp>
                  <p:sp>
                    <p:nvSpPr>
                      <p:cNvPr id="32" name="Google Shape;446;p2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8F2E8991-B958-42EC-A2F5-F3C9EF79562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113115" y="1333308"/>
                        <a:ext cx="1322031" cy="272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68569" tIns="68569" rIns="68569" bIns="68569" anchor="ctr" anchorCtr="0">
                        <a:no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>
                          <a:buClr>
                            <a:srgbClr val="000000"/>
                          </a:buClr>
                          <a:defRPr/>
                        </a:pPr>
                        <a:r>
                          <a:rPr lang="en-US" b="1" kern="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Roboto"/>
                            <a:cs typeface="Roboto"/>
                            <a:sym typeface="Roboto"/>
                          </a:rPr>
                          <a:t>1966</a:t>
                        </a:r>
                        <a:endParaRPr lang="en-US" b="1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Roboto"/>
                          <a:cs typeface="Roboto"/>
                          <a:sym typeface="Roboto"/>
                        </a:endParaRPr>
                      </a:p>
                    </p:txBody>
                  </p:sp>
                  <p:sp>
                    <p:nvSpPr>
                      <p:cNvPr id="33" name="Elipse 3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BD5B1ED2-43E4-4012-8A67-18B2F91126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6453" y="1892457"/>
                        <a:ext cx="360610" cy="381897"/>
                      </a:xfrm>
                      <a:prstGeom prst="ellipse">
                        <a:avLst/>
                      </a:prstGeom>
                      <a:noFill/>
                      <a:ln w="120650"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34" name="Elipse 33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41CF465E-465D-4D3E-B23A-FB13932470A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6453" y="2537282"/>
                        <a:ext cx="360610" cy="381897"/>
                      </a:xfrm>
                      <a:prstGeom prst="ellipse">
                        <a:avLst/>
                      </a:prstGeom>
                      <a:noFill/>
                      <a:ln w="120650">
                        <a:solidFill>
                          <a:srgbClr val="7AE2D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35" name="Elipse 34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40AF809B-19BB-4331-8300-42F91949AE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6453" y="3227246"/>
                        <a:ext cx="360610" cy="381897"/>
                      </a:xfrm>
                      <a:prstGeom prst="ellipse">
                        <a:avLst/>
                      </a:prstGeom>
                      <a:noFill/>
                      <a:ln w="120650"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36" name="Elipse 35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5C3B7261-B4E0-4453-B630-5120E538FD8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40584" y="3377838"/>
                        <a:ext cx="114420" cy="94880"/>
                      </a:xfrm>
                      <a:prstGeom prst="ellipse">
                        <a:avLst/>
                      </a:prstGeom>
                      <a:solidFill>
                        <a:srgbClr val="7AE2D1"/>
                      </a:solidFill>
                      <a:ln w="3175">
                        <a:solidFill>
                          <a:srgbClr val="0846AC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37" name="Elipse 36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C288DC28-2109-4529-A3A4-C074A70244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40584" y="2696989"/>
                        <a:ext cx="114420" cy="94880"/>
                      </a:xfrm>
                      <a:prstGeom prst="ellipse">
                        <a:avLst/>
                      </a:prstGeom>
                      <a:solidFill>
                        <a:srgbClr val="7AE2D1"/>
                      </a:solidFill>
                      <a:ln w="3175">
                        <a:solidFill>
                          <a:srgbClr val="0846AC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38" name="Elipse 37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70983C98-7117-4D62-8FAC-D1DB2B2D25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40584" y="2012766"/>
                        <a:ext cx="114420" cy="94880"/>
                      </a:xfrm>
                      <a:prstGeom prst="ellipse">
                        <a:avLst/>
                      </a:prstGeom>
                      <a:solidFill>
                        <a:srgbClr val="7AE2D1"/>
                      </a:solidFill>
                      <a:ln w="3175">
                        <a:solidFill>
                          <a:srgbClr val="0846AC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39" name="Elipse 38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B284553B-5939-45A3-9BB3-6235441B22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40584" y="1423363"/>
                        <a:ext cx="114420" cy="94880"/>
                      </a:xfrm>
                      <a:prstGeom prst="ellipse">
                        <a:avLst/>
                      </a:prstGeom>
                      <a:solidFill>
                        <a:srgbClr val="7AE2D1"/>
                      </a:solidFill>
                      <a:ln w="3175">
                        <a:solidFill>
                          <a:srgbClr val="0846AC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52" name="Google Shape;446;p2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74D2DF1E-4B39-41B2-839B-091D9BB9878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125147" y="2597997"/>
                        <a:ext cx="1322030" cy="272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68569" tIns="68569" rIns="68569" bIns="68569" anchor="ctr" anchorCtr="0">
                        <a:no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>
                          <a:buClr>
                            <a:srgbClr val="000000"/>
                          </a:buClr>
                          <a:defRPr/>
                        </a:pPr>
                        <a:r>
                          <a:rPr lang="en-US" b="1" kern="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Roboto"/>
                            <a:cs typeface="Roboto"/>
                            <a:sym typeface="Roboto"/>
                          </a:rPr>
                          <a:t>1976</a:t>
                        </a:r>
                        <a:endParaRPr lang="en-US" b="1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Roboto"/>
                          <a:cs typeface="Roboto"/>
                          <a:sym typeface="Roboto"/>
                        </a:endParaRPr>
                      </a:p>
                    </p:txBody>
                  </p:sp>
                  <p:sp>
                    <p:nvSpPr>
                      <p:cNvPr id="53" name="Google Shape;446;p2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21D5283-93B4-48FA-83F7-72D01D6E587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125147" y="3296571"/>
                        <a:ext cx="1322030" cy="272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68569" tIns="68569" rIns="68569" bIns="68569" anchor="ctr" anchorCtr="0">
                        <a:no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>
                          <a:buClr>
                            <a:srgbClr val="000000"/>
                          </a:buClr>
                          <a:defRPr/>
                        </a:pPr>
                        <a:r>
                          <a:rPr lang="en-US" b="1" kern="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Roboto"/>
                            <a:cs typeface="Roboto"/>
                            <a:sym typeface="Roboto"/>
                          </a:rPr>
                          <a:t>2015</a:t>
                        </a:r>
                        <a:endParaRPr lang="en-US" b="1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Roboto"/>
                          <a:cs typeface="Roboto"/>
                          <a:sym typeface="Roboto"/>
                        </a:endParaRPr>
                      </a:p>
                    </p:txBody>
                  </p:sp>
                  <p:cxnSp>
                    <p:nvCxnSpPr>
                      <p:cNvPr id="54" name="Conector recto 53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A44B34D-4ED2-4E36-B1F6-AE85B1DFE1F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849500" y="3094298"/>
                        <a:ext cx="146777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prstDash val="dash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5" name="Conector recto 54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D8795CC3-25FA-4C3A-85BF-9698D15F732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849500" y="2374548"/>
                        <a:ext cx="146777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prstDash val="dash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6" name="Conector recto 55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DBA8457-11FC-4881-A7E0-C595BBB3387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862226" y="1698335"/>
                        <a:ext cx="146777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prstDash val="dash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40" name="Google Shape;446;p2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0617E80D-984B-4750-A30E-BC0F10E6D2B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112547" y="4586318"/>
                        <a:ext cx="1322031" cy="272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68569" tIns="68569" rIns="68569" bIns="68569" anchor="ctr" anchorCtr="0">
                        <a:no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>
                          <a:buClr>
                            <a:srgbClr val="000000"/>
                          </a:buClr>
                          <a:defRPr/>
                        </a:pPr>
                        <a:r>
                          <a:rPr lang="en-US" b="1" kern="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Roboto"/>
                            <a:cs typeface="Roboto"/>
                            <a:sym typeface="Roboto"/>
                          </a:rPr>
                          <a:t>2020</a:t>
                        </a:r>
                        <a:endParaRPr lang="en-US" b="1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Roboto"/>
                          <a:cs typeface="Roboto"/>
                          <a:sym typeface="Roboto"/>
                        </a:endParaRPr>
                      </a:p>
                    </p:txBody>
                  </p:sp>
                  <p:sp>
                    <p:nvSpPr>
                      <p:cNvPr id="341" name="Google Shape;446;p2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8F2E8991-B958-42EC-A2F5-F3C9EF79562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124435" y="3943129"/>
                        <a:ext cx="1322031" cy="272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68569" tIns="68569" rIns="68569" bIns="68569" anchor="ctr" anchorCtr="0">
                        <a:no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>
                          <a:buClr>
                            <a:srgbClr val="000000"/>
                          </a:buClr>
                          <a:defRPr/>
                        </a:pPr>
                        <a:r>
                          <a:rPr lang="en-US" b="1" kern="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Roboto"/>
                            <a:cs typeface="Roboto"/>
                            <a:sym typeface="Roboto"/>
                          </a:rPr>
                          <a:t>2019</a:t>
                        </a:r>
                        <a:endParaRPr lang="en-US" b="1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Roboto"/>
                          <a:cs typeface="Roboto"/>
                          <a:sym typeface="Roboto"/>
                        </a:endParaRPr>
                      </a:p>
                    </p:txBody>
                  </p:sp>
                  <p:sp>
                    <p:nvSpPr>
                      <p:cNvPr id="345" name="Elipse 344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B284553B-5939-45A3-9BB3-6235441B22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39872" y="4045215"/>
                        <a:ext cx="114420" cy="94880"/>
                      </a:xfrm>
                      <a:prstGeom prst="ellipse">
                        <a:avLst/>
                      </a:prstGeom>
                      <a:solidFill>
                        <a:srgbClr val="7AE2D1"/>
                      </a:solidFill>
                      <a:ln w="3175">
                        <a:solidFill>
                          <a:srgbClr val="0846AC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346" name="Google Shape;446;p2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74D2DF1E-4B39-41B2-839B-091D9BB9878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124435" y="5191209"/>
                        <a:ext cx="1322030" cy="272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spcFirstLastPara="1" wrap="square" lIns="68569" tIns="68569" rIns="68569" bIns="68569" anchor="ctr" anchorCtr="0">
                        <a:no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>
                          <a:buClr>
                            <a:srgbClr val="000000"/>
                          </a:buClr>
                          <a:defRPr/>
                        </a:pPr>
                        <a:r>
                          <a:rPr lang="en-US" b="1" kern="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Roboto"/>
                            <a:cs typeface="Roboto"/>
                            <a:sym typeface="Roboto"/>
                          </a:rPr>
                          <a:t>2021</a:t>
                        </a:r>
                        <a:endParaRPr lang="en-US" b="1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Roboto"/>
                          <a:cs typeface="Roboto"/>
                          <a:sym typeface="Roboto"/>
                        </a:endParaRPr>
                      </a:p>
                    </p:txBody>
                  </p:sp>
                  <p:cxnSp>
                    <p:nvCxnSpPr>
                      <p:cNvPr id="347" name="Conector recto 346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A44B34D-4ED2-4E36-B1F6-AE85B1DFE1F7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848788" y="5614474"/>
                        <a:ext cx="146777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prstDash val="dash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8" name="Conector recto 347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D8795CC3-25FA-4C3A-85BF-9698D15F732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848788" y="5031347"/>
                        <a:ext cx="146777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prstDash val="dash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9" name="Conector recto 348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DBA8457-11FC-4881-A7E0-C595BBB3387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1861514" y="4410340"/>
                        <a:ext cx="1467771" cy="0"/>
                      </a:xfrm>
                      <a:prstGeom prst="line">
                        <a:avLst/>
                      </a:prstGeom>
                      <a:ln w="1905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prstDash val="dash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50" name="CuadroTexto 44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3FC27C80-6021-4D0A-8A0A-E1E6B0F1850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81511" y="3929371"/>
                        <a:ext cx="298654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es-419" sz="1600" b="1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Mechsuit" pitchFamily="50" charset="-128"/>
                            <a:cs typeface="Mechsuit" pitchFamily="50" charset="-128"/>
                          </a:rPr>
                          <a:t>5</a:t>
                        </a:r>
                      </a:p>
                    </p:txBody>
                  </p:sp>
                  <p:sp>
                    <p:nvSpPr>
                      <p:cNvPr id="351" name="Elipse 350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40AF809B-19BB-4331-8300-42F91949AE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6453" y="3909420"/>
                        <a:ext cx="360610" cy="381897"/>
                      </a:xfrm>
                      <a:prstGeom prst="ellipse">
                        <a:avLst/>
                      </a:prstGeom>
                      <a:noFill/>
                      <a:ln w="120650">
                        <a:solidFill>
                          <a:srgbClr val="7AE2D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352" name="CuadroTexto 44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3FC27C80-6021-4D0A-8A0A-E1E6B0F1850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79646" y="4565378"/>
                        <a:ext cx="298654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es-419" sz="1600" b="1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Mechsuit" pitchFamily="50" charset="-128"/>
                            <a:cs typeface="Mechsuit" pitchFamily="50" charset="-128"/>
                          </a:rPr>
                          <a:t>6</a:t>
                        </a:r>
                      </a:p>
                    </p:txBody>
                  </p:sp>
                  <p:sp>
                    <p:nvSpPr>
                      <p:cNvPr id="353" name="Elipse 352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40AF809B-19BB-4331-8300-42F91949AE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4588" y="4545428"/>
                        <a:ext cx="360610" cy="381897"/>
                      </a:xfrm>
                      <a:prstGeom prst="ellipse">
                        <a:avLst/>
                      </a:prstGeom>
                      <a:noFill/>
                      <a:ln w="120650">
                        <a:solidFill>
                          <a:schemeClr val="bg1">
                            <a:lumMod val="65000"/>
                          </a:schemeClr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sp>
                    <p:nvSpPr>
                      <p:cNvPr id="354" name="CuadroTexto 44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3FC27C80-6021-4D0A-8A0A-E1E6B0F1850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81511" y="5198036"/>
                        <a:ext cx="298654" cy="33855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r>
                          <a:rPr lang="es-419" sz="1600" b="1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+mj-lt"/>
                            <a:ea typeface="Mechsuit" pitchFamily="50" charset="-128"/>
                            <a:cs typeface="Mechsuit" pitchFamily="50" charset="-128"/>
                          </a:rPr>
                          <a:t>7</a:t>
                        </a:r>
                      </a:p>
                    </p:txBody>
                  </p:sp>
                  <p:sp>
                    <p:nvSpPr>
                      <p:cNvPr id="355" name="Elipse 354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40AF809B-19BB-4331-8300-42F91949AE6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6453" y="5178080"/>
                        <a:ext cx="360610" cy="381897"/>
                      </a:xfrm>
                      <a:prstGeom prst="ellipse">
                        <a:avLst/>
                      </a:prstGeom>
                      <a:noFill/>
                      <a:ln w="120650">
                        <a:solidFill>
                          <a:srgbClr val="7AE2D1"/>
                        </a:solidFill>
                      </a:ln>
                    </p:spPr>
                    <p:style>
                      <a:lnRef idx="2">
                        <a:schemeClr val="dk1">
                          <a:shade val="50000"/>
                        </a:schemeClr>
                      </a:lnRef>
                      <a:fillRef idx="1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>
                        <a:defPPr>
                          <a:defRPr lang="en-US"/>
                        </a:defPPr>
                        <a:lvl1pPr marL="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457200" rtl="0" eaLnBrk="1" latinLnBrk="0" hangingPunct="1">
                          <a:defRPr sz="1800" kern="1200">
                            <a:solidFill>
                              <a:schemeClr val="lt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algn="ctr"/>
                        <a:endParaRPr lang="es-419" sz="135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</a:endParaRPr>
                      </a:p>
                    </p:txBody>
                  </p:sp>
                  <p:cxnSp>
                    <p:nvCxnSpPr>
                      <p:cNvPr id="392" name="Conector recto 391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DBA8457-11FC-4881-A7E0-C595BBB3387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 flipV="1">
                        <a:off x="4216136" y="1713061"/>
                        <a:ext cx="7297545" cy="21370"/>
                      </a:xfrm>
                      <a:prstGeom prst="line">
                        <a:avLst/>
                      </a:prstGeom>
                      <a:ln w="19050">
                        <a:solidFill>
                          <a:schemeClr val="bg2">
                            <a:lumMod val="75000"/>
                          </a:schemeClr>
                        </a:solidFill>
                        <a:prstDash val="solid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94" name="Rectángulo 393"/>
                      <p:cNvSpPr/>
                      <p:nvPr/>
                    </p:nvSpPr>
                    <p:spPr>
                      <a:xfrm>
                        <a:off x="4296672" y="1387208"/>
                        <a:ext cx="3629520" cy="276999"/>
                      </a:xfrm>
                      <a:prstGeom prst="rect">
                        <a:avLst/>
                      </a:prstGeom>
                    </p:spPr>
                    <p:txBody>
                      <a:bodyPr wrap="none">
                        <a:spAutoFit/>
                      </a:bodyPr>
                      <a:lstStyle/>
                      <a:p>
                        <a:r>
                          <a:rPr lang="es-EC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Se </a:t>
                        </a:r>
                        <a:r>
                          <a:rPr lang="es-EC" sz="120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desarrolló el </a:t>
                        </a:r>
                        <a:r>
                          <a:rPr lang="es-EC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primer Censo de Construcción</a:t>
                        </a:r>
                      </a:p>
                    </p:txBody>
                  </p:sp>
                  <p:cxnSp>
                    <p:nvCxnSpPr>
                      <p:cNvPr id="397" name="Conector recto 396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DBA8457-11FC-4881-A7E0-C595BBB3387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 flipV="1">
                        <a:off x="4228550" y="2387912"/>
                        <a:ext cx="7285131" cy="10700"/>
                      </a:xfrm>
                      <a:prstGeom prst="line">
                        <a:avLst/>
                      </a:prstGeom>
                      <a:ln w="19050">
                        <a:solidFill>
                          <a:schemeClr val="bg2">
                            <a:lumMod val="75000"/>
                          </a:schemeClr>
                        </a:solidFill>
                        <a:prstDash val="solid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398" name="Rectángulo 397"/>
                      <p:cNvSpPr/>
                      <p:nvPr/>
                    </p:nvSpPr>
                    <p:spPr>
                      <a:xfrm>
                        <a:off x="4303883" y="1812376"/>
                        <a:ext cx="6038396" cy="461665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es-ES" sz="120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Inició </a:t>
                        </a:r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la generación de estadísticas bajo el nombre “</a:t>
                        </a:r>
                        <a:r>
                          <a:rPr lang="es-EC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Estadísticas de Permisos de </a:t>
                        </a:r>
                        <a:r>
                          <a:rPr lang="es-EC" sz="120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Construcción”</a:t>
                        </a:r>
                        <a:endParaRPr lang="es-EC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endParaRPr>
                      </a:p>
                    </p:txBody>
                  </p:sp>
                  <p:cxnSp>
                    <p:nvCxnSpPr>
                      <p:cNvPr id="400" name="Conector recto 399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DBA8457-11FC-4881-A7E0-C595BBB3387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 flipV="1">
                        <a:off x="4221778" y="3078230"/>
                        <a:ext cx="7303935" cy="4036"/>
                      </a:xfrm>
                      <a:prstGeom prst="line">
                        <a:avLst/>
                      </a:prstGeom>
                      <a:ln w="19050">
                        <a:solidFill>
                          <a:schemeClr val="bg2">
                            <a:lumMod val="75000"/>
                          </a:schemeClr>
                        </a:solidFill>
                        <a:prstDash val="solid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01" name="Rectángulo 400"/>
                      <p:cNvSpPr/>
                      <p:nvPr/>
                    </p:nvSpPr>
                    <p:spPr>
                      <a:xfrm>
                        <a:off x="4289061" y="2483385"/>
                        <a:ext cx="7282319" cy="461665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just"/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Se </a:t>
                        </a:r>
                        <a:r>
                          <a:rPr lang="es-ES" sz="120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formalizó </a:t>
                        </a:r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en el INEC la Encuesta Nacional de Edificaciones (Permisos de construcción), recopilada a través de los municipios en las capitanías de provincia y cabeceras cantonales</a:t>
                        </a:r>
                        <a:endParaRPr lang="es-EC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404" name="Rectángulo 403"/>
                      <p:cNvSpPr/>
                      <p:nvPr/>
                    </p:nvSpPr>
                    <p:spPr>
                      <a:xfrm>
                        <a:off x="4289061" y="3156687"/>
                        <a:ext cx="6305785" cy="461665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just"/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El Ministerio de Desarrollo Urbano y Vivienda (MIDUVI), apoya al INEC en las supervisiones de la Encuesta de Edificaciones.</a:t>
                        </a:r>
                        <a:endParaRPr lang="es-EC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endParaRPr>
                      </a:p>
                    </p:txBody>
                  </p:sp>
                  <p:cxnSp>
                    <p:nvCxnSpPr>
                      <p:cNvPr id="406" name="Conector recto 405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DBA8457-11FC-4881-A7E0-C595BBB3387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4220358" y="4395324"/>
                        <a:ext cx="7288531" cy="11358"/>
                      </a:xfrm>
                      <a:prstGeom prst="line">
                        <a:avLst/>
                      </a:prstGeom>
                      <a:ln w="19050">
                        <a:solidFill>
                          <a:schemeClr val="bg2">
                            <a:lumMod val="75000"/>
                          </a:schemeClr>
                        </a:solidFill>
                        <a:prstDash val="solid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07" name="Rectángulo 406"/>
                      <p:cNvSpPr/>
                      <p:nvPr/>
                    </p:nvSpPr>
                    <p:spPr>
                      <a:xfrm>
                        <a:off x="4272487" y="3809401"/>
                        <a:ext cx="6294089" cy="461665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just"/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Se </a:t>
                        </a:r>
                        <a:r>
                          <a:rPr lang="es-ES" sz="120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desarrolló </a:t>
                        </a:r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una Comisión Técnica, con el objetivo de identificar necesidades de los usuarios de la información de la operación estadística. </a:t>
                        </a:r>
                        <a:endParaRPr lang="es-EC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endParaRPr>
                      </a:p>
                    </p:txBody>
                  </p:sp>
                  <p:cxnSp>
                    <p:nvCxnSpPr>
                      <p:cNvPr id="409" name="Conector recto 408">
                        <a:extLst>
                          <a:ext uri="{FF2B5EF4-FFF2-40B4-BE49-F238E27FC236}">
                            <a16:creationId xmlns:lc="http://schemas.openxmlformats.org/drawingml/2006/lockedCanvas" xmlns:a16="http://schemas.microsoft.com/office/drawing/2014/main" xmlns="" id="{ADBA8457-11FC-4881-A7E0-C595BBB3387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 flipV="1">
                        <a:off x="4220357" y="5028996"/>
                        <a:ext cx="7288532" cy="15366"/>
                      </a:xfrm>
                      <a:prstGeom prst="line">
                        <a:avLst/>
                      </a:prstGeom>
                      <a:ln w="19050">
                        <a:solidFill>
                          <a:schemeClr val="bg2">
                            <a:lumMod val="75000"/>
                          </a:schemeClr>
                        </a:solidFill>
                        <a:prstDash val="solid"/>
                      </a:ln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410" name="Rectángulo 409"/>
                      <p:cNvSpPr/>
                      <p:nvPr/>
                    </p:nvSpPr>
                    <p:spPr>
                      <a:xfrm>
                        <a:off x="4296672" y="4473579"/>
                        <a:ext cx="7112154" cy="461665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Se </a:t>
                        </a:r>
                        <a:r>
                          <a:rPr lang="es-ES" sz="120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actualizó </a:t>
                        </a:r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el formulario de recolección en función de las necesidades identificadas como resultados de la Comisión Técnica realizada en el año 2019.</a:t>
                        </a:r>
                        <a:endParaRPr lang="es-EC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endParaRPr>
                      </a:p>
                    </p:txBody>
                  </p:sp>
                  <p:sp>
                    <p:nvSpPr>
                      <p:cNvPr id="413" name="Rectángulo 412"/>
                      <p:cNvSpPr/>
                      <p:nvPr/>
                    </p:nvSpPr>
                    <p:spPr>
                      <a:xfrm>
                        <a:off x="4272487" y="5113990"/>
                        <a:ext cx="6755773" cy="461665"/>
                      </a:xfrm>
                      <a:prstGeom prst="rect">
                        <a:avLst/>
                      </a:prstGeom>
                    </p:spPr>
                    <p:txBody>
                      <a:bodyPr wrap="square">
                        <a:spAutoFit/>
                      </a:bodyPr>
                      <a:lstStyle/>
                      <a:p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Se </a:t>
                        </a:r>
                        <a:r>
                          <a:rPr lang="es-ES" sz="120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mantuvo </a:t>
                        </a:r>
                        <a:r>
                          <a:rPr lang="es-ES" sz="12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las preguntas del formulario del año 2020. El nombre de la operación estadística pasa a denominarse “Estadísticas de Edificaciones”</a:t>
                        </a:r>
                        <a:endParaRPr lang="es-EC" sz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endParaRPr>
                      </a:p>
                    </p:txBody>
                  </p:sp>
                </p:grpSp>
                <p:cxnSp>
                  <p:nvCxnSpPr>
                    <p:cNvPr id="67" name="Conector recto 66">
                      <a:extLst>
                        <a:ext uri="{FF2B5EF4-FFF2-40B4-BE49-F238E27FC236}">
                          <a16:creationId xmlns:lc="http://schemas.openxmlformats.org/drawingml/2006/lockedCanvas" xmlns:a16="http://schemas.microsoft.com/office/drawing/2014/main" xmlns="" id="{AA44B34D-4ED2-4E36-B1F6-AE85B1DFE1F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1889685" y="6043270"/>
                      <a:ext cx="1467771" cy="0"/>
                    </a:xfrm>
                    <a:prstGeom prst="line">
                      <a:avLst/>
                    </a:prstGeom>
                    <a:ln w="1905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dash"/>
                    </a:ln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68" name="Google Shape;446;p22">
                      <a:extLst>
                        <a:ext uri="{FF2B5EF4-FFF2-40B4-BE49-F238E27FC236}">
                          <a16:creationId xmlns:lc="http://schemas.openxmlformats.org/drawingml/2006/lockedCanvas" xmlns:a16="http://schemas.microsoft.com/office/drawing/2014/main" xmlns="" id="{74D2DF1E-4B39-41B2-839B-091D9BB9878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41270" y="5583913"/>
                      <a:ext cx="1322030" cy="27277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spcFirstLastPara="1" wrap="square" lIns="68569" tIns="68569" rIns="68569" bIns="68569" anchor="ctr" anchorCtr="0">
                      <a:noAutofit/>
                    </a:bodyPr>
                    <a:lstStyle>
                      <a:defPPr>
                        <a:defRPr lang="en-US"/>
                      </a:defPPr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>
                        <a:buClr>
                          <a:srgbClr val="000000"/>
                        </a:buClr>
                        <a:defRPr/>
                      </a:pPr>
                      <a:r>
                        <a:rPr lang="en-US" b="1" kern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lt"/>
                          <a:ea typeface="Roboto"/>
                          <a:cs typeface="Roboto"/>
                          <a:sym typeface="Roboto"/>
                        </a:rPr>
                        <a:t>2022</a:t>
                      </a:r>
                      <a:endParaRPr lang="en-US" b="1" kern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lt"/>
                        <a:ea typeface="Roboto"/>
                        <a:cs typeface="Roboto"/>
                        <a:sym typeface="Roboto"/>
                      </a:endParaRPr>
                    </a:p>
                  </p:txBody>
                </p:sp>
              </p:grpSp>
              <p:sp>
                <p:nvSpPr>
                  <p:cNvPr id="69" name="Elipse 68">
                    <a:extLst>
                      <a:ext uri="{FF2B5EF4-FFF2-40B4-BE49-F238E27FC236}">
                        <a16:creationId xmlns:lc="http://schemas.openxmlformats.org/drawingml/2006/lockedCanvas" xmlns:a16="http://schemas.microsoft.com/office/drawing/2014/main" xmlns="" id="{B284553B-5939-45A3-9BB3-6235441B2207}"/>
                      </a:ext>
                    </a:extLst>
                  </p:cNvPr>
                  <p:cNvSpPr/>
                  <p:nvPr/>
                </p:nvSpPr>
                <p:spPr>
                  <a:xfrm>
                    <a:off x="1776755" y="5071589"/>
                    <a:ext cx="114420" cy="94880"/>
                  </a:xfrm>
                  <a:prstGeom prst="ellipse">
                    <a:avLst/>
                  </a:prstGeom>
                  <a:solidFill>
                    <a:srgbClr val="7AE2D1"/>
                  </a:solidFill>
                  <a:ln w="3175">
                    <a:solidFill>
                      <a:srgbClr val="0846AC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s-419" sz="135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70" name="Elipse 69">
                    <a:extLst>
                      <a:ext uri="{FF2B5EF4-FFF2-40B4-BE49-F238E27FC236}">
                        <a16:creationId xmlns:lc="http://schemas.openxmlformats.org/drawingml/2006/lockedCanvas" xmlns:a16="http://schemas.microsoft.com/office/drawing/2014/main" xmlns="" id="{B284553B-5939-45A3-9BB3-6235441B2207}"/>
                      </a:ext>
                    </a:extLst>
                  </p:cNvPr>
                  <p:cNvSpPr/>
                  <p:nvPr/>
                </p:nvSpPr>
                <p:spPr>
                  <a:xfrm>
                    <a:off x="1772743" y="5705248"/>
                    <a:ext cx="114420" cy="94880"/>
                  </a:xfrm>
                  <a:prstGeom prst="ellipse">
                    <a:avLst/>
                  </a:prstGeom>
                  <a:solidFill>
                    <a:srgbClr val="7AE2D1"/>
                  </a:solidFill>
                  <a:ln w="3175">
                    <a:solidFill>
                      <a:srgbClr val="0846AC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s-419" sz="135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</a:endParaRPr>
                  </a:p>
                </p:txBody>
              </p:sp>
              <p:sp>
                <p:nvSpPr>
                  <p:cNvPr id="63" name="Elipse 62">
                    <a:extLst>
                      <a:ext uri="{FF2B5EF4-FFF2-40B4-BE49-F238E27FC236}">
                        <a16:creationId xmlns:lc="http://schemas.openxmlformats.org/drawingml/2006/lockedCanvas" xmlns:a16="http://schemas.microsoft.com/office/drawing/2014/main" xmlns="" id="{B284553B-5939-45A3-9BB3-6235441B2207}"/>
                      </a:ext>
                    </a:extLst>
                  </p:cNvPr>
                  <p:cNvSpPr/>
                  <p:nvPr/>
                </p:nvSpPr>
                <p:spPr>
                  <a:xfrm>
                    <a:off x="1768739" y="4474015"/>
                    <a:ext cx="114420" cy="94880"/>
                  </a:xfrm>
                  <a:prstGeom prst="ellipse">
                    <a:avLst/>
                  </a:prstGeom>
                  <a:solidFill>
                    <a:srgbClr val="7AE2D1"/>
                  </a:solidFill>
                  <a:ln w="3175">
                    <a:solidFill>
                      <a:srgbClr val="0846AC"/>
                    </a:solidFill>
                  </a:ln>
                </p:spPr>
                <p:style>
                  <a:lnRef idx="2">
                    <a:schemeClr val="dk1">
                      <a:shade val="50000"/>
                    </a:schemeClr>
                  </a:lnRef>
                  <a:fillRef idx="1">
                    <a:schemeClr val="dk1"/>
                  </a:fillRef>
                  <a:effectRef idx="0">
                    <a:schemeClr val="dk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en-US"/>
                    </a:defPPr>
                    <a:lvl1pPr marL="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4572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s-419" sz="135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74" name="Elipse 73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40AF809B-19BB-4331-8300-42F91949AE6E}"/>
                    </a:ext>
                  </a:extLst>
                </p:cNvPr>
                <p:cNvSpPr/>
                <p:nvPr/>
              </p:nvSpPr>
              <p:spPr>
                <a:xfrm>
                  <a:off x="973455" y="5599870"/>
                  <a:ext cx="360610" cy="381897"/>
                </a:xfrm>
                <a:prstGeom prst="ellipse">
                  <a:avLst/>
                </a:prstGeom>
                <a:noFill/>
                <a:ln w="1206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s-419" sz="135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endParaRPr>
                </a:p>
              </p:txBody>
            </p:sp>
            <p:sp>
              <p:nvSpPr>
                <p:cNvPr id="75" name="CuadroTexto 44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id="{3FC27C80-6021-4D0A-8A0A-E1E6B0F18502}"/>
                    </a:ext>
                  </a:extLst>
                </p:cNvPr>
                <p:cNvSpPr txBox="1"/>
                <p:nvPr/>
              </p:nvSpPr>
              <p:spPr>
                <a:xfrm>
                  <a:off x="1010377" y="5614804"/>
                  <a:ext cx="298654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s-419" sz="16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lt"/>
                      <a:ea typeface="Mechsuit" pitchFamily="50" charset="-128"/>
                      <a:cs typeface="Mechsuit" pitchFamily="50" charset="-128"/>
                    </a:rPr>
                    <a:t>8</a:t>
                  </a:r>
                </a:p>
              </p:txBody>
            </p:sp>
          </p:grpSp>
        </p:grpSp>
        <p:pic>
          <p:nvPicPr>
            <p:cNvPr id="11" name="Imagen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4252" y="1106008"/>
              <a:ext cx="571372" cy="571372"/>
            </a:xfrm>
            <a:prstGeom prst="rect">
              <a:avLst/>
            </a:prstGeom>
          </p:spPr>
        </p:pic>
        <p:pic>
          <p:nvPicPr>
            <p:cNvPr id="12" name="Imagen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71117" y="1840386"/>
              <a:ext cx="482796" cy="482796"/>
            </a:xfrm>
            <a:prstGeom prst="rect">
              <a:avLst/>
            </a:prstGeom>
          </p:spPr>
        </p:pic>
        <p:pic>
          <p:nvPicPr>
            <p:cNvPr id="13" name="Imagen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1500" y="2544662"/>
              <a:ext cx="490381" cy="490381"/>
            </a:xfrm>
            <a:prstGeom prst="rect">
              <a:avLst/>
            </a:prstGeom>
          </p:spPr>
        </p:pic>
        <p:pic>
          <p:nvPicPr>
            <p:cNvPr id="14" name="Imagen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9738" y="3228975"/>
              <a:ext cx="390371" cy="390371"/>
            </a:xfrm>
            <a:prstGeom prst="rect">
              <a:avLst/>
            </a:prstGeom>
          </p:spPr>
        </p:pic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9707" y="3299561"/>
              <a:ext cx="386348" cy="386348"/>
            </a:xfrm>
            <a:prstGeom prst="rect">
              <a:avLst/>
            </a:prstGeom>
          </p:spPr>
        </p:pic>
      </p:grpSp>
      <p:pic>
        <p:nvPicPr>
          <p:cNvPr id="19" name="Imagen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087" y="3872524"/>
            <a:ext cx="513660" cy="513660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030" y="4463673"/>
            <a:ext cx="546915" cy="546915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7996" y="5100425"/>
            <a:ext cx="525917" cy="460204"/>
          </a:xfrm>
          <a:prstGeom prst="rect">
            <a:avLst/>
          </a:prstGeom>
        </p:spPr>
      </p:pic>
      <p:sp>
        <p:nvSpPr>
          <p:cNvPr id="92" name="Rectángulo 91"/>
          <p:cNvSpPr/>
          <p:nvPr/>
        </p:nvSpPr>
        <p:spPr>
          <a:xfrm>
            <a:off x="4138809" y="5670720"/>
            <a:ext cx="67557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reestructuró el </a:t>
            </a: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formulario y se ajustó el 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método de recolección de Encuesta a Censo.</a:t>
            </a:r>
          </a:p>
          <a:p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 </a:t>
            </a:r>
            <a:r>
              <a:rPr lang="es-E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realizó la primera publicación trimestral.</a:t>
            </a: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438" y="5751291"/>
            <a:ext cx="499118" cy="499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3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722" y="340410"/>
            <a:ext cx="7227771" cy="530024"/>
          </a:xfrm>
        </p:spPr>
        <p:txBody>
          <a:bodyPr>
            <a:normAutofit/>
          </a:bodyPr>
          <a:lstStyle/>
          <a:p>
            <a:r>
              <a:rPr lang="es-419" sz="2800" dirty="0" smtClean="0"/>
              <a:t>Principales definiciones</a:t>
            </a:r>
            <a:endParaRPr lang="es-419" sz="28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05</a:t>
            </a:r>
            <a:endParaRPr lang="es-419" dirty="0"/>
          </a:p>
        </p:txBody>
      </p:sp>
      <p:sp>
        <p:nvSpPr>
          <p:cNvPr id="5" name="Rectángulo 4"/>
          <p:cNvSpPr/>
          <p:nvPr/>
        </p:nvSpPr>
        <p:spPr>
          <a:xfrm>
            <a:off x="326722" y="988325"/>
            <a:ext cx="2547826" cy="543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26" name="Conector recto 25"/>
          <p:cNvCxnSpPr/>
          <p:nvPr/>
        </p:nvCxnSpPr>
        <p:spPr>
          <a:xfrm flipH="1">
            <a:off x="6297216" y="2943200"/>
            <a:ext cx="100013" cy="35718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ángulo 26"/>
          <p:cNvSpPr/>
          <p:nvPr/>
        </p:nvSpPr>
        <p:spPr>
          <a:xfrm>
            <a:off x="832646" y="997842"/>
            <a:ext cx="2547826" cy="543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sz="1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8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4029" y="814316"/>
            <a:ext cx="9808256" cy="499155"/>
          </a:xfrm>
        </p:spPr>
        <p:txBody>
          <a:bodyPr>
            <a:normAutofit/>
          </a:bodyPr>
          <a:lstStyle/>
          <a:p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 Estadísticas de Edificaciones </a:t>
            </a:r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considera 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dentro de su metodología las siguientes </a:t>
            </a:r>
            <a:r>
              <a:rPr lang="es-EC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definiciones</a:t>
            </a:r>
            <a:r>
              <a:rPr lang="es-E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endParaRPr lang="x-none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9" name="Conector recto 28"/>
          <p:cNvCxnSpPr/>
          <p:nvPr/>
        </p:nvCxnSpPr>
        <p:spPr>
          <a:xfrm flipV="1">
            <a:off x="904313" y="6324324"/>
            <a:ext cx="10724072" cy="28925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upo 29"/>
          <p:cNvGrpSpPr/>
          <p:nvPr/>
        </p:nvGrpSpPr>
        <p:grpSpPr>
          <a:xfrm>
            <a:off x="694417" y="1364431"/>
            <a:ext cx="10890289" cy="4888888"/>
            <a:chOff x="832200" y="1440105"/>
            <a:chExt cx="10890289" cy="4888888"/>
          </a:xfrm>
        </p:grpSpPr>
        <p:sp>
          <p:nvSpPr>
            <p:cNvPr id="31" name="TextBox 267">
              <a:extLst>
                <a:ext uri="{FF2B5EF4-FFF2-40B4-BE49-F238E27FC236}">
                  <a16:creationId xmlns:a16="http://schemas.microsoft.com/office/drawing/2014/main" xmlns="" id="{66EF9E7B-ADDD-446C-823D-18711D199B89}"/>
                </a:ext>
              </a:extLst>
            </p:cNvPr>
            <p:cNvSpPr txBox="1"/>
            <p:nvPr/>
          </p:nvSpPr>
          <p:spPr>
            <a:xfrm>
              <a:off x="943333" y="1644286"/>
              <a:ext cx="2496651" cy="307777"/>
            </a:xfrm>
            <a:prstGeom prst="rect">
              <a:avLst/>
            </a:prstGeom>
            <a:solidFill>
              <a:srgbClr val="7AE2D1"/>
            </a:solidFill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r>
                <a:rPr lang="es-EC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Permisos</a:t>
              </a:r>
              <a:r>
                <a:rPr lang="en-US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de </a:t>
              </a:r>
              <a:r>
                <a:rPr lang="es-EC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Construcción:</a:t>
              </a:r>
              <a:endParaRPr lang="es-EC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TextBox 268">
              <a:extLst>
                <a:ext uri="{FF2B5EF4-FFF2-40B4-BE49-F238E27FC236}">
                  <a16:creationId xmlns:a16="http://schemas.microsoft.com/office/drawing/2014/main" xmlns="" id="{16CF156C-D606-41CA-B80C-295B6095021F}"/>
                </a:ext>
              </a:extLst>
            </p:cNvPr>
            <p:cNvSpPr txBox="1"/>
            <p:nvPr/>
          </p:nvSpPr>
          <p:spPr>
            <a:xfrm>
              <a:off x="1291121" y="1962890"/>
              <a:ext cx="41328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C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Licencias emitidas por los GAD municipales a los proyectistas, constructores o propietarios de la/s edificación/es a </a:t>
              </a:r>
              <a:r>
                <a:rPr lang="es-EC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construir.</a:t>
              </a:r>
              <a:endPara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33" name="TextBox 270">
              <a:extLst>
                <a:ext uri="{FF2B5EF4-FFF2-40B4-BE49-F238E27FC236}">
                  <a16:creationId xmlns:a16="http://schemas.microsoft.com/office/drawing/2014/main" xmlns="" id="{BFB0515A-F0B5-45D0-80CD-85B43244487A}"/>
                </a:ext>
              </a:extLst>
            </p:cNvPr>
            <p:cNvSpPr txBox="1"/>
            <p:nvPr/>
          </p:nvSpPr>
          <p:spPr>
            <a:xfrm>
              <a:off x="955209" y="2697744"/>
              <a:ext cx="2496650" cy="307777"/>
            </a:xfrm>
            <a:prstGeom prst="rect">
              <a:avLst/>
            </a:prstGeom>
            <a:solidFill>
              <a:srgbClr val="FFD966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s-EC" altLang="ko-KR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Edificación:</a:t>
              </a:r>
              <a:endParaRPr lang="es-EC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34" name="TextBox 271">
              <a:extLst>
                <a:ext uri="{FF2B5EF4-FFF2-40B4-BE49-F238E27FC236}">
                  <a16:creationId xmlns:a16="http://schemas.microsoft.com/office/drawing/2014/main" xmlns="" id="{10D4945C-B8AF-460B-BB70-AF242EE66B88}"/>
                </a:ext>
              </a:extLst>
            </p:cNvPr>
            <p:cNvSpPr txBox="1"/>
            <p:nvPr/>
          </p:nvSpPr>
          <p:spPr>
            <a:xfrm>
              <a:off x="1228398" y="3007076"/>
              <a:ext cx="41328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S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Una edificación puede tener diversos usos (residencial y no residencial); y, registrar una o varias unidades habitacionales (viviendas).</a:t>
              </a:r>
            </a:p>
          </p:txBody>
        </p:sp>
        <p:sp>
          <p:nvSpPr>
            <p:cNvPr id="35" name="TextBox 273">
              <a:extLst>
                <a:ext uri="{FF2B5EF4-FFF2-40B4-BE49-F238E27FC236}">
                  <a16:creationId xmlns:a16="http://schemas.microsoft.com/office/drawing/2014/main" xmlns="" id="{3950117C-265F-4B1A-9CA8-A6C9CE55CB8F}"/>
                </a:ext>
              </a:extLst>
            </p:cNvPr>
            <p:cNvSpPr txBox="1"/>
            <p:nvPr/>
          </p:nvSpPr>
          <p:spPr>
            <a:xfrm>
              <a:off x="955209" y="4665570"/>
              <a:ext cx="2496650" cy="307777"/>
            </a:xfrm>
            <a:prstGeom prst="rect">
              <a:avLst/>
            </a:prstGeom>
            <a:solidFill>
              <a:srgbClr val="00809E">
                <a:alpha val="63922"/>
              </a:srgbClr>
            </a:solidFill>
          </p:spPr>
          <p:txBody>
            <a:bodyPr wrap="square" rtlCol="0" anchor="ctr">
              <a:spAutoFit/>
            </a:bodyPr>
            <a:lstStyle>
              <a:defPPr>
                <a:defRPr lang="es-EC"/>
              </a:defPPr>
              <a:lvl1pPr>
                <a:defRPr sz="1400" b="1">
                  <a:solidFill>
                    <a:prstClr val="white"/>
                  </a:solidFill>
                  <a:cs typeface="Arial" pitchFamily="34" charset="0"/>
                </a:defRPr>
              </a:lvl1pPr>
            </a:lstStyle>
            <a:p>
              <a:r>
                <a:rPr lang="en-US" altLang="ko-KR" dirty="0"/>
                <a:t>Nueva </a:t>
              </a:r>
              <a:r>
                <a:rPr lang="es-EC" altLang="ko-KR" dirty="0"/>
                <a:t>construcción:</a:t>
              </a:r>
            </a:p>
          </p:txBody>
        </p:sp>
        <p:sp>
          <p:nvSpPr>
            <p:cNvPr id="36" name="TextBox 274">
              <a:extLst>
                <a:ext uri="{FF2B5EF4-FFF2-40B4-BE49-F238E27FC236}">
                  <a16:creationId xmlns:a16="http://schemas.microsoft.com/office/drawing/2014/main" xmlns="" id="{7B0FCA1B-05A1-4FC0-AF5D-DFCD5F91D45D}"/>
                </a:ext>
              </a:extLst>
            </p:cNvPr>
            <p:cNvSpPr txBox="1"/>
            <p:nvPr/>
          </p:nvSpPr>
          <p:spPr>
            <a:xfrm>
              <a:off x="1279246" y="4956386"/>
              <a:ext cx="4126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S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Es aquella obra de ingeniería que se construirá desde los cimientos.</a:t>
              </a:r>
            </a:p>
          </p:txBody>
        </p:sp>
        <p:sp>
          <p:nvSpPr>
            <p:cNvPr id="37" name="TextBox 276">
              <a:extLst>
                <a:ext uri="{FF2B5EF4-FFF2-40B4-BE49-F238E27FC236}">
                  <a16:creationId xmlns:a16="http://schemas.microsoft.com/office/drawing/2014/main" xmlns="" id="{C61409A9-4681-491C-AA58-52456C2E1C46}"/>
                </a:ext>
              </a:extLst>
            </p:cNvPr>
            <p:cNvSpPr txBox="1"/>
            <p:nvPr/>
          </p:nvSpPr>
          <p:spPr>
            <a:xfrm>
              <a:off x="955209" y="5531702"/>
              <a:ext cx="2496650" cy="307777"/>
            </a:xfrm>
            <a:prstGeom prst="rect">
              <a:avLst/>
            </a:prstGeom>
            <a:solidFill>
              <a:srgbClr val="F3A875"/>
            </a:solidFill>
          </p:spPr>
          <p:txBody>
            <a:bodyPr wrap="square" rtlCol="0" anchor="ctr">
              <a:spAutoFit/>
            </a:bodyPr>
            <a:lstStyle>
              <a:defPPr>
                <a:defRPr lang="es-EC"/>
              </a:defPPr>
              <a:lvl1pPr>
                <a:defRPr sz="1400" b="1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defRPr>
              </a:lvl1pPr>
            </a:lstStyle>
            <a:p>
              <a:r>
                <a:rPr lang="es-EC" altLang="ko-KR" dirty="0"/>
                <a:t>Reconstrucción</a:t>
              </a:r>
              <a:r>
                <a:rPr lang="en-US" altLang="ko-KR" dirty="0"/>
                <a:t>:</a:t>
              </a:r>
              <a:endParaRPr lang="ko-KR" altLang="en-US" dirty="0"/>
            </a:p>
          </p:txBody>
        </p:sp>
        <p:sp>
          <p:nvSpPr>
            <p:cNvPr id="38" name="TextBox 277">
              <a:extLst>
                <a:ext uri="{FF2B5EF4-FFF2-40B4-BE49-F238E27FC236}">
                  <a16:creationId xmlns:a16="http://schemas.microsoft.com/office/drawing/2014/main" xmlns="" id="{FB7F8DB7-C625-40F7-A3D9-2676671CDDAD}"/>
                </a:ext>
              </a:extLst>
            </p:cNvPr>
            <p:cNvSpPr txBox="1"/>
            <p:nvPr/>
          </p:nvSpPr>
          <p:spPr>
            <a:xfrm>
              <a:off x="1294082" y="5867328"/>
              <a:ext cx="4126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S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Son aquellas obras que no afectan a cimientos, ni la estructura de la edificación</a:t>
              </a:r>
              <a:r>
                <a:rPr lang="en-US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. </a:t>
              </a:r>
            </a:p>
          </p:txBody>
        </p:sp>
        <p:sp>
          <p:nvSpPr>
            <p:cNvPr id="39" name="TextBox 267">
              <a:extLst>
                <a:ext uri="{FF2B5EF4-FFF2-40B4-BE49-F238E27FC236}">
                  <a16:creationId xmlns:a16="http://schemas.microsoft.com/office/drawing/2014/main" xmlns="" id="{66EF9E7B-ADDD-446C-823D-18711D199B89}"/>
                </a:ext>
              </a:extLst>
            </p:cNvPr>
            <p:cNvSpPr txBox="1"/>
            <p:nvPr/>
          </p:nvSpPr>
          <p:spPr>
            <a:xfrm>
              <a:off x="7292779" y="1727824"/>
              <a:ext cx="2619783" cy="307777"/>
            </a:xfrm>
            <a:prstGeom prst="rect">
              <a:avLst/>
            </a:prstGeom>
            <a:solidFill>
              <a:srgbClr val="7AE2D1"/>
            </a:solidFill>
            <a:ln>
              <a:noFill/>
            </a:ln>
          </p:spPr>
          <p:txBody>
            <a:bodyPr wrap="square" rtlCol="0" anchor="ctr">
              <a:spAutoFit/>
            </a:bodyPr>
            <a:lstStyle>
              <a:defPPr>
                <a:defRPr lang="es-EC"/>
              </a:defPPr>
              <a:lvl1pPr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defRPr>
              </a:lvl1pPr>
            </a:lstStyle>
            <a:p>
              <a:r>
                <a:rPr lang="es-EC" altLang="ko-KR" dirty="0"/>
                <a:t>Ampliaciones:</a:t>
              </a:r>
            </a:p>
          </p:txBody>
        </p:sp>
        <p:sp>
          <p:nvSpPr>
            <p:cNvPr id="40" name="TextBox 268">
              <a:extLst>
                <a:ext uri="{FF2B5EF4-FFF2-40B4-BE49-F238E27FC236}">
                  <a16:creationId xmlns:a16="http://schemas.microsoft.com/office/drawing/2014/main" xmlns="" id="{16CF156C-D606-41CA-B80C-295B6095021F}"/>
                </a:ext>
              </a:extLst>
            </p:cNvPr>
            <p:cNvSpPr txBox="1"/>
            <p:nvPr/>
          </p:nvSpPr>
          <p:spPr>
            <a:xfrm>
              <a:off x="7589660" y="2071242"/>
              <a:ext cx="41328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S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Proyectos que se construyen sobre una edificación ya existente, pueden considerarse como ampliación horizontal y vertical.</a:t>
              </a:r>
            </a:p>
          </p:txBody>
        </p:sp>
        <p:sp>
          <p:nvSpPr>
            <p:cNvPr id="41" name="TextBox 270">
              <a:extLst>
                <a:ext uri="{FF2B5EF4-FFF2-40B4-BE49-F238E27FC236}">
                  <a16:creationId xmlns:a16="http://schemas.microsoft.com/office/drawing/2014/main" xmlns="" id="{BFB0515A-F0B5-45D0-80CD-85B43244487A}"/>
                </a:ext>
              </a:extLst>
            </p:cNvPr>
            <p:cNvSpPr txBox="1"/>
            <p:nvPr/>
          </p:nvSpPr>
          <p:spPr>
            <a:xfrm>
              <a:off x="7265623" y="2877345"/>
              <a:ext cx="2619782" cy="307777"/>
            </a:xfrm>
            <a:prstGeom prst="rect">
              <a:avLst/>
            </a:prstGeom>
            <a:solidFill>
              <a:srgbClr val="FFD966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s-EC" altLang="ko-KR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Superficie total del </a:t>
              </a:r>
              <a:r>
                <a:rPr lang="es-EC" altLang="ko-KR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terreno:</a:t>
              </a:r>
              <a:endParaRPr lang="es-EC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42" name="TextBox 271">
              <a:extLst>
                <a:ext uri="{FF2B5EF4-FFF2-40B4-BE49-F238E27FC236}">
                  <a16:creationId xmlns:a16="http://schemas.microsoft.com/office/drawing/2014/main" xmlns="" id="{10D4945C-B8AF-460B-BB70-AF242EE66B88}"/>
                </a:ext>
              </a:extLst>
            </p:cNvPr>
            <p:cNvSpPr txBox="1"/>
            <p:nvPr/>
          </p:nvSpPr>
          <p:spPr>
            <a:xfrm>
              <a:off x="7589660" y="3231569"/>
              <a:ext cx="41328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S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Se refiere a la superficie o tamaño en metros cuadrados, que tiene el terreno o lote de terreno sobre el cual se levantará la edificación.</a:t>
              </a:r>
            </a:p>
          </p:txBody>
        </p:sp>
        <p:sp>
          <p:nvSpPr>
            <p:cNvPr id="43" name="TextBox 273">
              <a:extLst>
                <a:ext uri="{FF2B5EF4-FFF2-40B4-BE49-F238E27FC236}">
                  <a16:creationId xmlns:a16="http://schemas.microsoft.com/office/drawing/2014/main" xmlns="" id="{3950117C-265F-4B1A-9CA8-A6C9CE55CB8F}"/>
                </a:ext>
              </a:extLst>
            </p:cNvPr>
            <p:cNvSpPr txBox="1"/>
            <p:nvPr/>
          </p:nvSpPr>
          <p:spPr>
            <a:xfrm>
              <a:off x="7265623" y="4061426"/>
              <a:ext cx="2619782" cy="30777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r>
                <a:rPr lang="es-EC" altLang="ko-KR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Área</a:t>
              </a:r>
              <a:r>
                <a:rPr lang="en-US" altLang="ko-KR" sz="14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total a </a:t>
              </a:r>
              <a:r>
                <a:rPr lang="es-EC" altLang="ko-KR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construir:</a:t>
              </a:r>
              <a:endParaRPr lang="es-EC" altLang="ko-KR" sz="1400" b="1" dirty="0">
                <a:solidFill>
                  <a:prstClr val="black">
                    <a:lumMod val="75000"/>
                    <a:lumOff val="2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44" name="TextBox 274">
              <a:extLst>
                <a:ext uri="{FF2B5EF4-FFF2-40B4-BE49-F238E27FC236}">
                  <a16:creationId xmlns:a16="http://schemas.microsoft.com/office/drawing/2014/main" xmlns="" id="{7B0FCA1B-05A1-4FC0-AF5D-DFCD5F91D45D}"/>
                </a:ext>
              </a:extLst>
            </p:cNvPr>
            <p:cNvSpPr txBox="1"/>
            <p:nvPr/>
          </p:nvSpPr>
          <p:spPr>
            <a:xfrm>
              <a:off x="7589660" y="4402439"/>
              <a:ext cx="41264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C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Es la suma de las superficies horizontales (pisos) que tendrá la </a:t>
              </a:r>
              <a:r>
                <a:rPr lang="es-EC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edificación.</a:t>
              </a:r>
              <a:endParaRPr lang="es-ES" sz="1200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45" name="TextBox 276">
              <a:extLst>
                <a:ext uri="{FF2B5EF4-FFF2-40B4-BE49-F238E27FC236}">
                  <a16:creationId xmlns:a16="http://schemas.microsoft.com/office/drawing/2014/main" xmlns="" id="{C61409A9-4681-491C-AA58-52456C2E1C46}"/>
                </a:ext>
              </a:extLst>
            </p:cNvPr>
            <p:cNvSpPr txBox="1"/>
            <p:nvPr/>
          </p:nvSpPr>
          <p:spPr>
            <a:xfrm>
              <a:off x="7265623" y="5081925"/>
              <a:ext cx="2619782" cy="307777"/>
            </a:xfrm>
            <a:prstGeom prst="rect">
              <a:avLst/>
            </a:prstGeom>
            <a:solidFill>
              <a:srgbClr val="00809E">
                <a:alpha val="63922"/>
              </a:srgbClr>
            </a:solidFill>
          </p:spPr>
          <p:txBody>
            <a:bodyPr wrap="square" rtlCol="0" anchor="ctr">
              <a:spAutoFit/>
            </a:bodyPr>
            <a:lstStyle>
              <a:defPPr>
                <a:defRPr lang="es-EC"/>
              </a:defPPr>
              <a:lvl1pPr>
                <a:defRPr sz="1400" b="1">
                  <a:solidFill>
                    <a:prstClr val="white"/>
                  </a:solidFill>
                  <a:cs typeface="Arial" pitchFamily="34" charset="0"/>
                </a:defRPr>
              </a:lvl1pPr>
            </a:lstStyle>
            <a:p>
              <a:r>
                <a:rPr lang="es-EC" altLang="ko-KR" dirty="0"/>
                <a:t>Uso de la edificación:</a:t>
              </a:r>
              <a:endParaRPr lang="ko-KR" altLang="en-US" dirty="0"/>
            </a:p>
          </p:txBody>
        </p:sp>
        <p:sp>
          <p:nvSpPr>
            <p:cNvPr id="46" name="TextBox 277">
              <a:extLst>
                <a:ext uri="{FF2B5EF4-FFF2-40B4-BE49-F238E27FC236}">
                  <a16:creationId xmlns:a16="http://schemas.microsoft.com/office/drawing/2014/main" xmlns="" id="{FB7F8DB7-C625-40F7-A3D9-2676671CDDAD}"/>
                </a:ext>
              </a:extLst>
            </p:cNvPr>
            <p:cNvSpPr txBox="1"/>
            <p:nvPr/>
          </p:nvSpPr>
          <p:spPr>
            <a:xfrm>
              <a:off x="7589660" y="5448022"/>
              <a:ext cx="41264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C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Se refiere al propósito que tendrá la edificación, esta puede ser de tipo residencial, no residencial o mixtas.</a:t>
              </a:r>
              <a:r>
                <a:rPr lang="en-US" altLang="ko-KR" sz="12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rPr>
                <a:t> </a:t>
              </a:r>
            </a:p>
          </p:txBody>
        </p:sp>
        <p:cxnSp>
          <p:nvCxnSpPr>
            <p:cNvPr id="47" name="Conector recto 46"/>
            <p:cNvCxnSpPr/>
            <p:nvPr/>
          </p:nvCxnSpPr>
          <p:spPr>
            <a:xfrm flipV="1">
              <a:off x="832200" y="1440105"/>
              <a:ext cx="10724072" cy="28925"/>
            </a:xfrm>
            <a:prstGeom prst="line">
              <a:avLst/>
            </a:prstGeom>
            <a:ln w="28575"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8" name="Imagen 4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1765" y="1974615"/>
              <a:ext cx="872778" cy="872778"/>
            </a:xfrm>
            <a:prstGeom prst="rect">
              <a:avLst/>
            </a:prstGeom>
          </p:spPr>
        </p:pic>
        <p:pic>
          <p:nvPicPr>
            <p:cNvPr id="49" name="Imagen 4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524"/>
            <a:stretch/>
          </p:blipFill>
          <p:spPr>
            <a:xfrm>
              <a:off x="5706275" y="5047006"/>
              <a:ext cx="1000007" cy="874767"/>
            </a:xfrm>
            <a:prstGeom prst="rect">
              <a:avLst/>
            </a:prstGeom>
          </p:spPr>
        </p:pic>
        <p:sp>
          <p:nvSpPr>
            <p:cNvPr id="50" name="TextBox 276">
              <a:extLst>
                <a:ext uri="{FF2B5EF4-FFF2-40B4-BE49-F238E27FC236}">
                  <a16:creationId xmlns:a16="http://schemas.microsoft.com/office/drawing/2014/main" xmlns="" id="{C61409A9-4681-491C-AA58-52456C2E1C46}"/>
                </a:ext>
              </a:extLst>
            </p:cNvPr>
            <p:cNvSpPr txBox="1"/>
            <p:nvPr/>
          </p:nvSpPr>
          <p:spPr>
            <a:xfrm>
              <a:off x="955209" y="3779453"/>
              <a:ext cx="2496650" cy="30777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square" rtlCol="0" anchor="ctr">
              <a:spAutoFit/>
            </a:bodyPr>
            <a:lstStyle>
              <a:defPPr>
                <a:defRPr lang="es-EC"/>
              </a:defPPr>
              <a:lvl1pPr>
                <a:defRPr sz="1400" b="1">
                  <a:solidFill>
                    <a:prstClr val="black">
                      <a:lumMod val="75000"/>
                      <a:lumOff val="25000"/>
                    </a:prstClr>
                  </a:solidFill>
                  <a:cs typeface="Arial" pitchFamily="34" charset="0"/>
                </a:defRPr>
              </a:lvl1pPr>
            </a:lstStyle>
            <a:p>
              <a:r>
                <a:rPr lang="es-EC" altLang="ko-KR" dirty="0">
                  <a:solidFill>
                    <a:srgbClr val="404040"/>
                  </a:solidFill>
                </a:rPr>
                <a:t>Vivienda</a:t>
              </a:r>
              <a:r>
                <a:rPr lang="en-US" altLang="ko-KR" dirty="0">
                  <a:solidFill>
                    <a:srgbClr val="404040"/>
                  </a:solidFill>
                </a:rPr>
                <a:t>:</a:t>
              </a:r>
              <a:endParaRPr lang="ko-KR" altLang="en-US" dirty="0">
                <a:solidFill>
                  <a:srgbClr val="404040"/>
                </a:solidFill>
              </a:endParaRPr>
            </a:p>
          </p:txBody>
        </p:sp>
        <p:sp>
          <p:nvSpPr>
            <p:cNvPr id="51" name="TextBox 271">
              <a:extLst>
                <a:ext uri="{FF2B5EF4-FFF2-40B4-BE49-F238E27FC236}">
                  <a16:creationId xmlns:a16="http://schemas.microsoft.com/office/drawing/2014/main" xmlns="" id="{10D4945C-B8AF-460B-BB70-AF242EE66B88}"/>
                </a:ext>
              </a:extLst>
            </p:cNvPr>
            <p:cNvSpPr txBox="1"/>
            <p:nvPr/>
          </p:nvSpPr>
          <p:spPr>
            <a:xfrm>
              <a:off x="1228397" y="4097287"/>
              <a:ext cx="41328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ES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Es el cuarto o conjunto de cuartos, planificados para ser </a:t>
              </a:r>
              <a:r>
                <a:rPr lang="es-ES" sz="1200" dirty="0" smtClean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construida </a:t>
              </a:r>
              <a:r>
                <a:rPr lang="es-ES" sz="1200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como morada de una familia.</a:t>
              </a:r>
            </a:p>
          </p:txBody>
        </p:sp>
      </p:grpSp>
      <p:pic>
        <p:nvPicPr>
          <p:cNvPr id="52" name="Imagen 5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4900" y="3345294"/>
            <a:ext cx="1007045" cy="100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07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722" y="340410"/>
            <a:ext cx="7227771" cy="530024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Objetivo </a:t>
            </a:r>
            <a:r>
              <a:rPr lang="es-ES" dirty="0"/>
              <a:t>y ficha metodológica</a:t>
            </a:r>
            <a:br>
              <a:rPr lang="es-ES" dirty="0"/>
            </a:br>
            <a:endParaRPr lang="es-419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175495" y="6303466"/>
            <a:ext cx="842962" cy="534596"/>
          </a:xfrm>
        </p:spPr>
        <p:txBody>
          <a:bodyPr/>
          <a:lstStyle/>
          <a:p>
            <a:r>
              <a:rPr lang="es-419" dirty="0" smtClean="0"/>
              <a:t>06</a:t>
            </a:r>
            <a:endParaRPr lang="es-419" dirty="0"/>
          </a:p>
        </p:txBody>
      </p:sp>
      <p:sp>
        <p:nvSpPr>
          <p:cNvPr id="6" name="CuadroTexto 5"/>
          <p:cNvSpPr txBox="1"/>
          <p:nvPr/>
        </p:nvSpPr>
        <p:spPr>
          <a:xfrm>
            <a:off x="619876" y="6272549"/>
            <a:ext cx="107995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0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Nota 2: </a:t>
            </a:r>
            <a:r>
              <a:rPr lang="es-MX" sz="1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A </a:t>
            </a:r>
            <a:r>
              <a:rPr lang="es-MX" sz="1000" dirty="0">
                <a:solidFill>
                  <a:prstClr val="black">
                    <a:lumMod val="75000"/>
                    <a:lumOff val="25000"/>
                  </a:prstClr>
                </a:solidFill>
              </a:rPr>
              <a:t>partir de la publicación </a:t>
            </a:r>
            <a:r>
              <a:rPr lang="es-MX" sz="1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de resultados del 2021, la operación estadística antes denominada “Encuesta de Edificaciones” pasa a denominarse “Estadísticas de Edificaciones”, </a:t>
            </a:r>
            <a:r>
              <a:rPr lang="es-ES" sz="10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en vista de que contempla la información recolectada mediante un formulario físico y captación de registros administrativos de los GAD municipales.</a:t>
            </a:r>
            <a:endParaRPr lang="es-EC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cxnSp>
        <p:nvCxnSpPr>
          <p:cNvPr id="7" name="Conector recto 6"/>
          <p:cNvCxnSpPr/>
          <p:nvPr/>
        </p:nvCxnSpPr>
        <p:spPr>
          <a:xfrm flipV="1">
            <a:off x="657560" y="1980727"/>
            <a:ext cx="10939416" cy="6009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ángulo 7"/>
          <p:cNvSpPr/>
          <p:nvPr/>
        </p:nvSpPr>
        <p:spPr>
          <a:xfrm>
            <a:off x="1150565" y="1184256"/>
            <a:ext cx="1812348" cy="4290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Objetivo:</a:t>
            </a:r>
            <a:endParaRPr lang="es-ES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2750239" y="1010392"/>
            <a:ext cx="8986865" cy="9613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sz="1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                   </a:t>
            </a:r>
            <a:endParaRPr lang="es-EC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algn="just"/>
            <a:r>
              <a:rPr lang="es-ES" sz="1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Proporcionar información estadística trimestral del ritmo de crecimiento de los potenciales proyectos inmobiliarios a construirse sean: viviendas, locales comerciales e industriales, edificios administrativos,  clínicas, entre otros. </a:t>
            </a:r>
          </a:p>
          <a:p>
            <a:pPr algn="just"/>
            <a:r>
              <a:rPr lang="es-EC" sz="14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endParaRPr lang="es-EC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algn="just"/>
            <a:endParaRPr lang="es-EC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pSp>
        <p:nvGrpSpPr>
          <p:cNvPr id="24" name="Grupo 23"/>
          <p:cNvGrpSpPr/>
          <p:nvPr/>
        </p:nvGrpSpPr>
        <p:grpSpPr>
          <a:xfrm>
            <a:off x="1485337" y="2141335"/>
            <a:ext cx="10089737" cy="3600975"/>
            <a:chOff x="1775577" y="2399436"/>
            <a:chExt cx="9799010" cy="3706167"/>
          </a:xfrm>
        </p:grpSpPr>
        <p:cxnSp>
          <p:nvCxnSpPr>
            <p:cNvPr id="28" name="Conector recto 27"/>
            <p:cNvCxnSpPr/>
            <p:nvPr/>
          </p:nvCxnSpPr>
          <p:spPr>
            <a:xfrm>
              <a:off x="5471170" y="2433747"/>
              <a:ext cx="0" cy="3440937"/>
            </a:xfrm>
            <a:prstGeom prst="line">
              <a:avLst/>
            </a:prstGeom>
            <a:ln w="12700"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ángulo 28"/>
            <p:cNvSpPr/>
            <p:nvPr/>
          </p:nvSpPr>
          <p:spPr>
            <a:xfrm>
              <a:off x="8566953" y="5362464"/>
              <a:ext cx="2735970" cy="37811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00000"/>
                </a:lnSpc>
              </a:pPr>
              <a:r>
                <a:rPr lang="es-EC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Enero -  Diciembre 2022</a:t>
              </a:r>
              <a:endParaRPr lang="es-EC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30" name="Grupo 29"/>
            <p:cNvGrpSpPr/>
            <p:nvPr/>
          </p:nvGrpSpPr>
          <p:grpSpPr>
            <a:xfrm>
              <a:off x="8091911" y="2519962"/>
              <a:ext cx="3482676" cy="3014547"/>
              <a:chOff x="8313592" y="2498909"/>
              <a:chExt cx="3482676" cy="3014547"/>
            </a:xfrm>
          </p:grpSpPr>
          <p:sp>
            <p:nvSpPr>
              <p:cNvPr id="46" name="Rectángulo 45"/>
              <p:cNvSpPr/>
              <p:nvPr/>
            </p:nvSpPr>
            <p:spPr>
              <a:xfrm>
                <a:off x="8782750" y="2816555"/>
                <a:ext cx="3000483" cy="5019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00000"/>
                  </a:lnSpc>
                </a:pPr>
                <a:r>
                  <a:rPr lang="es-EC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Edificaciones a construir</a:t>
                </a:r>
                <a:endParaRPr lang="es-EC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7" name="Rectángulo 46"/>
              <p:cNvSpPr/>
              <p:nvPr/>
            </p:nvSpPr>
            <p:spPr>
              <a:xfrm>
                <a:off x="8313592" y="2498909"/>
                <a:ext cx="2622343" cy="4290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Unidad de análisis:</a:t>
                </a:r>
                <a:endParaRPr lang="es-E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8" name="Rectángulo 47"/>
              <p:cNvSpPr/>
              <p:nvPr/>
            </p:nvSpPr>
            <p:spPr>
              <a:xfrm>
                <a:off x="8335332" y="5079845"/>
                <a:ext cx="2622341" cy="43361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Año de referencia:</a:t>
                </a:r>
                <a:endParaRPr lang="es-E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algn="ctr"/>
                <a:endParaRPr lang="es-E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1" name="Rectángulo 50"/>
              <p:cNvSpPr/>
              <p:nvPr/>
            </p:nvSpPr>
            <p:spPr>
              <a:xfrm>
                <a:off x="8795785" y="4114577"/>
                <a:ext cx="3000483" cy="50191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00000"/>
                  </a:lnSpc>
                </a:pPr>
                <a:r>
                  <a:rPr lang="es-EC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Nacional, provincial y cantonal </a:t>
                </a:r>
              </a:p>
            </p:txBody>
          </p:sp>
          <p:sp>
            <p:nvSpPr>
              <p:cNvPr id="52" name="Rectángulo 51"/>
              <p:cNvSpPr/>
              <p:nvPr/>
            </p:nvSpPr>
            <p:spPr>
              <a:xfrm>
                <a:off x="8487196" y="3786607"/>
                <a:ext cx="2622343" cy="4290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Cobertura </a:t>
                </a:r>
                <a:r>
                  <a:rPr lang="es-E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geográfica:</a:t>
                </a:r>
                <a:endParaRPr lang="es-E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53" name="Conector recto 52"/>
              <p:cNvCxnSpPr/>
              <p:nvPr/>
            </p:nvCxnSpPr>
            <p:spPr>
              <a:xfrm flipV="1">
                <a:off x="8857494" y="4191767"/>
                <a:ext cx="2480171" cy="1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ector recto 53"/>
              <p:cNvCxnSpPr/>
              <p:nvPr/>
            </p:nvCxnSpPr>
            <p:spPr>
              <a:xfrm flipV="1">
                <a:off x="8838740" y="2894716"/>
                <a:ext cx="2480171" cy="1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ector recto 54"/>
              <p:cNvCxnSpPr/>
              <p:nvPr/>
            </p:nvCxnSpPr>
            <p:spPr>
              <a:xfrm flipV="1">
                <a:off x="8868736" y="5370058"/>
                <a:ext cx="2480171" cy="1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Paralelogramo 30"/>
            <p:cNvSpPr/>
            <p:nvPr/>
          </p:nvSpPr>
          <p:spPr>
            <a:xfrm>
              <a:off x="5782298" y="3197139"/>
              <a:ext cx="1137693" cy="282960"/>
            </a:xfrm>
            <a:prstGeom prst="parallelogram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ESED</a:t>
              </a:r>
              <a:endParaRPr lang="es-EC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32" name="Imagen 3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761" y="3754137"/>
              <a:ext cx="1418569" cy="1418569"/>
            </a:xfrm>
            <a:prstGeom prst="rect">
              <a:avLst/>
            </a:prstGeom>
          </p:spPr>
        </p:pic>
        <p:grpSp>
          <p:nvGrpSpPr>
            <p:cNvPr id="33" name="Grupo 32"/>
            <p:cNvGrpSpPr/>
            <p:nvPr/>
          </p:nvGrpSpPr>
          <p:grpSpPr>
            <a:xfrm>
              <a:off x="1775577" y="2501717"/>
              <a:ext cx="3533132" cy="3603886"/>
              <a:chOff x="1215694" y="2536207"/>
              <a:chExt cx="3533132" cy="3603886"/>
            </a:xfrm>
          </p:grpSpPr>
          <p:sp>
            <p:nvSpPr>
              <p:cNvPr id="35" name="Rectángulo 34"/>
              <p:cNvSpPr/>
              <p:nvPr/>
            </p:nvSpPr>
            <p:spPr>
              <a:xfrm>
                <a:off x="1595261" y="5401429"/>
                <a:ext cx="2815822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es-E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Permisos de construcción de obras mayores y menores</a:t>
                </a:r>
                <a:endParaRPr lang="es-E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lvl="0" algn="just"/>
                <a:endParaRPr lang="es-EC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Rectángulo 36"/>
              <p:cNvSpPr/>
              <p:nvPr/>
            </p:nvSpPr>
            <p:spPr>
              <a:xfrm>
                <a:off x="1509353" y="5011027"/>
                <a:ext cx="2791957" cy="4290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Alcance de la investigación:</a:t>
                </a:r>
                <a:endParaRPr lang="es-E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8" name="Rectángulo 37"/>
              <p:cNvSpPr/>
              <p:nvPr/>
            </p:nvSpPr>
            <p:spPr>
              <a:xfrm>
                <a:off x="1215694" y="2536207"/>
                <a:ext cx="3184147" cy="4290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Método de recolección:</a:t>
                </a:r>
                <a:endParaRPr lang="es-E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9" name="Rectángulo 38"/>
              <p:cNvSpPr/>
              <p:nvPr/>
            </p:nvSpPr>
            <p:spPr>
              <a:xfrm>
                <a:off x="1687289" y="2968377"/>
                <a:ext cx="3061537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es-E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Uso del formulario físico y registros administrativos </a:t>
                </a:r>
                <a:endParaRPr lang="es-E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lvl="0" algn="just"/>
                <a:endParaRPr lang="es-EC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cxnSp>
            <p:nvCxnSpPr>
              <p:cNvPr id="40" name="Conector recto 39"/>
              <p:cNvCxnSpPr/>
              <p:nvPr/>
            </p:nvCxnSpPr>
            <p:spPr>
              <a:xfrm>
                <a:off x="1784720" y="2944498"/>
                <a:ext cx="2436904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1" name="Rectángulo 40"/>
              <p:cNvSpPr/>
              <p:nvPr/>
            </p:nvSpPr>
            <p:spPr>
              <a:xfrm>
                <a:off x="1237029" y="3805996"/>
                <a:ext cx="3184147" cy="4290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Universo de investigación:</a:t>
                </a:r>
                <a:endParaRPr lang="es-E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Rectángulo 41"/>
              <p:cNvSpPr/>
              <p:nvPr/>
            </p:nvSpPr>
            <p:spPr>
              <a:xfrm>
                <a:off x="1648668" y="4211481"/>
                <a:ext cx="2720091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just"/>
                <a:r>
                  <a:rPr lang="es-E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221 GAD municipales</a:t>
                </a:r>
                <a:endParaRPr lang="es-E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 lvl="0" algn="just"/>
                <a:endParaRPr lang="es-EC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cxnSp>
            <p:nvCxnSpPr>
              <p:cNvPr id="43" name="Conector recto 42"/>
              <p:cNvCxnSpPr/>
              <p:nvPr/>
            </p:nvCxnSpPr>
            <p:spPr>
              <a:xfrm>
                <a:off x="1745101" y="4173185"/>
                <a:ext cx="243690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Conector recto 43"/>
              <p:cNvCxnSpPr/>
              <p:nvPr/>
            </p:nvCxnSpPr>
            <p:spPr>
              <a:xfrm>
                <a:off x="1703689" y="5374855"/>
                <a:ext cx="243690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Conector recto 33"/>
            <p:cNvCxnSpPr/>
            <p:nvPr/>
          </p:nvCxnSpPr>
          <p:spPr>
            <a:xfrm>
              <a:off x="7323342" y="2399436"/>
              <a:ext cx="0" cy="3481394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Imagen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88" y="3556036"/>
            <a:ext cx="641293" cy="641293"/>
          </a:xfrm>
          <a:prstGeom prst="rect">
            <a:avLst/>
          </a:prstGeom>
        </p:spPr>
      </p:pic>
      <p:pic>
        <p:nvPicPr>
          <p:cNvPr id="57" name="Imagen 5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9102" y="4758834"/>
            <a:ext cx="598662" cy="598662"/>
          </a:xfrm>
          <a:prstGeom prst="rect">
            <a:avLst/>
          </a:prstGeom>
        </p:spPr>
      </p:pic>
      <p:sp>
        <p:nvSpPr>
          <p:cNvPr id="58" name="CuadroTexto 57"/>
          <p:cNvSpPr txBox="1"/>
          <p:nvPr/>
        </p:nvSpPr>
        <p:spPr>
          <a:xfrm>
            <a:off x="615666" y="5872988"/>
            <a:ext cx="111557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Nota 1: </a:t>
            </a:r>
            <a:r>
              <a:rPr lang="es-MX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es-MX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partir de la publicación </a:t>
            </a:r>
            <a:r>
              <a:rPr lang="es-MX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 resultados 2018, </a:t>
            </a:r>
            <a:r>
              <a:rPr lang="es-MX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variable “Permisos de construcción</a:t>
            </a:r>
            <a:r>
              <a:rPr lang="es-MX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 pasa </a:t>
            </a:r>
            <a:r>
              <a:rPr lang="es-MX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denominarse “Edificaciones a construir</a:t>
            </a:r>
            <a:r>
              <a:rPr lang="es-MX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”, a fin de </a:t>
            </a:r>
            <a:r>
              <a:rPr lang="es-MX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diferenciar </a:t>
            </a:r>
            <a:r>
              <a:rPr lang="es-MX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los “permisos</a:t>
            </a:r>
            <a:r>
              <a:rPr lang="es-MX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 y “</a:t>
            </a:r>
            <a:r>
              <a:rPr lang="es-MX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edificaciones”, considerando </a:t>
            </a:r>
            <a:r>
              <a:rPr lang="es-MX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que en cada permiso de construcción se puede aprobar la construcción de una o varias edificaciones. </a:t>
            </a:r>
            <a:r>
              <a:rPr lang="es-MX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Este cambio no afecta a la serie histórica.</a:t>
            </a:r>
            <a:endParaRPr lang="es-EC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96" y="2366592"/>
            <a:ext cx="711389" cy="711389"/>
          </a:xfrm>
          <a:prstGeom prst="rect">
            <a:avLst/>
          </a:prstGeom>
        </p:spPr>
      </p:pic>
      <p:pic>
        <p:nvPicPr>
          <p:cNvPr id="59" name="Imagen 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88" y="4778679"/>
            <a:ext cx="636145" cy="636145"/>
          </a:xfrm>
          <a:prstGeom prst="rect">
            <a:avLst/>
          </a:prstGeom>
        </p:spPr>
      </p:pic>
      <p:grpSp>
        <p:nvGrpSpPr>
          <p:cNvPr id="63" name="Grupo 62"/>
          <p:cNvGrpSpPr/>
          <p:nvPr/>
        </p:nvGrpSpPr>
        <p:grpSpPr>
          <a:xfrm>
            <a:off x="1493451" y="4817570"/>
            <a:ext cx="119445" cy="568158"/>
            <a:chOff x="1493451" y="4817570"/>
            <a:chExt cx="119445" cy="568158"/>
          </a:xfrm>
        </p:grpSpPr>
        <p:pic>
          <p:nvPicPr>
            <p:cNvPr id="60" name="Imagen 5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3451" y="4817570"/>
              <a:ext cx="115900" cy="115900"/>
            </a:xfrm>
            <a:prstGeom prst="rect">
              <a:avLst/>
            </a:prstGeom>
          </p:spPr>
        </p:pic>
        <p:pic>
          <p:nvPicPr>
            <p:cNvPr id="61" name="Imagen 6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6996" y="5049717"/>
              <a:ext cx="115900" cy="115900"/>
            </a:xfrm>
            <a:prstGeom prst="rect">
              <a:avLst/>
            </a:prstGeom>
          </p:spPr>
        </p:pic>
        <p:pic>
          <p:nvPicPr>
            <p:cNvPr id="62" name="Imagen 6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5225" y="5269828"/>
              <a:ext cx="115900" cy="115900"/>
            </a:xfrm>
            <a:prstGeom prst="rect">
              <a:avLst/>
            </a:prstGeom>
          </p:spPr>
        </p:pic>
      </p:grpSp>
      <p:pic>
        <p:nvPicPr>
          <p:cNvPr id="12" name="Imagen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761" y="2228485"/>
            <a:ext cx="849496" cy="84949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333" y="3501438"/>
            <a:ext cx="741904" cy="741904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66" y="1005851"/>
            <a:ext cx="829044" cy="82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15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ED21298-D27F-8144-9661-E73371FFB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_tradnl" dirty="0"/>
              <a:t>Principales </a:t>
            </a:r>
            <a:r>
              <a:rPr lang="es-ES_tradnl" dirty="0" smtClean="0"/>
              <a:t>resultados</a:t>
            </a:r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3E75C911-486E-9A4E-9E68-9D523AC31E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32299" y="1236620"/>
            <a:ext cx="2012930" cy="1145056"/>
          </a:xfrm>
        </p:spPr>
        <p:txBody>
          <a:bodyPr/>
          <a:lstStyle/>
          <a:p>
            <a:r>
              <a:rPr lang="es-ES_tradnl" dirty="0" smtClean="0">
                <a:solidFill>
                  <a:srgbClr val="0776AD"/>
                </a:solidFill>
              </a:rPr>
              <a:t>02.</a:t>
            </a:r>
            <a:endParaRPr lang="es-ES_tradnl" dirty="0">
              <a:solidFill>
                <a:srgbClr val="0776AD"/>
              </a:solidFill>
            </a:endParaRPr>
          </a:p>
        </p:txBody>
      </p:sp>
      <p:sp>
        <p:nvSpPr>
          <p:cNvPr id="6" name="Marcador de texto 7"/>
          <p:cNvSpPr txBox="1">
            <a:spLocks/>
          </p:cNvSpPr>
          <p:nvPr/>
        </p:nvSpPr>
        <p:spPr>
          <a:xfrm>
            <a:off x="11032733" y="6311529"/>
            <a:ext cx="842962" cy="53459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ES" sz="3000" b="1" dirty="0" smtClean="0">
                <a:solidFill>
                  <a:srgbClr val="B4B4C8"/>
                </a:solidFill>
              </a:rPr>
              <a:t>07</a:t>
            </a:r>
            <a:endParaRPr lang="es-EC" sz="3000" b="1" dirty="0">
              <a:solidFill>
                <a:srgbClr val="B4B4C8"/>
              </a:solidFill>
            </a:endParaRPr>
          </a:p>
        </p:txBody>
      </p:sp>
      <p:sp>
        <p:nvSpPr>
          <p:cNvPr id="5" name="Marcador de texto 2">
            <a:extLst>
              <a:ext uri="{FF2B5EF4-FFF2-40B4-BE49-F238E27FC236}">
                <a16:creationId xmlns="" xmlns:a16="http://schemas.microsoft.com/office/drawing/2014/main" id="{9E7CD4BE-14FF-924D-80B2-C6C9AD4E93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99137" y="3673047"/>
            <a:ext cx="7797145" cy="2082294"/>
          </a:xfrm>
        </p:spPr>
        <p:txBody>
          <a:bodyPr/>
          <a:lstStyle/>
          <a:p>
            <a:r>
              <a:rPr lang="es-ES" dirty="0" smtClean="0"/>
              <a:t>2.1 Permisos de construcción</a:t>
            </a:r>
            <a:endParaRPr lang="es-ES" dirty="0"/>
          </a:p>
          <a:p>
            <a:r>
              <a:rPr lang="es-ES" dirty="0" smtClean="0"/>
              <a:t>2.2 Edificaciones a construir</a:t>
            </a:r>
            <a:endParaRPr lang="es-ES" dirty="0"/>
          </a:p>
          <a:p>
            <a:r>
              <a:rPr lang="es-ES" dirty="0"/>
              <a:t>2</a:t>
            </a:r>
            <a:r>
              <a:rPr lang="es-ES" dirty="0" smtClean="0"/>
              <a:t>.3 Viviendas a construir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5864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o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224262"/>
              </p:ext>
            </p:extLst>
          </p:nvPr>
        </p:nvGraphicFramePr>
        <p:xfrm>
          <a:off x="315913" y="2187575"/>
          <a:ext cx="10953750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5" name="Hoja de cálculo" r:id="rId4" imgW="10953795" imgH="3981275" progId="Excel.Sheet.12">
                  <p:link updateAutomatic="1"/>
                </p:oleObj>
              </mc:Choice>
              <mc:Fallback>
                <p:oleObj name="Hoja de cálculo" r:id="rId4" imgW="10953795" imgH="398127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5913" y="2187575"/>
                        <a:ext cx="10953750" cy="398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0875179-1D11-7841-A086-49EA4ACC3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322" y="375135"/>
            <a:ext cx="7227771" cy="530024"/>
          </a:xfrm>
        </p:spPr>
        <p:txBody>
          <a:bodyPr/>
          <a:lstStyle/>
          <a:p>
            <a:r>
              <a:rPr lang="es-ES" dirty="0"/>
              <a:t>P</a:t>
            </a:r>
            <a:r>
              <a:rPr lang="es-ES" dirty="0" smtClean="0"/>
              <a:t>ermisos </a:t>
            </a:r>
            <a:r>
              <a:rPr lang="es-ES" dirty="0"/>
              <a:t>de construcción</a:t>
            </a:r>
            <a:endParaRPr lang="es-419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62781E00-D213-AF49-BABA-E4BB8552D51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419" dirty="0" smtClean="0"/>
              <a:t>08</a:t>
            </a:r>
            <a:endParaRPr lang="es-419" dirty="0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76A4B50B-FCCF-0D43-9618-5D8F74E2218E}"/>
              </a:ext>
            </a:extLst>
          </p:cNvPr>
          <p:cNvSpPr txBox="1">
            <a:spLocks/>
          </p:cNvSpPr>
          <p:nvPr/>
        </p:nvSpPr>
        <p:spPr>
          <a:xfrm>
            <a:off x="473103" y="823701"/>
            <a:ext cx="7227614" cy="49915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Datos históricos 2013 - 2022, nacional.</a:t>
            </a:r>
            <a:endParaRPr lang="x-none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54009" y="1368000"/>
            <a:ext cx="9932655" cy="7540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2022,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el número de permisos de construcción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disminuyó en 0,8% </a:t>
            </a:r>
            <a:r>
              <a:rPr lang="es-ES" sz="14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relación </a:t>
            </a:r>
            <a:r>
              <a:rPr lang="es-ES" sz="14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 2021. Después del año 2020 se evidencia una recuperación en el sector de la construcción.</a:t>
            </a:r>
            <a:endParaRPr lang="es-ES" sz="14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7" name="Grupo 26"/>
          <p:cNvGrpSpPr/>
          <p:nvPr/>
        </p:nvGrpSpPr>
        <p:grpSpPr>
          <a:xfrm>
            <a:off x="2559275" y="2574981"/>
            <a:ext cx="8490410" cy="2707674"/>
            <a:chOff x="2825494" y="2609706"/>
            <a:chExt cx="8490410" cy="2707674"/>
          </a:xfrm>
        </p:grpSpPr>
        <p:grpSp>
          <p:nvGrpSpPr>
            <p:cNvPr id="9" name="Grupo 8"/>
            <p:cNvGrpSpPr/>
            <p:nvPr/>
          </p:nvGrpSpPr>
          <p:grpSpPr>
            <a:xfrm>
              <a:off x="2825494" y="2609706"/>
              <a:ext cx="7435902" cy="2707674"/>
              <a:chOff x="3357948" y="64140"/>
              <a:chExt cx="7435902" cy="2707674"/>
            </a:xfrm>
          </p:grpSpPr>
          <p:cxnSp>
            <p:nvCxnSpPr>
              <p:cNvPr id="10" name="Conector recto de flecha 9">
                <a:extLst>
                  <a:ext uri="{FF2B5EF4-FFF2-40B4-BE49-F238E27FC236}">
                    <a16:creationId xmlns:lc="http://schemas.openxmlformats.org/drawingml/2006/lockedCanvas" xmlns:a16="http://schemas.microsoft.com/office/drawing/2014/main" xmlns="" xmlns:cdr="http://schemas.openxmlformats.org/drawingml/2006/chartDrawing" xmlns:c="http://schemas.openxmlformats.org/drawingml/2006/chart" id="{B46A517E-8346-A706-DD9F-16EE277C9898}"/>
                  </a:ext>
                </a:extLst>
              </p:cNvPr>
              <p:cNvCxnSpPr/>
              <p:nvPr/>
            </p:nvCxnSpPr>
            <p:spPr>
              <a:xfrm flipH="1">
                <a:off x="8538149" y="2510712"/>
                <a:ext cx="638842" cy="0"/>
              </a:xfrm>
              <a:prstGeom prst="straightConnector1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Grupo 10"/>
              <p:cNvGrpSpPr/>
              <p:nvPr/>
            </p:nvGrpSpPr>
            <p:grpSpPr>
              <a:xfrm>
                <a:off x="3357948" y="64140"/>
                <a:ext cx="7435902" cy="2707674"/>
                <a:chOff x="3371183" y="1044"/>
                <a:chExt cx="7483219" cy="2757296"/>
              </a:xfrm>
            </p:grpSpPr>
            <p:sp>
              <p:nvSpPr>
                <p:cNvPr id="12" name="Triángulo isósceles 11"/>
                <p:cNvSpPr/>
                <p:nvPr/>
              </p:nvSpPr>
              <p:spPr>
                <a:xfrm>
                  <a:off x="4423295" y="1509937"/>
                  <a:ext cx="115769" cy="111182"/>
                </a:xfrm>
                <a:prstGeom prst="triangle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s-EC"/>
                </a:p>
              </p:txBody>
            </p:sp>
            <p:sp>
              <p:nvSpPr>
                <p:cNvPr id="14" name="Triángulo isósceles 13"/>
                <p:cNvSpPr/>
                <p:nvPr/>
              </p:nvSpPr>
              <p:spPr>
                <a:xfrm flipV="1">
                  <a:off x="3371183" y="1578347"/>
                  <a:ext cx="114394" cy="91435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s-EC"/>
                </a:p>
              </p:txBody>
            </p:sp>
            <p:grpSp>
              <p:nvGrpSpPr>
                <p:cNvPr id="15" name="Grupo 14"/>
                <p:cNvGrpSpPr/>
                <p:nvPr/>
              </p:nvGrpSpPr>
              <p:grpSpPr>
                <a:xfrm>
                  <a:off x="5421091" y="999505"/>
                  <a:ext cx="5433311" cy="1758835"/>
                  <a:chOff x="5421091" y="999505"/>
                  <a:chExt cx="5433311" cy="1758835"/>
                </a:xfrm>
              </p:grpSpPr>
              <p:sp>
                <p:nvSpPr>
                  <p:cNvPr id="18" name="Triángulo isósceles 17"/>
                  <p:cNvSpPr/>
                  <p:nvPr/>
                </p:nvSpPr>
                <p:spPr>
                  <a:xfrm>
                    <a:off x="10738518" y="1423905"/>
                    <a:ext cx="115884" cy="111182"/>
                  </a:xfrm>
                  <a:prstGeom prst="triangl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sp>
                <p:nvSpPr>
                  <p:cNvPr id="19" name="Triángulo isósceles 18"/>
                  <p:cNvSpPr/>
                  <p:nvPr/>
                </p:nvSpPr>
                <p:spPr>
                  <a:xfrm>
                    <a:off x="5421091" y="1348333"/>
                    <a:ext cx="115769" cy="111183"/>
                  </a:xfrm>
                  <a:prstGeom prst="triangl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sp>
                <p:nvSpPr>
                  <p:cNvPr id="20" name="Triángulo isósceles 19"/>
                  <p:cNvSpPr/>
                  <p:nvPr/>
                </p:nvSpPr>
                <p:spPr>
                  <a:xfrm>
                    <a:off x="6490912" y="1072030"/>
                    <a:ext cx="115769" cy="111144"/>
                  </a:xfrm>
                  <a:prstGeom prst="triangl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sp>
                <p:nvSpPr>
                  <p:cNvPr id="21" name="Triángulo isósceles 20"/>
                  <p:cNvSpPr/>
                  <p:nvPr/>
                </p:nvSpPr>
                <p:spPr>
                  <a:xfrm>
                    <a:off x="7521002" y="999505"/>
                    <a:ext cx="115769" cy="111182"/>
                  </a:xfrm>
                  <a:prstGeom prst="triangle">
                    <a:avLst/>
                  </a:pr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sp>
                <p:nvSpPr>
                  <p:cNvPr id="23" name="Triángulo isósceles 22"/>
                  <p:cNvSpPr/>
                  <p:nvPr/>
                </p:nvSpPr>
                <p:spPr>
                  <a:xfrm flipV="1">
                    <a:off x="9735330" y="1945763"/>
                    <a:ext cx="114394" cy="91435"/>
                  </a:xfrm>
                  <a:prstGeom prst="triangle">
                    <a:avLst/>
                  </a:prstGeom>
                  <a:solidFill>
                    <a:srgbClr val="FF0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s-EC"/>
                  </a:p>
                </p:txBody>
              </p:sp>
              <p:sp>
                <p:nvSpPr>
                  <p:cNvPr id="24" name="Rectángulo 23"/>
                  <p:cNvSpPr/>
                  <p:nvPr/>
                </p:nvSpPr>
                <p:spPr>
                  <a:xfrm>
                    <a:off x="7328546" y="2315079"/>
                    <a:ext cx="1249737" cy="443261"/>
                  </a:xfrm>
                  <a:prstGeom prst="rect">
                    <a:avLst/>
                  </a:prstGeom>
                  <a:noFill/>
                  <a:ln w="3175">
                    <a:solidFill>
                      <a:schemeClr val="accent1">
                        <a:lumMod val="50000"/>
                      </a:schemeClr>
                    </a:solidFill>
                    <a:prstDash val="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s-ES" sz="7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rPr>
                      <a:t>Año de pandemia  y confinamiento en Ecuador</a:t>
                    </a:r>
                    <a:endParaRPr lang="es-EC" sz="700" dirty="0">
                      <a:solidFill>
                        <a:schemeClr val="tx1"/>
                      </a:solidFill>
                      <a:latin typeface="Century Gothic" panose="020B0502020202020204" pitchFamily="34" charset="0"/>
                    </a:endParaRPr>
                  </a:p>
                </p:txBody>
              </p:sp>
            </p:grpSp>
            <p:sp>
              <p:nvSpPr>
                <p:cNvPr id="16" name="Triángulo isósceles 15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xmlns:cdr="http://schemas.openxmlformats.org/drawingml/2006/chartDrawing" xmlns:c="http://schemas.openxmlformats.org/drawingml/2006/chart" id="{C2B5353F-90F6-D806-0F2A-202DF57E160A}"/>
                    </a:ext>
                  </a:extLst>
                </p:cNvPr>
                <p:cNvSpPr/>
                <p:nvPr/>
              </p:nvSpPr>
              <p:spPr>
                <a:xfrm>
                  <a:off x="7166876" y="1044"/>
                  <a:ext cx="115769" cy="111182"/>
                </a:xfrm>
                <a:prstGeom prst="triangle">
                  <a:avLst/>
                </a:prstGeom>
                <a:solidFill>
                  <a:srgbClr val="92D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s-EC"/>
                </a:p>
              </p:txBody>
            </p:sp>
            <p:sp>
              <p:nvSpPr>
                <p:cNvPr id="17" name="Triángulo isósceles 16">
                  <a:extLst>
                    <a:ext uri="{FF2B5EF4-FFF2-40B4-BE49-F238E27FC236}">
                      <a16:creationId xmlns:lc="http://schemas.openxmlformats.org/drawingml/2006/lockedCanvas" xmlns:a16="http://schemas.microsoft.com/office/drawing/2014/main" xmlns="" xmlns:cdr="http://schemas.openxmlformats.org/drawingml/2006/chartDrawing" xmlns:c="http://schemas.openxmlformats.org/drawingml/2006/chart" id="{30EC49CF-7771-68B9-D5BD-12CEA5040581}"/>
                    </a:ext>
                  </a:extLst>
                </p:cNvPr>
                <p:cNvSpPr/>
                <p:nvPr/>
              </p:nvSpPr>
              <p:spPr>
                <a:xfrm flipV="1">
                  <a:off x="7027992" y="20789"/>
                  <a:ext cx="114394" cy="91435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s-EC"/>
                </a:p>
              </p:txBody>
            </p:sp>
          </p:grpSp>
        </p:grpSp>
        <p:sp>
          <p:nvSpPr>
            <p:cNvPr id="25" name="Triángulo isósceles 24"/>
            <p:cNvSpPr/>
            <p:nvPr/>
          </p:nvSpPr>
          <p:spPr>
            <a:xfrm flipV="1">
              <a:off x="11202233" y="4003652"/>
              <a:ext cx="113671" cy="8978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EC"/>
            </a:p>
          </p:txBody>
        </p:sp>
        <p:sp>
          <p:nvSpPr>
            <p:cNvPr id="26" name="Triángulo isósceles 25"/>
            <p:cNvSpPr/>
            <p:nvPr/>
          </p:nvSpPr>
          <p:spPr>
            <a:xfrm flipV="1">
              <a:off x="8063313" y="3907898"/>
              <a:ext cx="113671" cy="89789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s-EC"/>
            </a:p>
          </p:txBody>
        </p:sp>
      </p:grpSp>
      <p:pic>
        <p:nvPicPr>
          <p:cNvPr id="29" name="Imagen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3161" y="1314669"/>
            <a:ext cx="820140" cy="8201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776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6932</TotalTime>
  <Words>2836</Words>
  <Application>Microsoft Office PowerPoint</Application>
  <PresentationFormat>Panorámica</PresentationFormat>
  <Paragraphs>349</Paragraphs>
  <Slides>34</Slides>
  <Notes>10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Vínculos</vt:lpstr>
      </vt:variant>
      <vt:variant>
        <vt:i4>29</vt:i4>
      </vt:variant>
      <vt:variant>
        <vt:lpstr>Títulos de diapositiva</vt:lpstr>
      </vt:variant>
      <vt:variant>
        <vt:i4>34</vt:i4>
      </vt:variant>
    </vt:vector>
  </HeadingPairs>
  <TitlesOfParts>
    <vt:vector size="72" baseType="lpstr">
      <vt:lpstr>맑은 고딕</vt:lpstr>
      <vt:lpstr>Arial</vt:lpstr>
      <vt:lpstr>Arial Narrow</vt:lpstr>
      <vt:lpstr>Calibri</vt:lpstr>
      <vt:lpstr>Century Gothic</vt:lpstr>
      <vt:lpstr>Mechsuit</vt:lpstr>
      <vt:lpstr>Roboto</vt:lpstr>
      <vt:lpstr>Wingdings</vt:lpstr>
      <vt:lpstr>Tema de Office</vt:lpstr>
      <vt:lpstr>C:\Users\msoria\Desktop\Pendientes\Gráficos presentación 2022_ESED_ANUAL.xlsx!2.1.1_edif_serie(9-13)![Gráficos presentación 2022_ESED_ANUAL.xlsx]2.1.1_edif_serie(9-13) 1 Gráfico-7</vt:lpstr>
      <vt:lpstr>C:\Users\msoria\Desktop\Pendientes\Gráficos presentación 2022_ESED_ANUAL.xlsx!Per_mens(10)![Gráficos presentación 2022_ESED_ANUAL.xlsx]Per_mens(10) Gráfico 1</vt:lpstr>
      <vt:lpstr>C:\Users\msoria\Desktop\Pendientes\Gráficos presentación 2022_ESED_ANUAL.xlsx!Per_prov(11)!F32C16:F44C19</vt:lpstr>
      <vt:lpstr>C:\Users\msoria\Desktop\Pendientes\Gráficos presentación 2022_ESED_ANUAL.xlsx!Per_Cant(12)![Gráficos presentación 2022_ESED_ANUAL.xlsx]Per_Cant(12) Gráfico 5</vt:lpstr>
      <vt:lpstr>C:\Users\msoria\Desktop\Pendientes\Gráficos presentación 2022_ESED_ANUAL.xlsx!Per_Cant(12)!F27C18:F30C20</vt:lpstr>
      <vt:lpstr>C:\Users\msoria\Desktop\Pendientes\Gráficos presentación 2022_ESED_ANUAL.xlsx!2.1.1_edif_serie(9-13)![Gráficos presentación 2022_ESED_ANUAL.xlsx]2.1.1_edif_serie(9-13) 1 Gráfico-8</vt:lpstr>
      <vt:lpstr>C:\Users\msoria\Desktop\Pendientes\Gráficos presentación 2022_ESED_ANUAL.xlsx!2.2.1_edif_provincias(14)!F37C37:F49C40</vt:lpstr>
      <vt:lpstr>C:\Users\msoria\Desktop\Pendientes\Gráficos presentación 2022_ESED_ANUAL.xlsx!2.2.2_edif_cantones(15)!F270C32:F273C34</vt:lpstr>
      <vt:lpstr>C:\Users\msoria\Desktop\Pendientes\Gráficos presentación 2022_ESED_ANUAL.xlsx!2.2.2_edif_cantones(15)![Gráficos presentación 2022_ESED_ANUAL.xlsx]2.2.2_edif_cantones(15) Gráfico 3</vt:lpstr>
      <vt:lpstr>D:\Valery_INEC\ACTIVIDADES\2023\ABRIL\2. Productos mínimos ESED 2022 anual\Gráficos presentación 2022_ESED_ANUAL.xlsx!2.2.4 tipo de obra(16)![Gráficos presentación 2022_ESED_ANUAL.xlsx]2.2.4 tipo de obra(16) Gráfico 10</vt:lpstr>
      <vt:lpstr>D:\Valery_INEC\ACTIVIDADES\2023\ABRIL\2. Productos mínimos ESED 2022 anual\Gráficos presentación 2022_ESED_ANUAL.xlsx!2.1.1_edif_serie(9-13)![Gráficos presentación 2022_ESED_ANUAL.xlsx]2.1.1_edif_serie(9-13) Gráfico 8</vt:lpstr>
      <vt:lpstr>C:\Users\msoria\Desktop\Pendientes\Gráficos presentación 2022_ESED_ANUAL.xlsx!2.2.6_viviend_provincias(18)!F36C26:F48C29</vt:lpstr>
      <vt:lpstr>C:\Users\msoria\Desktop\Pendientes\Gráficos presentación 2022_ESED_ANUAL.xlsx!Viv_cantones (19)!F56C32:F59C34</vt:lpstr>
      <vt:lpstr>C:\Users\msoria\Desktop\Pendientes\Gráficos presentación 2022_ESED_ANUAL.xlsx!Viv_cantones (19)![Gráficos presentación 2022_ESED_ANUAL.xlsx]Viv_cantones (19) Gráfico 4</vt:lpstr>
      <vt:lpstr>D:\Valery_INEC\ACTIVIDADES\2023\ABRIL\2. Productos mínimos ESED 2022 anual\Gráficos presentación 2022_ESED_ANUAL.xlsx!Nu_viv_prov_3Rang (20)!F259C15:F272C21</vt:lpstr>
      <vt:lpstr>D:\Valery_INEC\ACTIVIDADES\2023\ABRIL\2. Productos mínimos ESED 2022 anual\Gráficos presentación 2022_ESED_ANUAL.xlsx!materiales_región(21)![Gráficos presentación 2022_ESED_ANUAL.xlsx]materiales_región(21) Gráfico 3</vt:lpstr>
      <vt:lpstr>D:\Valery_INEC\ACTIVIDADES\2023\ABRIL\2. Productos mínimos ESED 2022 anual\Gráficos presentación 2022_ESED_ANUAL.xlsx!materiales_región(21)![Gráficos presentación 2022_ESED_ANUAL.xlsx]materiales_región(21) Gráfico 5</vt:lpstr>
      <vt:lpstr>D:\Valery_INEC\ACTIVIDADES\2023\ABRIL\2. Productos mínimos ESED 2022 anual\Gráficos presentación 2022_ESED_ANUAL.xlsx!materiales_región(21)![Gráficos presentación 2022_ESED_ANUAL.xlsx]materiales_región(21) Gráfico 2</vt:lpstr>
      <vt:lpstr>D:\Valery_INEC\ACTIVIDADES\2023\ABRIL\2. Productos mínimos ESED 2022 anual\Gráficos presentación 2022_ESED_ANUAL.xlsx!materiales_región(21)![Gráficos presentación 2022_ESED_ANUAL.xlsx]materiales_región(21) Gráfico 4</vt:lpstr>
      <vt:lpstr>D:\Valery_INEC\ACTIVIDADES\2023\ABRIL\2. Productos mínimos ESED 2022 anual\Gráficos presentación 2022_ESED_ANUAL.xlsx!materiales_región(21)![Gráficos presentación 2022_ESED_ANUAL.xlsx]materiales_región(21) Gráfico 1</vt:lpstr>
      <vt:lpstr>D:\Valery_INEC\ACTIVIDADES\2023\ABRIL\2. Productos mínimos ESED 2022 anual\Gráficos presentación 2022_ESED_ANUAL.xlsx!Financiamiento1(22)![Gráficos presentación 2022_ESED_ANUAL.xlsx]Financiamiento1(22) Gráfico 5</vt:lpstr>
      <vt:lpstr>C:\Users\msoria\Desktop\Pendientes\Finales v2\Gráficos presentación 2022_ESED_ANUAL.xlsx!Financiamiento1(22)![Gráficos presentación 2022_ESED_ANUAL.xlsx]Financiamiento1(22) Gráfico 4</vt:lpstr>
      <vt:lpstr>D:\Valery_INEC\ACTIVIDADES\2023\ABRIL\2. Productos mínimos ESED 2022 anual\Gráficos presentación 2022_ESED_ANUAL.xlsx!m2viv_cantón(24)![Gráficos presentación 2022_ESED_ANUAL.xlsx]m2viv_cantón(24) Gráfico 2</vt:lpstr>
      <vt:lpstr>C:\Users\msoria\Desktop\Pendientes\Finales v2\Gráficos presentación 2022_ESED_ANUAL.xlsx!Num_cuar_viv(25)![Gráficos presentación 2022_ESED_ANUAL.xlsx]Num_cuar_viv(25) Gráfico 5</vt:lpstr>
      <vt:lpstr>C:\Users\msoria\Desktop\Pendientes\Finales v2\Gráficos presentación 2022_ESED_ANUAL.xlsx!Num_cuar_viv(25)![Gráficos presentación 2022_ESED_ANUAL.xlsx]Num_cuar_viv(25) Gráfico 6</vt:lpstr>
      <vt:lpstr>D:\Valery_INEC\ACTIVIDADES\2023\ABRIL\2. Productos mínimos ESED 2022 anual\Gráficos presentación 2022_ESED_ANUAL.xlsx!Cost_cant(26)![Gráficos presentación 2022_ESED_ANUAL.xlsx]Cost_cant(26) Gráfico 2</vt:lpstr>
      <vt:lpstr>D:\Valery_INEC\ACTIVIDADES\2023\ABRIL\2. Productos mínimos ESED 2022 anual\Gráficos presentación 2022_ESED_ANUAL.xlsx!Costxmetr_viv(27)![Gráficos presentación 2022_ESED_ANUAL.xlsx]Costxmetr_viv(27) Gráfico 2</vt:lpstr>
      <vt:lpstr>D:\Valery_INEC\ACTIVIDADES\2023\ABRIL\2. Productos mínimos ESED 2022 anual\Gráficos presentación 2022_ESED_ANUAL_BOL.xlsx!Compar_inter (29) T4![Gráficos presentación 2022_ESED_ANUAL_BOL.xlsx]Compar_inter (29) T4 Gráfico 11</vt:lpstr>
      <vt:lpstr>D:\Valery_INEC\ACTIVIDADES\2023\ABRIL\2. Productos mínimos ESED 2022 anual\Gráficos presentación 2022_ESED_ANUAL_BOL.xlsx!Compar_inter (29) T4![Gráficos presentación 2022_ESED_ANUAL_BOL.xlsx]Compar_inter (29) T4 Gráfico 12</vt:lpstr>
      <vt:lpstr>Estadísticas de Edificaciones (ESED) 2022</vt:lpstr>
      <vt:lpstr>A nuestros usuarios</vt:lpstr>
      <vt:lpstr>Contenido</vt:lpstr>
      <vt:lpstr>Aspectos metodológicos</vt:lpstr>
      <vt:lpstr>Cronología de la operación estadística</vt:lpstr>
      <vt:lpstr>Principales definiciones</vt:lpstr>
      <vt:lpstr>Objetivo y ficha metodológica </vt:lpstr>
      <vt:lpstr>Principales resultados</vt:lpstr>
      <vt:lpstr>Permisos de construcción</vt:lpstr>
      <vt:lpstr>Permisos de construcción</vt:lpstr>
      <vt:lpstr>Permisos de construcción </vt:lpstr>
      <vt:lpstr>Permisos de construcción </vt:lpstr>
      <vt:lpstr>Edificaciones a construir</vt:lpstr>
      <vt:lpstr>Edificaciones a construir</vt:lpstr>
      <vt:lpstr>Edificaciones a construir</vt:lpstr>
      <vt:lpstr>Edificaciones a construir</vt:lpstr>
      <vt:lpstr>Edificaciones a construir</vt:lpstr>
      <vt:lpstr>Edificaciones a construir</vt:lpstr>
      <vt:lpstr>Viviendas a construir</vt:lpstr>
      <vt:lpstr>Viviendas a construir</vt:lpstr>
      <vt:lpstr>Viviendas a construir</vt:lpstr>
      <vt:lpstr>Viviendas a construir</vt:lpstr>
      <vt:lpstr>Materiales predominantes</vt:lpstr>
      <vt:lpstr>Financiamiento de las edificaciones </vt:lpstr>
      <vt:lpstr>Indicadores</vt:lpstr>
      <vt:lpstr>Metros cuadrados por vivienda </vt:lpstr>
      <vt:lpstr>Número de cuartos por vivienda </vt:lpstr>
      <vt:lpstr>Costo proyectado de construcción por vivienda </vt:lpstr>
      <vt:lpstr>Costo proyectado por metro cuadrado</vt:lpstr>
      <vt:lpstr>Comparación internacional</vt:lpstr>
      <vt:lpstr>Comparación Internacional</vt:lpstr>
      <vt:lpstr>Dato curioso</vt:lpstr>
      <vt:lpstr>Dato curioso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Roberto Chaves</cp:lastModifiedBy>
  <cp:revision>593</cp:revision>
  <dcterms:created xsi:type="dcterms:W3CDTF">2021-05-27T23:45:58Z</dcterms:created>
  <dcterms:modified xsi:type="dcterms:W3CDTF">2023-05-16T17:22:52Z</dcterms:modified>
</cp:coreProperties>
</file>