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0"/>
  </p:notesMasterIdLst>
  <p:sldIdLst>
    <p:sldId id="256" r:id="rId2"/>
    <p:sldId id="258" r:id="rId3"/>
    <p:sldId id="259" r:id="rId4"/>
    <p:sldId id="261" r:id="rId5"/>
    <p:sldId id="262" r:id="rId6"/>
    <p:sldId id="263" r:id="rId7"/>
    <p:sldId id="398" r:id="rId8"/>
    <p:sldId id="400" r:id="rId9"/>
    <p:sldId id="402" r:id="rId10"/>
    <p:sldId id="401" r:id="rId11"/>
    <p:sldId id="404" r:id="rId12"/>
    <p:sldId id="367" r:id="rId13"/>
    <p:sldId id="264" r:id="rId14"/>
    <p:sldId id="266" r:id="rId15"/>
    <p:sldId id="280" r:id="rId16"/>
    <p:sldId id="279" r:id="rId17"/>
    <p:sldId id="278" r:id="rId18"/>
    <p:sldId id="267" r:id="rId19"/>
    <p:sldId id="276" r:id="rId20"/>
    <p:sldId id="277" r:id="rId21"/>
    <p:sldId id="268" r:id="rId22"/>
    <p:sldId id="269" r:id="rId23"/>
    <p:sldId id="283" r:id="rId24"/>
    <p:sldId id="282" r:id="rId25"/>
    <p:sldId id="281" r:id="rId26"/>
    <p:sldId id="270" r:id="rId27"/>
    <p:sldId id="284" r:id="rId28"/>
    <p:sldId id="292" r:id="rId29"/>
    <p:sldId id="291" r:id="rId30"/>
    <p:sldId id="290" r:id="rId31"/>
    <p:sldId id="289" r:id="rId32"/>
    <p:sldId id="288" r:id="rId33"/>
    <p:sldId id="406" r:id="rId34"/>
    <p:sldId id="287" r:id="rId35"/>
    <p:sldId id="286" r:id="rId36"/>
    <p:sldId id="293" r:id="rId37"/>
    <p:sldId id="271" r:id="rId38"/>
    <p:sldId id="375" r:id="rId39"/>
    <p:sldId id="412" r:id="rId40"/>
    <p:sldId id="294" r:id="rId41"/>
    <p:sldId id="368" r:id="rId42"/>
    <p:sldId id="296" r:id="rId43"/>
    <p:sldId id="297" r:id="rId44"/>
    <p:sldId id="298" r:id="rId45"/>
    <p:sldId id="299" r:id="rId46"/>
    <p:sldId id="300" r:id="rId47"/>
    <p:sldId id="301" r:id="rId48"/>
    <p:sldId id="308" r:id="rId49"/>
    <p:sldId id="307" r:id="rId50"/>
    <p:sldId id="306" r:id="rId51"/>
    <p:sldId id="407" r:id="rId52"/>
    <p:sldId id="369" r:id="rId53"/>
    <p:sldId id="272" r:id="rId54"/>
    <p:sldId id="303" r:id="rId55"/>
    <p:sldId id="304" r:id="rId56"/>
    <p:sldId id="275" r:id="rId57"/>
    <p:sldId id="265" r:id="rId58"/>
    <p:sldId id="309" r:id="rId59"/>
    <p:sldId id="310" r:id="rId60"/>
    <p:sldId id="311" r:id="rId61"/>
    <p:sldId id="312" r:id="rId62"/>
    <p:sldId id="313" r:id="rId63"/>
    <p:sldId id="314" r:id="rId64"/>
    <p:sldId id="315" r:id="rId65"/>
    <p:sldId id="316" r:id="rId66"/>
    <p:sldId id="319" r:id="rId67"/>
    <p:sldId id="320" r:id="rId68"/>
    <p:sldId id="321" r:id="rId69"/>
    <p:sldId id="322" r:id="rId70"/>
    <p:sldId id="323" r:id="rId71"/>
    <p:sldId id="408" r:id="rId72"/>
    <p:sldId id="370" r:id="rId73"/>
    <p:sldId id="325" r:id="rId74"/>
    <p:sldId id="326" r:id="rId75"/>
    <p:sldId id="317" r:id="rId76"/>
    <p:sldId id="327" r:id="rId77"/>
    <p:sldId id="328" r:id="rId78"/>
    <p:sldId id="409" r:id="rId79"/>
    <p:sldId id="371" r:id="rId80"/>
    <p:sldId id="330" r:id="rId81"/>
    <p:sldId id="331" r:id="rId82"/>
    <p:sldId id="332" r:id="rId83"/>
    <p:sldId id="333" r:id="rId84"/>
    <p:sldId id="334" r:id="rId85"/>
    <p:sldId id="335" r:id="rId86"/>
    <p:sldId id="372" r:id="rId87"/>
    <p:sldId id="337" r:id="rId88"/>
    <p:sldId id="338" r:id="rId89"/>
    <p:sldId id="339" r:id="rId90"/>
    <p:sldId id="384" r:id="rId91"/>
    <p:sldId id="387" r:id="rId92"/>
    <p:sldId id="386" r:id="rId93"/>
    <p:sldId id="385" r:id="rId94"/>
    <p:sldId id="388" r:id="rId95"/>
    <p:sldId id="390" r:id="rId96"/>
    <p:sldId id="392" r:id="rId97"/>
    <p:sldId id="391" r:id="rId98"/>
    <p:sldId id="393" r:id="rId99"/>
    <p:sldId id="394" r:id="rId100"/>
    <p:sldId id="395" r:id="rId101"/>
    <p:sldId id="396" r:id="rId102"/>
    <p:sldId id="397" r:id="rId103"/>
    <p:sldId id="373" r:id="rId104"/>
    <p:sldId id="342" r:id="rId105"/>
    <p:sldId id="343" r:id="rId106"/>
    <p:sldId id="344" r:id="rId107"/>
    <p:sldId id="345" r:id="rId108"/>
    <p:sldId id="346" r:id="rId109"/>
    <p:sldId id="347" r:id="rId110"/>
    <p:sldId id="348" r:id="rId111"/>
    <p:sldId id="349" r:id="rId112"/>
    <p:sldId id="350" r:id="rId113"/>
    <p:sldId id="351" r:id="rId114"/>
    <p:sldId id="354" r:id="rId115"/>
    <p:sldId id="355" r:id="rId116"/>
    <p:sldId id="410" r:id="rId117"/>
    <p:sldId id="374" r:id="rId118"/>
    <p:sldId id="356" r:id="rId119"/>
    <p:sldId id="357" r:id="rId120"/>
    <p:sldId id="358" r:id="rId121"/>
    <p:sldId id="359" r:id="rId122"/>
    <p:sldId id="360" r:id="rId123"/>
    <p:sldId id="361" r:id="rId124"/>
    <p:sldId id="362" r:id="rId125"/>
    <p:sldId id="363" r:id="rId126"/>
    <p:sldId id="364" r:id="rId127"/>
    <p:sldId id="411" r:id="rId128"/>
    <p:sldId id="260" r:id="rId129"/>
  </p:sldIdLst>
  <p:sldSz cx="12192000" cy="6858000"/>
  <p:notesSz cx="6858000" cy="9144000"/>
  <p:defaultText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E71FF"/>
    <a:srgbClr val="1F285D"/>
    <a:srgbClr val="6464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C4B1156A-380E-4F78-BDF5-A606A8083BF9}" styleName="Estilo medio 4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22838BEF-8BB2-4498-84A7-C5851F593DF1}" styleName="Estilo medio 4 - Énfasis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0505E3EF-67EA-436B-97B2-0124C06EBD24}" styleName="Estilo medio 4 - Énfasis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8A107856-5554-42FB-B03E-39F5DBC370BA}" styleName="Estilo medio 4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6D9F66E-5EB9-4882-86FB-DCBF35E3C3E4}" styleName="Estilo medio 4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1E171933-4619-4E11-9A3F-F7608DF75F80}" styleName="Estilo medio 1 - Énfasis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25735" autoAdjust="0"/>
    <p:restoredTop sz="95204" autoAdjust="0"/>
  </p:normalViewPr>
  <p:slideViewPr>
    <p:cSldViewPr snapToGrid="0" snapToObjects="1">
      <p:cViewPr>
        <p:scale>
          <a:sx n="75" d="100"/>
          <a:sy n="75" d="100"/>
        </p:scale>
        <p:origin x="30" y="30"/>
      </p:cViewPr>
      <p:guideLst>
        <p:guide orient="horz" pos="2160"/>
        <p:guide pos="3840"/>
      </p:guideLst>
    </p:cSldViewPr>
  </p:slideViewPr>
  <p:outlineViewPr>
    <p:cViewPr>
      <p:scale>
        <a:sx n="33" d="100"/>
        <a:sy n="33" d="100"/>
      </p:scale>
      <p:origin x="0" y="3390"/>
    </p:cViewPr>
  </p:outlineViewPr>
  <p:notesTextViewPr>
    <p:cViewPr>
      <p:scale>
        <a:sx n="1" d="1"/>
        <a:sy n="1" d="1"/>
      </p:scale>
      <p:origin x="0" y="0"/>
    </p:cViewPr>
  </p:notesTextViewPr>
  <p:sorterViewPr>
    <p:cViewPr>
      <p:scale>
        <a:sx n="100" d="100"/>
        <a:sy n="100" d="100"/>
      </p:scale>
      <p:origin x="0" y="8394"/>
    </p:cViewPr>
  </p:sorterViewPr>
  <p:notesViewPr>
    <p:cSldViewPr snapToGrid="0" snapToObjects="1">
      <p:cViewPr varScale="1">
        <p:scale>
          <a:sx n="56" d="100"/>
          <a:sy n="56" d="100"/>
        </p:scale>
        <p:origin x="-283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13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iagrams/_rels/data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121.png"/></Relationships>
</file>

<file path=ppt/diagrams/_rels/data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diagrams/_rels/data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20.png"/></Relationships>
</file>

<file path=ppt/diagrams/_rels/data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55.png"/></Relationships>
</file>

<file path=ppt/diagrams/_rels/data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63.png"/></Relationships>
</file>

<file path=ppt/diagrams/_rels/data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81.png"/></Relationships>
</file>

<file path=ppt/diagrams/_rels/data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87.png"/></Relationships>
</file>

<file path=ppt/diagrams/_rels/data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93.png"/></Relationships>
</file>

<file path=ppt/diagrams/_rels/data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109.png"/></Relationships>
</file>

<file path=ppt/diagrams/_rels/drawing1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121.png"/></Relationships>
</file>

<file path=ppt/diagrams/_rels/drawing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diagrams/_rels/drawing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20.png"/></Relationships>
</file>

<file path=ppt/diagrams/_rels/drawing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55.png"/></Relationships>
</file>

<file path=ppt/diagrams/_rels/drawing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63.png"/></Relationships>
</file>

<file path=ppt/diagrams/_rels/drawing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81.png"/></Relationships>
</file>

<file path=ppt/diagrams/_rels/drawing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87.png"/></Relationships>
</file>

<file path=ppt/diagrams/_rels/drawing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93.png"/></Relationships>
</file>

<file path=ppt/diagrams/_rels/drawing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109.png"/></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F050E94-E207-41E8-B961-40C990DCB76F}" type="doc">
      <dgm:prSet loTypeId="urn:microsoft.com/office/officeart/2008/layout/VerticalAccentList" loCatId="list" qsTypeId="urn:microsoft.com/office/officeart/2005/8/quickstyle/simple1" qsCatId="simple" csTypeId="urn:microsoft.com/office/officeart/2005/8/colors/accent1_1" csCatId="accent1" phldr="1"/>
      <dgm:spPr/>
      <dgm:t>
        <a:bodyPr/>
        <a:lstStyle/>
        <a:p>
          <a:endParaRPr lang="es-EC"/>
        </a:p>
      </dgm:t>
    </dgm:pt>
    <dgm:pt modelId="{823FB08D-B72E-488D-9EB6-3EBCA7F1E263}">
      <dgm:prSet phldrT="[Texto]"/>
      <dgm:spPr/>
      <dgm:t>
        <a:bodyPr/>
        <a:lstStyle/>
        <a:p>
          <a:r>
            <a:rPr lang="es-EC" b="1" dirty="0"/>
            <a:t>2010</a:t>
          </a:r>
        </a:p>
      </dgm:t>
    </dgm:pt>
    <dgm:pt modelId="{05ACFA4C-CD4A-4331-A1B8-6299EE055236}" type="parTrans" cxnId="{E14BACE4-80F6-42FF-9B15-179C6AD8EF54}">
      <dgm:prSet/>
      <dgm:spPr/>
      <dgm:t>
        <a:bodyPr/>
        <a:lstStyle/>
        <a:p>
          <a:endParaRPr lang="es-EC"/>
        </a:p>
      </dgm:t>
    </dgm:pt>
    <dgm:pt modelId="{A16247F8-829B-4C20-AF71-3B8862F6DDEE}" type="sibTrans" cxnId="{E14BACE4-80F6-42FF-9B15-179C6AD8EF54}">
      <dgm:prSet/>
      <dgm:spPr/>
      <dgm:t>
        <a:bodyPr/>
        <a:lstStyle/>
        <a:p>
          <a:endParaRPr lang="es-EC"/>
        </a:p>
      </dgm:t>
    </dgm:pt>
    <dgm:pt modelId="{E16A6E2B-4005-4DDE-9658-1F53B52E5465}">
      <dgm:prSet phldrT="[Texto]"/>
      <dgm:spPr/>
      <dgm:t>
        <a:bodyPr/>
        <a:lstStyle/>
        <a:p>
          <a:r>
            <a:rPr lang="es-EC" b="0" dirty="0"/>
            <a:t>Censo de la Gestión, Gasto e Inversión Ambiental para Consejos Provinciales </a:t>
          </a:r>
        </a:p>
      </dgm:t>
    </dgm:pt>
    <dgm:pt modelId="{201EFF5D-6D76-4000-B30F-F2FE720C5B3B}" type="parTrans" cxnId="{B53694AE-91FD-4E05-AB34-47B216133AE9}">
      <dgm:prSet/>
      <dgm:spPr/>
      <dgm:t>
        <a:bodyPr/>
        <a:lstStyle/>
        <a:p>
          <a:endParaRPr lang="es-EC"/>
        </a:p>
      </dgm:t>
    </dgm:pt>
    <dgm:pt modelId="{931F2089-6F27-46EC-B694-8B3FDCC31DF3}" type="sibTrans" cxnId="{B53694AE-91FD-4E05-AB34-47B216133AE9}">
      <dgm:prSet/>
      <dgm:spPr/>
      <dgm:t>
        <a:bodyPr/>
        <a:lstStyle/>
        <a:p>
          <a:endParaRPr lang="es-EC"/>
        </a:p>
      </dgm:t>
    </dgm:pt>
    <dgm:pt modelId="{F4A7A700-32F8-4A1A-A4A4-B569077F2986}">
      <dgm:prSet phldrT="[Texto]"/>
      <dgm:spPr/>
      <dgm:t>
        <a:bodyPr/>
        <a:lstStyle/>
        <a:p>
          <a:r>
            <a:rPr lang="es-EC" b="1" dirty="0"/>
            <a:t>2011*</a:t>
          </a:r>
        </a:p>
      </dgm:t>
    </dgm:pt>
    <dgm:pt modelId="{52A52B9C-2B91-4709-BA9C-254D3CB5CDA5}" type="parTrans" cxnId="{0878FA60-C973-4721-9052-E655EDE100F5}">
      <dgm:prSet/>
      <dgm:spPr/>
      <dgm:t>
        <a:bodyPr/>
        <a:lstStyle/>
        <a:p>
          <a:endParaRPr lang="es-EC"/>
        </a:p>
      </dgm:t>
    </dgm:pt>
    <dgm:pt modelId="{ACBCE0F8-5624-4135-981E-52FBF068330E}" type="sibTrans" cxnId="{0878FA60-C973-4721-9052-E655EDE100F5}">
      <dgm:prSet/>
      <dgm:spPr/>
      <dgm:t>
        <a:bodyPr/>
        <a:lstStyle/>
        <a:p>
          <a:endParaRPr lang="es-EC"/>
        </a:p>
      </dgm:t>
    </dgm:pt>
    <dgm:pt modelId="{9AA3C6BA-C9FE-4183-B85C-BB0FC80E9BD9}">
      <dgm:prSet phldrT="[Texto]"/>
      <dgm:spPr/>
      <dgm:t>
        <a:bodyPr/>
        <a:lstStyle/>
        <a:p>
          <a:r>
            <a:rPr lang="es-EC" dirty="0"/>
            <a:t>No se realizó el levantamiento</a:t>
          </a:r>
        </a:p>
      </dgm:t>
    </dgm:pt>
    <dgm:pt modelId="{BFC194C9-A426-4A3D-B354-4075B4AF3D62}" type="parTrans" cxnId="{563ADA11-6749-4498-AE95-B1B14846EE15}">
      <dgm:prSet/>
      <dgm:spPr/>
      <dgm:t>
        <a:bodyPr/>
        <a:lstStyle/>
        <a:p>
          <a:endParaRPr lang="es-EC"/>
        </a:p>
      </dgm:t>
    </dgm:pt>
    <dgm:pt modelId="{8DBFA493-73EE-4D1F-BB76-9160BBCBBC58}" type="sibTrans" cxnId="{563ADA11-6749-4498-AE95-B1B14846EE15}">
      <dgm:prSet/>
      <dgm:spPr/>
      <dgm:t>
        <a:bodyPr/>
        <a:lstStyle/>
        <a:p>
          <a:endParaRPr lang="es-EC"/>
        </a:p>
      </dgm:t>
    </dgm:pt>
    <dgm:pt modelId="{2DE4D3DE-A17F-4228-BF0E-F448E0E34378}">
      <dgm:prSet phldrT="[Texto]"/>
      <dgm:spPr/>
      <dgm:t>
        <a:bodyPr/>
        <a:lstStyle/>
        <a:p>
          <a:r>
            <a:rPr lang="es-EC" b="1" dirty="0"/>
            <a:t>2012 - </a:t>
          </a:r>
          <a:r>
            <a:rPr lang="es-EC" b="1" dirty="0" smtClean="0"/>
            <a:t>2020</a:t>
          </a:r>
          <a:endParaRPr lang="es-EC" b="1" dirty="0"/>
        </a:p>
      </dgm:t>
    </dgm:pt>
    <dgm:pt modelId="{5E408AC2-7974-46B2-ACCB-5800886524A6}" type="parTrans" cxnId="{6224D3A4-FCA9-41AC-B085-B5A8C7A73317}">
      <dgm:prSet/>
      <dgm:spPr/>
      <dgm:t>
        <a:bodyPr/>
        <a:lstStyle/>
        <a:p>
          <a:endParaRPr lang="es-EC"/>
        </a:p>
      </dgm:t>
    </dgm:pt>
    <dgm:pt modelId="{A5A22D96-5942-4F6D-9639-E80D641242EC}" type="sibTrans" cxnId="{6224D3A4-FCA9-41AC-B085-B5A8C7A73317}">
      <dgm:prSet/>
      <dgm:spPr/>
      <dgm:t>
        <a:bodyPr/>
        <a:lstStyle/>
        <a:p>
          <a:endParaRPr lang="es-EC"/>
        </a:p>
      </dgm:t>
    </dgm:pt>
    <dgm:pt modelId="{D1ABF21D-0504-4567-BA9B-8E6968E4B40A}">
      <dgm:prSet phldrT="[Texto]"/>
      <dgm:spPr/>
      <dgm:t>
        <a:bodyPr/>
        <a:lstStyle/>
        <a:p>
          <a:r>
            <a:rPr lang="es-EC" dirty="0"/>
            <a:t>Censo de Información Ambiental Económica en GAD Provinciales</a:t>
          </a:r>
        </a:p>
      </dgm:t>
    </dgm:pt>
    <dgm:pt modelId="{4ED05541-AAD0-4D3C-A518-14E10A656894}" type="parTrans" cxnId="{DB521C13-8B52-4EE1-9AED-656D03E0F622}">
      <dgm:prSet/>
      <dgm:spPr/>
      <dgm:t>
        <a:bodyPr/>
        <a:lstStyle/>
        <a:p>
          <a:endParaRPr lang="es-EC"/>
        </a:p>
      </dgm:t>
    </dgm:pt>
    <dgm:pt modelId="{4A721C9F-2DB0-44FA-A7F6-1A4E6F921E46}" type="sibTrans" cxnId="{DB521C13-8B52-4EE1-9AED-656D03E0F622}">
      <dgm:prSet/>
      <dgm:spPr/>
      <dgm:t>
        <a:bodyPr/>
        <a:lstStyle/>
        <a:p>
          <a:endParaRPr lang="es-EC"/>
        </a:p>
      </dgm:t>
    </dgm:pt>
    <dgm:pt modelId="{3A0E513D-7A38-41D7-A8D8-C90E49F8A711}" type="pres">
      <dgm:prSet presAssocID="{4F050E94-E207-41E8-B961-40C990DCB76F}" presName="Name0" presStyleCnt="0">
        <dgm:presLayoutVars>
          <dgm:chMax/>
          <dgm:chPref/>
          <dgm:dir/>
        </dgm:presLayoutVars>
      </dgm:prSet>
      <dgm:spPr/>
      <dgm:t>
        <a:bodyPr/>
        <a:lstStyle/>
        <a:p>
          <a:endParaRPr lang="es-EC"/>
        </a:p>
      </dgm:t>
    </dgm:pt>
    <dgm:pt modelId="{9F6FBB44-04AC-409D-9054-D791EB1B854C}" type="pres">
      <dgm:prSet presAssocID="{823FB08D-B72E-488D-9EB6-3EBCA7F1E263}" presName="parenttextcomposite" presStyleCnt="0"/>
      <dgm:spPr/>
      <dgm:t>
        <a:bodyPr/>
        <a:lstStyle/>
        <a:p>
          <a:endParaRPr lang="es-EC"/>
        </a:p>
      </dgm:t>
    </dgm:pt>
    <dgm:pt modelId="{C4A9BD78-55EE-4BAC-B5E2-E8B692FDD589}" type="pres">
      <dgm:prSet presAssocID="{823FB08D-B72E-488D-9EB6-3EBCA7F1E263}" presName="parenttext" presStyleLbl="revTx" presStyleIdx="0" presStyleCnt="3">
        <dgm:presLayoutVars>
          <dgm:chMax/>
          <dgm:chPref val="2"/>
          <dgm:bulletEnabled val="1"/>
        </dgm:presLayoutVars>
      </dgm:prSet>
      <dgm:spPr/>
      <dgm:t>
        <a:bodyPr/>
        <a:lstStyle/>
        <a:p>
          <a:endParaRPr lang="es-EC"/>
        </a:p>
      </dgm:t>
    </dgm:pt>
    <dgm:pt modelId="{6CD0FE8F-C926-4707-B555-B8AE7BE0B1D4}" type="pres">
      <dgm:prSet presAssocID="{823FB08D-B72E-488D-9EB6-3EBCA7F1E263}" presName="composite" presStyleCnt="0"/>
      <dgm:spPr/>
      <dgm:t>
        <a:bodyPr/>
        <a:lstStyle/>
        <a:p>
          <a:endParaRPr lang="es-EC"/>
        </a:p>
      </dgm:t>
    </dgm:pt>
    <dgm:pt modelId="{28765E34-8D51-42E4-8379-EF7FC2579E1B}" type="pres">
      <dgm:prSet presAssocID="{823FB08D-B72E-488D-9EB6-3EBCA7F1E263}" presName="chevron1" presStyleLbl="alignNode1" presStyleIdx="0" presStyleCnt="21"/>
      <dgm:spPr/>
      <dgm:t>
        <a:bodyPr/>
        <a:lstStyle/>
        <a:p>
          <a:endParaRPr lang="es-EC"/>
        </a:p>
      </dgm:t>
    </dgm:pt>
    <dgm:pt modelId="{B00DFA4B-A439-4214-8C38-B9543E1D3EA9}" type="pres">
      <dgm:prSet presAssocID="{823FB08D-B72E-488D-9EB6-3EBCA7F1E263}" presName="chevron2" presStyleLbl="alignNode1" presStyleIdx="1" presStyleCnt="21"/>
      <dgm:spPr/>
      <dgm:t>
        <a:bodyPr/>
        <a:lstStyle/>
        <a:p>
          <a:endParaRPr lang="es-EC"/>
        </a:p>
      </dgm:t>
    </dgm:pt>
    <dgm:pt modelId="{F99A1411-54D5-48FD-98F5-AAB0CE71292C}" type="pres">
      <dgm:prSet presAssocID="{823FB08D-B72E-488D-9EB6-3EBCA7F1E263}" presName="chevron3" presStyleLbl="alignNode1" presStyleIdx="2" presStyleCnt="21"/>
      <dgm:spPr/>
      <dgm:t>
        <a:bodyPr/>
        <a:lstStyle/>
        <a:p>
          <a:endParaRPr lang="es-EC"/>
        </a:p>
      </dgm:t>
    </dgm:pt>
    <dgm:pt modelId="{9970EB58-0117-408D-9905-D2AB57ADDA7B}" type="pres">
      <dgm:prSet presAssocID="{823FB08D-B72E-488D-9EB6-3EBCA7F1E263}" presName="chevron4" presStyleLbl="alignNode1" presStyleIdx="3" presStyleCnt="21"/>
      <dgm:spPr/>
      <dgm:t>
        <a:bodyPr/>
        <a:lstStyle/>
        <a:p>
          <a:endParaRPr lang="es-EC"/>
        </a:p>
      </dgm:t>
    </dgm:pt>
    <dgm:pt modelId="{8A56D273-E262-4DD4-88A8-3FAE4A391E20}" type="pres">
      <dgm:prSet presAssocID="{823FB08D-B72E-488D-9EB6-3EBCA7F1E263}" presName="chevron5" presStyleLbl="alignNode1" presStyleIdx="4" presStyleCnt="21"/>
      <dgm:spPr/>
      <dgm:t>
        <a:bodyPr/>
        <a:lstStyle/>
        <a:p>
          <a:endParaRPr lang="es-EC"/>
        </a:p>
      </dgm:t>
    </dgm:pt>
    <dgm:pt modelId="{79C365BB-2440-4C83-BC51-30DD50E482C5}" type="pres">
      <dgm:prSet presAssocID="{823FB08D-B72E-488D-9EB6-3EBCA7F1E263}" presName="chevron6" presStyleLbl="alignNode1" presStyleIdx="5" presStyleCnt="21"/>
      <dgm:spPr/>
      <dgm:t>
        <a:bodyPr/>
        <a:lstStyle/>
        <a:p>
          <a:endParaRPr lang="es-EC"/>
        </a:p>
      </dgm:t>
    </dgm:pt>
    <dgm:pt modelId="{191DEA8E-6694-4CDD-9A22-25836D3B70DA}" type="pres">
      <dgm:prSet presAssocID="{823FB08D-B72E-488D-9EB6-3EBCA7F1E263}" presName="chevron7" presStyleLbl="alignNode1" presStyleIdx="6" presStyleCnt="21"/>
      <dgm:spPr/>
      <dgm:t>
        <a:bodyPr/>
        <a:lstStyle/>
        <a:p>
          <a:endParaRPr lang="es-EC"/>
        </a:p>
      </dgm:t>
    </dgm:pt>
    <dgm:pt modelId="{763FB6DF-BF35-4764-84C2-97D7E816BE23}" type="pres">
      <dgm:prSet presAssocID="{823FB08D-B72E-488D-9EB6-3EBCA7F1E263}" presName="childtext" presStyleLbl="solidFgAcc1" presStyleIdx="0" presStyleCnt="3">
        <dgm:presLayoutVars>
          <dgm:chMax/>
          <dgm:chPref val="0"/>
          <dgm:bulletEnabled val="1"/>
        </dgm:presLayoutVars>
      </dgm:prSet>
      <dgm:spPr/>
      <dgm:t>
        <a:bodyPr/>
        <a:lstStyle/>
        <a:p>
          <a:endParaRPr lang="es-EC"/>
        </a:p>
      </dgm:t>
    </dgm:pt>
    <dgm:pt modelId="{F0DA1B6D-E072-4466-AA13-94F536059838}" type="pres">
      <dgm:prSet presAssocID="{A16247F8-829B-4C20-AF71-3B8862F6DDEE}" presName="sibTrans" presStyleCnt="0"/>
      <dgm:spPr/>
      <dgm:t>
        <a:bodyPr/>
        <a:lstStyle/>
        <a:p>
          <a:endParaRPr lang="es-EC"/>
        </a:p>
      </dgm:t>
    </dgm:pt>
    <dgm:pt modelId="{51E502FE-110C-4EAA-B24C-DC8ADCA69407}" type="pres">
      <dgm:prSet presAssocID="{F4A7A700-32F8-4A1A-A4A4-B569077F2986}" presName="parenttextcomposite" presStyleCnt="0"/>
      <dgm:spPr/>
      <dgm:t>
        <a:bodyPr/>
        <a:lstStyle/>
        <a:p>
          <a:endParaRPr lang="es-EC"/>
        </a:p>
      </dgm:t>
    </dgm:pt>
    <dgm:pt modelId="{590226D2-8C93-4C2D-B73B-69735F82AD7F}" type="pres">
      <dgm:prSet presAssocID="{F4A7A700-32F8-4A1A-A4A4-B569077F2986}" presName="parenttext" presStyleLbl="revTx" presStyleIdx="1" presStyleCnt="3">
        <dgm:presLayoutVars>
          <dgm:chMax/>
          <dgm:chPref val="2"/>
          <dgm:bulletEnabled val="1"/>
        </dgm:presLayoutVars>
      </dgm:prSet>
      <dgm:spPr/>
      <dgm:t>
        <a:bodyPr/>
        <a:lstStyle/>
        <a:p>
          <a:endParaRPr lang="es-EC"/>
        </a:p>
      </dgm:t>
    </dgm:pt>
    <dgm:pt modelId="{89F7C213-AE0B-4B33-ABC7-28FAC4FBA245}" type="pres">
      <dgm:prSet presAssocID="{F4A7A700-32F8-4A1A-A4A4-B569077F2986}" presName="composite" presStyleCnt="0"/>
      <dgm:spPr/>
      <dgm:t>
        <a:bodyPr/>
        <a:lstStyle/>
        <a:p>
          <a:endParaRPr lang="es-EC"/>
        </a:p>
      </dgm:t>
    </dgm:pt>
    <dgm:pt modelId="{07F0EC45-AF11-4C8A-A771-E1B03D1C76A6}" type="pres">
      <dgm:prSet presAssocID="{F4A7A700-32F8-4A1A-A4A4-B569077F2986}" presName="chevron1" presStyleLbl="alignNode1" presStyleIdx="7" presStyleCnt="21"/>
      <dgm:spPr/>
      <dgm:t>
        <a:bodyPr/>
        <a:lstStyle/>
        <a:p>
          <a:endParaRPr lang="es-EC"/>
        </a:p>
      </dgm:t>
    </dgm:pt>
    <dgm:pt modelId="{97859498-E8F5-449C-8EAA-00F76D4CD7A0}" type="pres">
      <dgm:prSet presAssocID="{F4A7A700-32F8-4A1A-A4A4-B569077F2986}" presName="chevron2" presStyleLbl="alignNode1" presStyleIdx="8" presStyleCnt="21"/>
      <dgm:spPr/>
      <dgm:t>
        <a:bodyPr/>
        <a:lstStyle/>
        <a:p>
          <a:endParaRPr lang="es-EC"/>
        </a:p>
      </dgm:t>
    </dgm:pt>
    <dgm:pt modelId="{2B452209-D4F6-4ADE-87C5-B459B2BED45F}" type="pres">
      <dgm:prSet presAssocID="{F4A7A700-32F8-4A1A-A4A4-B569077F2986}" presName="chevron3" presStyleLbl="alignNode1" presStyleIdx="9" presStyleCnt="21"/>
      <dgm:spPr/>
      <dgm:t>
        <a:bodyPr/>
        <a:lstStyle/>
        <a:p>
          <a:endParaRPr lang="es-EC"/>
        </a:p>
      </dgm:t>
    </dgm:pt>
    <dgm:pt modelId="{18C3CC4A-A260-4550-9FEF-7DDEA02B2275}" type="pres">
      <dgm:prSet presAssocID="{F4A7A700-32F8-4A1A-A4A4-B569077F2986}" presName="chevron4" presStyleLbl="alignNode1" presStyleIdx="10" presStyleCnt="21"/>
      <dgm:spPr/>
      <dgm:t>
        <a:bodyPr/>
        <a:lstStyle/>
        <a:p>
          <a:endParaRPr lang="es-EC"/>
        </a:p>
      </dgm:t>
    </dgm:pt>
    <dgm:pt modelId="{A8C4F486-892E-40A3-BA28-AA8493BE186B}" type="pres">
      <dgm:prSet presAssocID="{F4A7A700-32F8-4A1A-A4A4-B569077F2986}" presName="chevron5" presStyleLbl="alignNode1" presStyleIdx="11" presStyleCnt="21"/>
      <dgm:spPr/>
      <dgm:t>
        <a:bodyPr/>
        <a:lstStyle/>
        <a:p>
          <a:endParaRPr lang="es-EC"/>
        </a:p>
      </dgm:t>
    </dgm:pt>
    <dgm:pt modelId="{0A139165-CF31-49C0-866E-D8D24995CD8D}" type="pres">
      <dgm:prSet presAssocID="{F4A7A700-32F8-4A1A-A4A4-B569077F2986}" presName="chevron6" presStyleLbl="alignNode1" presStyleIdx="12" presStyleCnt="21"/>
      <dgm:spPr/>
      <dgm:t>
        <a:bodyPr/>
        <a:lstStyle/>
        <a:p>
          <a:endParaRPr lang="es-EC"/>
        </a:p>
      </dgm:t>
    </dgm:pt>
    <dgm:pt modelId="{46E8CC73-9CA5-4EC9-ABDF-B63A47B2466D}" type="pres">
      <dgm:prSet presAssocID="{F4A7A700-32F8-4A1A-A4A4-B569077F2986}" presName="chevron7" presStyleLbl="alignNode1" presStyleIdx="13" presStyleCnt="21"/>
      <dgm:spPr/>
      <dgm:t>
        <a:bodyPr/>
        <a:lstStyle/>
        <a:p>
          <a:endParaRPr lang="es-EC"/>
        </a:p>
      </dgm:t>
    </dgm:pt>
    <dgm:pt modelId="{94589E3C-0BDC-41E8-8531-7D4BA92E722C}" type="pres">
      <dgm:prSet presAssocID="{F4A7A700-32F8-4A1A-A4A4-B569077F2986}" presName="childtext" presStyleLbl="solidFgAcc1" presStyleIdx="1" presStyleCnt="3">
        <dgm:presLayoutVars>
          <dgm:chMax/>
          <dgm:chPref val="0"/>
          <dgm:bulletEnabled val="1"/>
        </dgm:presLayoutVars>
      </dgm:prSet>
      <dgm:spPr/>
      <dgm:t>
        <a:bodyPr/>
        <a:lstStyle/>
        <a:p>
          <a:endParaRPr lang="es-EC"/>
        </a:p>
      </dgm:t>
    </dgm:pt>
    <dgm:pt modelId="{21F29E10-2EB4-4671-9D4F-BA1AEC880135}" type="pres">
      <dgm:prSet presAssocID="{ACBCE0F8-5624-4135-981E-52FBF068330E}" presName="sibTrans" presStyleCnt="0"/>
      <dgm:spPr/>
      <dgm:t>
        <a:bodyPr/>
        <a:lstStyle/>
        <a:p>
          <a:endParaRPr lang="es-EC"/>
        </a:p>
      </dgm:t>
    </dgm:pt>
    <dgm:pt modelId="{70F4A0F5-16EC-471F-8815-D52E05928186}" type="pres">
      <dgm:prSet presAssocID="{2DE4D3DE-A17F-4228-BF0E-F448E0E34378}" presName="parenttextcomposite" presStyleCnt="0"/>
      <dgm:spPr/>
      <dgm:t>
        <a:bodyPr/>
        <a:lstStyle/>
        <a:p>
          <a:endParaRPr lang="es-EC"/>
        </a:p>
      </dgm:t>
    </dgm:pt>
    <dgm:pt modelId="{C309D5B5-1215-469E-9784-35A8E78D5816}" type="pres">
      <dgm:prSet presAssocID="{2DE4D3DE-A17F-4228-BF0E-F448E0E34378}" presName="parenttext" presStyleLbl="revTx" presStyleIdx="2" presStyleCnt="3">
        <dgm:presLayoutVars>
          <dgm:chMax/>
          <dgm:chPref val="2"/>
          <dgm:bulletEnabled val="1"/>
        </dgm:presLayoutVars>
      </dgm:prSet>
      <dgm:spPr/>
      <dgm:t>
        <a:bodyPr/>
        <a:lstStyle/>
        <a:p>
          <a:endParaRPr lang="es-EC"/>
        </a:p>
      </dgm:t>
    </dgm:pt>
    <dgm:pt modelId="{E6F50B7B-59D3-4B4C-950F-7BF3378FC8D7}" type="pres">
      <dgm:prSet presAssocID="{2DE4D3DE-A17F-4228-BF0E-F448E0E34378}" presName="composite" presStyleCnt="0"/>
      <dgm:spPr/>
      <dgm:t>
        <a:bodyPr/>
        <a:lstStyle/>
        <a:p>
          <a:endParaRPr lang="es-EC"/>
        </a:p>
      </dgm:t>
    </dgm:pt>
    <dgm:pt modelId="{005AD1A3-8B8A-4177-AEBD-FE680BE5C65E}" type="pres">
      <dgm:prSet presAssocID="{2DE4D3DE-A17F-4228-BF0E-F448E0E34378}" presName="chevron1" presStyleLbl="alignNode1" presStyleIdx="14" presStyleCnt="21"/>
      <dgm:spPr/>
      <dgm:t>
        <a:bodyPr/>
        <a:lstStyle/>
        <a:p>
          <a:endParaRPr lang="es-EC"/>
        </a:p>
      </dgm:t>
    </dgm:pt>
    <dgm:pt modelId="{8EAA828F-8AD6-4C22-8BE0-00A0C86DFE73}" type="pres">
      <dgm:prSet presAssocID="{2DE4D3DE-A17F-4228-BF0E-F448E0E34378}" presName="chevron2" presStyleLbl="alignNode1" presStyleIdx="15" presStyleCnt="21"/>
      <dgm:spPr/>
      <dgm:t>
        <a:bodyPr/>
        <a:lstStyle/>
        <a:p>
          <a:endParaRPr lang="es-EC"/>
        </a:p>
      </dgm:t>
    </dgm:pt>
    <dgm:pt modelId="{4C07AD57-3D88-4D2D-A621-E3662C2522D2}" type="pres">
      <dgm:prSet presAssocID="{2DE4D3DE-A17F-4228-BF0E-F448E0E34378}" presName="chevron3" presStyleLbl="alignNode1" presStyleIdx="16" presStyleCnt="21"/>
      <dgm:spPr/>
      <dgm:t>
        <a:bodyPr/>
        <a:lstStyle/>
        <a:p>
          <a:endParaRPr lang="es-EC"/>
        </a:p>
      </dgm:t>
    </dgm:pt>
    <dgm:pt modelId="{B1092F11-7E1B-4448-9C24-79E5C487B3CC}" type="pres">
      <dgm:prSet presAssocID="{2DE4D3DE-A17F-4228-BF0E-F448E0E34378}" presName="chevron4" presStyleLbl="alignNode1" presStyleIdx="17" presStyleCnt="21"/>
      <dgm:spPr/>
      <dgm:t>
        <a:bodyPr/>
        <a:lstStyle/>
        <a:p>
          <a:endParaRPr lang="es-EC"/>
        </a:p>
      </dgm:t>
    </dgm:pt>
    <dgm:pt modelId="{DD1F7DFD-022F-435B-A2BC-8F23A00E51E2}" type="pres">
      <dgm:prSet presAssocID="{2DE4D3DE-A17F-4228-BF0E-F448E0E34378}" presName="chevron5" presStyleLbl="alignNode1" presStyleIdx="18" presStyleCnt="21"/>
      <dgm:spPr/>
      <dgm:t>
        <a:bodyPr/>
        <a:lstStyle/>
        <a:p>
          <a:endParaRPr lang="es-EC"/>
        </a:p>
      </dgm:t>
    </dgm:pt>
    <dgm:pt modelId="{000314A1-C557-46AF-BEA8-992A85B76E16}" type="pres">
      <dgm:prSet presAssocID="{2DE4D3DE-A17F-4228-BF0E-F448E0E34378}" presName="chevron6" presStyleLbl="alignNode1" presStyleIdx="19" presStyleCnt="21"/>
      <dgm:spPr/>
      <dgm:t>
        <a:bodyPr/>
        <a:lstStyle/>
        <a:p>
          <a:endParaRPr lang="es-EC"/>
        </a:p>
      </dgm:t>
    </dgm:pt>
    <dgm:pt modelId="{B582BCBE-0E1F-4A8D-94CE-6C2D367FBD32}" type="pres">
      <dgm:prSet presAssocID="{2DE4D3DE-A17F-4228-BF0E-F448E0E34378}" presName="chevron7" presStyleLbl="alignNode1" presStyleIdx="20" presStyleCnt="21"/>
      <dgm:spPr/>
      <dgm:t>
        <a:bodyPr/>
        <a:lstStyle/>
        <a:p>
          <a:endParaRPr lang="es-EC"/>
        </a:p>
      </dgm:t>
    </dgm:pt>
    <dgm:pt modelId="{D5193498-4AD2-4A2F-96CB-481C5A963506}" type="pres">
      <dgm:prSet presAssocID="{2DE4D3DE-A17F-4228-BF0E-F448E0E34378}" presName="childtext" presStyleLbl="solidFgAcc1" presStyleIdx="2" presStyleCnt="3">
        <dgm:presLayoutVars>
          <dgm:chMax/>
          <dgm:chPref val="0"/>
          <dgm:bulletEnabled val="1"/>
        </dgm:presLayoutVars>
      </dgm:prSet>
      <dgm:spPr/>
      <dgm:t>
        <a:bodyPr/>
        <a:lstStyle/>
        <a:p>
          <a:endParaRPr lang="es-EC"/>
        </a:p>
      </dgm:t>
    </dgm:pt>
  </dgm:ptLst>
  <dgm:cxnLst>
    <dgm:cxn modelId="{1EC22C78-A791-4370-B4E9-0D02A0041109}" type="presOf" srcId="{823FB08D-B72E-488D-9EB6-3EBCA7F1E263}" destId="{C4A9BD78-55EE-4BAC-B5E2-E8B692FDD589}" srcOrd="0" destOrd="0" presId="urn:microsoft.com/office/officeart/2008/layout/VerticalAccentList"/>
    <dgm:cxn modelId="{2945F36B-25A2-4901-A0A7-663073C2BC3F}" type="presOf" srcId="{2DE4D3DE-A17F-4228-BF0E-F448E0E34378}" destId="{C309D5B5-1215-469E-9784-35A8E78D5816}" srcOrd="0" destOrd="0" presId="urn:microsoft.com/office/officeart/2008/layout/VerticalAccentList"/>
    <dgm:cxn modelId="{B53694AE-91FD-4E05-AB34-47B216133AE9}" srcId="{823FB08D-B72E-488D-9EB6-3EBCA7F1E263}" destId="{E16A6E2B-4005-4DDE-9658-1F53B52E5465}" srcOrd="0" destOrd="0" parTransId="{201EFF5D-6D76-4000-B30F-F2FE720C5B3B}" sibTransId="{931F2089-6F27-46EC-B694-8B3FDCC31DF3}"/>
    <dgm:cxn modelId="{E14BACE4-80F6-42FF-9B15-179C6AD8EF54}" srcId="{4F050E94-E207-41E8-B961-40C990DCB76F}" destId="{823FB08D-B72E-488D-9EB6-3EBCA7F1E263}" srcOrd="0" destOrd="0" parTransId="{05ACFA4C-CD4A-4331-A1B8-6299EE055236}" sibTransId="{A16247F8-829B-4C20-AF71-3B8862F6DDEE}"/>
    <dgm:cxn modelId="{0878FA60-C973-4721-9052-E655EDE100F5}" srcId="{4F050E94-E207-41E8-B961-40C990DCB76F}" destId="{F4A7A700-32F8-4A1A-A4A4-B569077F2986}" srcOrd="1" destOrd="0" parTransId="{52A52B9C-2B91-4709-BA9C-254D3CB5CDA5}" sibTransId="{ACBCE0F8-5624-4135-981E-52FBF068330E}"/>
    <dgm:cxn modelId="{F610D8D6-2592-40CD-A0A9-27317FD80F2D}" type="presOf" srcId="{4F050E94-E207-41E8-B961-40C990DCB76F}" destId="{3A0E513D-7A38-41D7-A8D8-C90E49F8A711}" srcOrd="0" destOrd="0" presId="urn:microsoft.com/office/officeart/2008/layout/VerticalAccentList"/>
    <dgm:cxn modelId="{AD3DA6DE-3E9B-4082-8B47-7FF963134B73}" type="presOf" srcId="{F4A7A700-32F8-4A1A-A4A4-B569077F2986}" destId="{590226D2-8C93-4C2D-B73B-69735F82AD7F}" srcOrd="0" destOrd="0" presId="urn:microsoft.com/office/officeart/2008/layout/VerticalAccentList"/>
    <dgm:cxn modelId="{DB521C13-8B52-4EE1-9AED-656D03E0F622}" srcId="{2DE4D3DE-A17F-4228-BF0E-F448E0E34378}" destId="{D1ABF21D-0504-4567-BA9B-8E6968E4B40A}" srcOrd="0" destOrd="0" parTransId="{4ED05541-AAD0-4D3C-A518-14E10A656894}" sibTransId="{4A721C9F-2DB0-44FA-A7F6-1A4E6F921E46}"/>
    <dgm:cxn modelId="{6224D3A4-FCA9-41AC-B085-B5A8C7A73317}" srcId="{4F050E94-E207-41E8-B961-40C990DCB76F}" destId="{2DE4D3DE-A17F-4228-BF0E-F448E0E34378}" srcOrd="2" destOrd="0" parTransId="{5E408AC2-7974-46B2-ACCB-5800886524A6}" sibTransId="{A5A22D96-5942-4F6D-9639-E80D641242EC}"/>
    <dgm:cxn modelId="{01FA8083-9589-4242-9B16-E6F6991CE3D6}" type="presOf" srcId="{9AA3C6BA-C9FE-4183-B85C-BB0FC80E9BD9}" destId="{94589E3C-0BDC-41E8-8531-7D4BA92E722C}" srcOrd="0" destOrd="0" presId="urn:microsoft.com/office/officeart/2008/layout/VerticalAccentList"/>
    <dgm:cxn modelId="{E59F882D-7A53-4456-996D-A434A7829133}" type="presOf" srcId="{D1ABF21D-0504-4567-BA9B-8E6968E4B40A}" destId="{D5193498-4AD2-4A2F-96CB-481C5A963506}" srcOrd="0" destOrd="0" presId="urn:microsoft.com/office/officeart/2008/layout/VerticalAccentList"/>
    <dgm:cxn modelId="{6DD8434E-5771-4C18-9F84-42BAA729AC9C}" type="presOf" srcId="{E16A6E2B-4005-4DDE-9658-1F53B52E5465}" destId="{763FB6DF-BF35-4764-84C2-97D7E816BE23}" srcOrd="0" destOrd="0" presId="urn:microsoft.com/office/officeart/2008/layout/VerticalAccentList"/>
    <dgm:cxn modelId="{563ADA11-6749-4498-AE95-B1B14846EE15}" srcId="{F4A7A700-32F8-4A1A-A4A4-B569077F2986}" destId="{9AA3C6BA-C9FE-4183-B85C-BB0FC80E9BD9}" srcOrd="0" destOrd="0" parTransId="{BFC194C9-A426-4A3D-B354-4075B4AF3D62}" sibTransId="{8DBFA493-73EE-4D1F-BB76-9160BBCBBC58}"/>
    <dgm:cxn modelId="{D0887F7A-2AA4-4954-A815-0B759D6218EE}" type="presParOf" srcId="{3A0E513D-7A38-41D7-A8D8-C90E49F8A711}" destId="{9F6FBB44-04AC-409D-9054-D791EB1B854C}" srcOrd="0" destOrd="0" presId="urn:microsoft.com/office/officeart/2008/layout/VerticalAccentList"/>
    <dgm:cxn modelId="{F9C07EE7-11A3-4611-BC4C-C150CDC361AF}" type="presParOf" srcId="{9F6FBB44-04AC-409D-9054-D791EB1B854C}" destId="{C4A9BD78-55EE-4BAC-B5E2-E8B692FDD589}" srcOrd="0" destOrd="0" presId="urn:microsoft.com/office/officeart/2008/layout/VerticalAccentList"/>
    <dgm:cxn modelId="{B1D893C4-A4B4-4CE6-804F-29E57CCF463F}" type="presParOf" srcId="{3A0E513D-7A38-41D7-A8D8-C90E49F8A711}" destId="{6CD0FE8F-C926-4707-B555-B8AE7BE0B1D4}" srcOrd="1" destOrd="0" presId="urn:microsoft.com/office/officeart/2008/layout/VerticalAccentList"/>
    <dgm:cxn modelId="{4FF296C6-3601-4E25-A004-FFE5523FF16A}" type="presParOf" srcId="{6CD0FE8F-C926-4707-B555-B8AE7BE0B1D4}" destId="{28765E34-8D51-42E4-8379-EF7FC2579E1B}" srcOrd="0" destOrd="0" presId="urn:microsoft.com/office/officeart/2008/layout/VerticalAccentList"/>
    <dgm:cxn modelId="{C4E99D40-5939-426E-941C-5C904A8B7E30}" type="presParOf" srcId="{6CD0FE8F-C926-4707-B555-B8AE7BE0B1D4}" destId="{B00DFA4B-A439-4214-8C38-B9543E1D3EA9}" srcOrd="1" destOrd="0" presId="urn:microsoft.com/office/officeart/2008/layout/VerticalAccentList"/>
    <dgm:cxn modelId="{980F387F-F8C8-49C7-A57E-7724141E0D4A}" type="presParOf" srcId="{6CD0FE8F-C926-4707-B555-B8AE7BE0B1D4}" destId="{F99A1411-54D5-48FD-98F5-AAB0CE71292C}" srcOrd="2" destOrd="0" presId="urn:microsoft.com/office/officeart/2008/layout/VerticalAccentList"/>
    <dgm:cxn modelId="{1EA487D9-1462-4AE9-A840-0EB816F78718}" type="presParOf" srcId="{6CD0FE8F-C926-4707-B555-B8AE7BE0B1D4}" destId="{9970EB58-0117-408D-9905-D2AB57ADDA7B}" srcOrd="3" destOrd="0" presId="urn:microsoft.com/office/officeart/2008/layout/VerticalAccentList"/>
    <dgm:cxn modelId="{56E5A337-51E5-46F2-B544-7468B2579EDC}" type="presParOf" srcId="{6CD0FE8F-C926-4707-B555-B8AE7BE0B1D4}" destId="{8A56D273-E262-4DD4-88A8-3FAE4A391E20}" srcOrd="4" destOrd="0" presId="urn:microsoft.com/office/officeart/2008/layout/VerticalAccentList"/>
    <dgm:cxn modelId="{70D10801-241D-48CE-ACB7-D847409FE42B}" type="presParOf" srcId="{6CD0FE8F-C926-4707-B555-B8AE7BE0B1D4}" destId="{79C365BB-2440-4C83-BC51-30DD50E482C5}" srcOrd="5" destOrd="0" presId="urn:microsoft.com/office/officeart/2008/layout/VerticalAccentList"/>
    <dgm:cxn modelId="{4E31C7B3-4EE2-4226-A3EB-8CE49C376B41}" type="presParOf" srcId="{6CD0FE8F-C926-4707-B555-B8AE7BE0B1D4}" destId="{191DEA8E-6694-4CDD-9A22-25836D3B70DA}" srcOrd="6" destOrd="0" presId="urn:microsoft.com/office/officeart/2008/layout/VerticalAccentList"/>
    <dgm:cxn modelId="{0C92EC7A-C09C-4041-BED7-266C535FD1F0}" type="presParOf" srcId="{6CD0FE8F-C926-4707-B555-B8AE7BE0B1D4}" destId="{763FB6DF-BF35-4764-84C2-97D7E816BE23}" srcOrd="7" destOrd="0" presId="urn:microsoft.com/office/officeart/2008/layout/VerticalAccentList"/>
    <dgm:cxn modelId="{C22F5D55-A929-45FF-AAA8-71781A71A45C}" type="presParOf" srcId="{3A0E513D-7A38-41D7-A8D8-C90E49F8A711}" destId="{F0DA1B6D-E072-4466-AA13-94F536059838}" srcOrd="2" destOrd="0" presId="urn:microsoft.com/office/officeart/2008/layout/VerticalAccentList"/>
    <dgm:cxn modelId="{B7578C24-836F-4ECC-8455-BD8A298210FB}" type="presParOf" srcId="{3A0E513D-7A38-41D7-A8D8-C90E49F8A711}" destId="{51E502FE-110C-4EAA-B24C-DC8ADCA69407}" srcOrd="3" destOrd="0" presId="urn:microsoft.com/office/officeart/2008/layout/VerticalAccentList"/>
    <dgm:cxn modelId="{A6D3CBF1-FF92-4D7E-9216-3DDCAC319B32}" type="presParOf" srcId="{51E502FE-110C-4EAA-B24C-DC8ADCA69407}" destId="{590226D2-8C93-4C2D-B73B-69735F82AD7F}" srcOrd="0" destOrd="0" presId="urn:microsoft.com/office/officeart/2008/layout/VerticalAccentList"/>
    <dgm:cxn modelId="{F5CCBE75-D081-40F2-8F75-04C2A140C68C}" type="presParOf" srcId="{3A0E513D-7A38-41D7-A8D8-C90E49F8A711}" destId="{89F7C213-AE0B-4B33-ABC7-28FAC4FBA245}" srcOrd="4" destOrd="0" presId="urn:microsoft.com/office/officeart/2008/layout/VerticalAccentList"/>
    <dgm:cxn modelId="{87826840-2395-46C8-990F-B5E02EC40688}" type="presParOf" srcId="{89F7C213-AE0B-4B33-ABC7-28FAC4FBA245}" destId="{07F0EC45-AF11-4C8A-A771-E1B03D1C76A6}" srcOrd="0" destOrd="0" presId="urn:microsoft.com/office/officeart/2008/layout/VerticalAccentList"/>
    <dgm:cxn modelId="{8CBB4001-3D68-414E-A062-95258841CB14}" type="presParOf" srcId="{89F7C213-AE0B-4B33-ABC7-28FAC4FBA245}" destId="{97859498-E8F5-449C-8EAA-00F76D4CD7A0}" srcOrd="1" destOrd="0" presId="urn:microsoft.com/office/officeart/2008/layout/VerticalAccentList"/>
    <dgm:cxn modelId="{296EDAF0-B4C9-4EC9-AFAB-A3B840732C03}" type="presParOf" srcId="{89F7C213-AE0B-4B33-ABC7-28FAC4FBA245}" destId="{2B452209-D4F6-4ADE-87C5-B459B2BED45F}" srcOrd="2" destOrd="0" presId="urn:microsoft.com/office/officeart/2008/layout/VerticalAccentList"/>
    <dgm:cxn modelId="{DDE907FD-C70B-4FB5-8F29-CEDED6D6F5BD}" type="presParOf" srcId="{89F7C213-AE0B-4B33-ABC7-28FAC4FBA245}" destId="{18C3CC4A-A260-4550-9FEF-7DDEA02B2275}" srcOrd="3" destOrd="0" presId="urn:microsoft.com/office/officeart/2008/layout/VerticalAccentList"/>
    <dgm:cxn modelId="{EB0EF0A9-DC38-4799-9072-3288A430F8A2}" type="presParOf" srcId="{89F7C213-AE0B-4B33-ABC7-28FAC4FBA245}" destId="{A8C4F486-892E-40A3-BA28-AA8493BE186B}" srcOrd="4" destOrd="0" presId="urn:microsoft.com/office/officeart/2008/layout/VerticalAccentList"/>
    <dgm:cxn modelId="{E29C1ADA-8D24-4B08-BDD2-98B08BE9FF60}" type="presParOf" srcId="{89F7C213-AE0B-4B33-ABC7-28FAC4FBA245}" destId="{0A139165-CF31-49C0-866E-D8D24995CD8D}" srcOrd="5" destOrd="0" presId="urn:microsoft.com/office/officeart/2008/layout/VerticalAccentList"/>
    <dgm:cxn modelId="{44297674-F0A3-432C-AF66-F15C8FA532D9}" type="presParOf" srcId="{89F7C213-AE0B-4B33-ABC7-28FAC4FBA245}" destId="{46E8CC73-9CA5-4EC9-ABDF-B63A47B2466D}" srcOrd="6" destOrd="0" presId="urn:microsoft.com/office/officeart/2008/layout/VerticalAccentList"/>
    <dgm:cxn modelId="{DBCC20BE-E1FB-4157-9EBE-DB11EF1EA0C8}" type="presParOf" srcId="{89F7C213-AE0B-4B33-ABC7-28FAC4FBA245}" destId="{94589E3C-0BDC-41E8-8531-7D4BA92E722C}" srcOrd="7" destOrd="0" presId="urn:microsoft.com/office/officeart/2008/layout/VerticalAccentList"/>
    <dgm:cxn modelId="{67AA1B1B-29FC-49DD-B110-9D36A5D6557A}" type="presParOf" srcId="{3A0E513D-7A38-41D7-A8D8-C90E49F8A711}" destId="{21F29E10-2EB4-4671-9D4F-BA1AEC880135}" srcOrd="5" destOrd="0" presId="urn:microsoft.com/office/officeart/2008/layout/VerticalAccentList"/>
    <dgm:cxn modelId="{58A9CC6F-38BD-4783-86CF-53CD922AF491}" type="presParOf" srcId="{3A0E513D-7A38-41D7-A8D8-C90E49F8A711}" destId="{70F4A0F5-16EC-471F-8815-D52E05928186}" srcOrd="6" destOrd="0" presId="urn:microsoft.com/office/officeart/2008/layout/VerticalAccentList"/>
    <dgm:cxn modelId="{9D207DA5-9620-48FD-834D-C2351C3279EA}" type="presParOf" srcId="{70F4A0F5-16EC-471F-8815-D52E05928186}" destId="{C309D5B5-1215-469E-9784-35A8E78D5816}" srcOrd="0" destOrd="0" presId="urn:microsoft.com/office/officeart/2008/layout/VerticalAccentList"/>
    <dgm:cxn modelId="{8192F104-DAFF-489D-8CAE-EE808BF54623}" type="presParOf" srcId="{3A0E513D-7A38-41D7-A8D8-C90E49F8A711}" destId="{E6F50B7B-59D3-4B4C-950F-7BF3378FC8D7}" srcOrd="7" destOrd="0" presId="urn:microsoft.com/office/officeart/2008/layout/VerticalAccentList"/>
    <dgm:cxn modelId="{6D6BDEDF-E3B8-4945-82E0-0963C4BEB081}" type="presParOf" srcId="{E6F50B7B-59D3-4B4C-950F-7BF3378FC8D7}" destId="{005AD1A3-8B8A-4177-AEBD-FE680BE5C65E}" srcOrd="0" destOrd="0" presId="urn:microsoft.com/office/officeart/2008/layout/VerticalAccentList"/>
    <dgm:cxn modelId="{F738C9F5-D370-4579-B5B0-546D4822B144}" type="presParOf" srcId="{E6F50B7B-59D3-4B4C-950F-7BF3378FC8D7}" destId="{8EAA828F-8AD6-4C22-8BE0-00A0C86DFE73}" srcOrd="1" destOrd="0" presId="urn:microsoft.com/office/officeart/2008/layout/VerticalAccentList"/>
    <dgm:cxn modelId="{F2008818-0EEE-4F6B-8ED5-2A4CD6B11F1A}" type="presParOf" srcId="{E6F50B7B-59D3-4B4C-950F-7BF3378FC8D7}" destId="{4C07AD57-3D88-4D2D-A621-E3662C2522D2}" srcOrd="2" destOrd="0" presId="urn:microsoft.com/office/officeart/2008/layout/VerticalAccentList"/>
    <dgm:cxn modelId="{0114DC92-F29D-4BCF-8CF9-EA4A03272F80}" type="presParOf" srcId="{E6F50B7B-59D3-4B4C-950F-7BF3378FC8D7}" destId="{B1092F11-7E1B-4448-9C24-79E5C487B3CC}" srcOrd="3" destOrd="0" presId="urn:microsoft.com/office/officeart/2008/layout/VerticalAccentList"/>
    <dgm:cxn modelId="{7B035E64-7A00-456D-929E-ED90792A7A8B}" type="presParOf" srcId="{E6F50B7B-59D3-4B4C-950F-7BF3378FC8D7}" destId="{DD1F7DFD-022F-435B-A2BC-8F23A00E51E2}" srcOrd="4" destOrd="0" presId="urn:microsoft.com/office/officeart/2008/layout/VerticalAccentList"/>
    <dgm:cxn modelId="{40F6138A-761C-4E97-B5ED-155D28011A89}" type="presParOf" srcId="{E6F50B7B-59D3-4B4C-950F-7BF3378FC8D7}" destId="{000314A1-C557-46AF-BEA8-992A85B76E16}" srcOrd="5" destOrd="0" presId="urn:microsoft.com/office/officeart/2008/layout/VerticalAccentList"/>
    <dgm:cxn modelId="{E95D277A-8936-4FE1-89F3-949E03251003}" type="presParOf" srcId="{E6F50B7B-59D3-4B4C-950F-7BF3378FC8D7}" destId="{B582BCBE-0E1F-4A8D-94CE-6C2D367FBD32}" srcOrd="6" destOrd="0" presId="urn:microsoft.com/office/officeart/2008/layout/VerticalAccentList"/>
    <dgm:cxn modelId="{2A480F08-CE5C-421B-8FAD-F7B12C62ADE9}" type="presParOf" srcId="{E6F50B7B-59D3-4B4C-950F-7BF3378FC8D7}" destId="{D5193498-4AD2-4A2F-96CB-481C5A963506}" srcOrd="7" destOrd="0" presId="urn:microsoft.com/office/officeart/2008/layout/VerticalAccen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1" csCatId="accent1" phldr="1"/>
      <dgm:spPr/>
      <dgm:t>
        <a:bodyPr/>
        <a:lstStyle/>
        <a:p>
          <a:endParaRPr lang="es-EC"/>
        </a:p>
      </dgm:t>
    </dgm:pt>
    <dgm:pt modelId="{95438E16-CE34-4B24-8E7A-8247B563E03D}">
      <dgm:prSet phldrT="[Texto]" custT="1"/>
      <dgm:spPr/>
      <dgm:t>
        <a:bodyPr/>
        <a:lstStyle/>
        <a:p>
          <a:pPr algn="just"/>
          <a:r>
            <a:rPr lang="es-EC" sz="1600" b="1" smtClean="0">
              <a:latin typeface="+mj-lt"/>
            </a:rPr>
            <a:t>Permite </a:t>
          </a:r>
          <a:r>
            <a:rPr lang="es-ES" sz="1600" b="1" smtClean="0">
              <a:latin typeface="+mj-lt"/>
            </a:rPr>
            <a:t>conocer la gestión del GAD Provincial  dentro de la competencia de Turismo ejercida dentro de su territorio.</a:t>
          </a:r>
          <a:endParaRPr lang="es-EC" sz="1200" b="1" dirty="0">
            <a:latin typeface="+mj-lt"/>
          </a:endParaRPr>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just"/>
          <a:r>
            <a:rPr lang="es-EC" sz="1600" b="1" dirty="0">
              <a:latin typeface="+mj-lt"/>
            </a:rPr>
            <a:t>DIRECTO: DIRECTOR O RESPONSABLE DE LA DIRECCIÓN DE TURISMO</a:t>
          </a:r>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t>
        <a:bodyPr/>
        <a:lstStyle/>
        <a:p>
          <a:endParaRPr lang="es-EC"/>
        </a:p>
      </dgm:t>
    </dgm:pt>
    <dgm:pt modelId="{1BC9DD7C-A3BB-4DC4-8B2C-92B97762E6DD}" type="pres">
      <dgm:prSet presAssocID="{95438E16-CE34-4B24-8E7A-8247B563E03D}" presName="composite" presStyleCnt="0"/>
      <dgm:spPr/>
      <dgm:t>
        <a:bodyPr/>
        <a:lstStyle/>
        <a:p>
          <a:endParaRPr lang="es-EC"/>
        </a:p>
      </dgm:t>
    </dgm:pt>
    <dgm:pt modelId="{09A5A2D7-F03A-483F-BD9A-3E5CD1850B01}" type="pres">
      <dgm:prSet presAssocID="{95438E16-CE34-4B24-8E7A-8247B563E03D}" presName="imgShp" presStyleLbl="fgImgPlace1" presStyleIdx="0" presStyleCnt="2" custScaleX="125650" custScaleY="124244" custLinFactNeighborX="1693" custLinFactNeighborY="-46"/>
      <dgm:spPr>
        <a:blipFill rotWithShape="1">
          <a:blip xmlns:r="http://schemas.openxmlformats.org/officeDocument/2006/relationships" r:embed="rId1"/>
          <a:srcRect/>
          <a:stretch>
            <a:fillRect l="-20000" r="-20000"/>
          </a:stretch>
        </a:blipFill>
      </dgm:spPr>
      <dgm:t>
        <a:bodyPr/>
        <a:lstStyle/>
        <a:p>
          <a:endParaRPr lang="es-EC"/>
        </a:p>
      </dgm:t>
    </dgm:pt>
    <dgm:pt modelId="{2FFC6CDF-2FF2-4D77-BB24-89AA58FB2FB0}" type="pres">
      <dgm:prSet presAssocID="{95438E16-CE34-4B24-8E7A-8247B563E03D}" presName="txShp" presStyleLbl="node1" presStyleIdx="0" presStyleCnt="2" custLinFactNeighborX="5845" custLinFactNeighborY="5753">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t>
        <a:bodyPr/>
        <a:lstStyle/>
        <a:p>
          <a:endParaRPr lang="es-EC"/>
        </a:p>
      </dgm:t>
    </dgm:pt>
    <dgm:pt modelId="{B84A98DF-BE21-459E-A588-F33F0EA0C225}" type="pres">
      <dgm:prSet presAssocID="{038628C2-D8E7-49B5-8717-A723A0B41C32}" presName="composite" presStyleCnt="0"/>
      <dgm:spPr/>
      <dgm:t>
        <a:bodyPr/>
        <a:lstStyle/>
        <a:p>
          <a:endParaRPr lang="es-EC"/>
        </a:p>
      </dgm:t>
    </dgm:pt>
    <dgm:pt modelId="{0310ED73-37A2-4494-A770-26E3910E8142}" type="pres">
      <dgm:prSet presAssocID="{038628C2-D8E7-49B5-8717-A723A0B41C32}" presName="imgShp" presStyleLbl="fgImgPlace1" presStyleIdx="1" presStyleCnt="2" custScaleX="88143" custLinFactNeighborX="6613" custLinFactNeighborY="-23657"/>
      <dgm:spPr>
        <a:blipFill rotWithShape="1">
          <a:blip xmlns:r="http://schemas.openxmlformats.org/officeDocument/2006/relationships" r:embed="rId2"/>
          <a:stretch>
            <a:fillRect/>
          </a:stretch>
        </a:blipFill>
      </dgm:spPr>
      <dgm:t>
        <a:bodyPr/>
        <a:lstStyle/>
        <a:p>
          <a:endParaRPr lang="es-EC"/>
        </a:p>
      </dgm:t>
    </dgm:pt>
    <dgm:pt modelId="{F05EBFE0-3CB3-497A-B78B-1B32C711DBAA}" type="pres">
      <dgm:prSet presAssocID="{038628C2-D8E7-49B5-8717-A723A0B41C32}" presName="txShp" presStyleLbl="node1" presStyleIdx="1" presStyleCnt="2" custScaleX="113816" custLinFactNeighborX="5203" custLinFactNeighborY="-28501">
        <dgm:presLayoutVars>
          <dgm:bulletEnabled val="1"/>
        </dgm:presLayoutVars>
      </dgm:prSet>
      <dgm:spPr/>
      <dgm:t>
        <a:bodyPr/>
        <a:lstStyle/>
        <a:p>
          <a:endParaRPr lang="es-EC"/>
        </a:p>
      </dgm:t>
    </dgm:pt>
  </dgm:ptLst>
  <dgm:cxnLst>
    <dgm:cxn modelId="{137E6FDB-6E60-4706-B2FF-367519BA8A47}" srcId="{79B1D78C-B742-4F86-B261-818FC5CBF418}" destId="{038628C2-D8E7-49B5-8717-A723A0B41C32}" srcOrd="1" destOrd="0" parTransId="{6BD70BCF-E379-4CCB-8FA1-F96ECE713350}" sibTransId="{2B941444-EF8B-4CA6-926D-5549C90E6882}"/>
    <dgm:cxn modelId="{564A00D0-9698-4BD8-97A2-CC0084823CBE}" type="presOf" srcId="{79B1D78C-B742-4F86-B261-818FC5CBF418}" destId="{8081739C-CBDB-4A18-9B86-5C96054B97CC}" srcOrd="0" destOrd="0" presId="urn:microsoft.com/office/officeart/2005/8/layout/vList3"/>
    <dgm:cxn modelId="{AD6EBE7E-666E-4303-903E-5A902AF65D83}" type="presOf" srcId="{95438E16-CE34-4B24-8E7A-8247B563E03D}" destId="{2FFC6CDF-2FF2-4D77-BB24-89AA58FB2FB0}" srcOrd="0" destOrd="0" presId="urn:microsoft.com/office/officeart/2005/8/layout/vList3"/>
    <dgm:cxn modelId="{B4986249-0742-425F-B69D-DE3B7B0AB240}" type="presOf" srcId="{038628C2-D8E7-49B5-8717-A723A0B41C32}" destId="{F05EBFE0-3CB3-497A-B78B-1B32C711DBAA}"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A49C6E77-28EA-4325-A7A1-17C7600DB578}" type="presParOf" srcId="{8081739C-CBDB-4A18-9B86-5C96054B97CC}" destId="{1BC9DD7C-A3BB-4DC4-8B2C-92B97762E6DD}" srcOrd="0" destOrd="0" presId="urn:microsoft.com/office/officeart/2005/8/layout/vList3"/>
    <dgm:cxn modelId="{5D85EA40-E537-447F-8E68-985286B6B784}" type="presParOf" srcId="{1BC9DD7C-A3BB-4DC4-8B2C-92B97762E6DD}" destId="{09A5A2D7-F03A-483F-BD9A-3E5CD1850B01}" srcOrd="0" destOrd="0" presId="urn:microsoft.com/office/officeart/2005/8/layout/vList3"/>
    <dgm:cxn modelId="{274E90FE-8FAE-43BE-89B6-5C5206AFD9A6}" type="presParOf" srcId="{1BC9DD7C-A3BB-4DC4-8B2C-92B97762E6DD}" destId="{2FFC6CDF-2FF2-4D77-BB24-89AA58FB2FB0}" srcOrd="1" destOrd="0" presId="urn:microsoft.com/office/officeart/2005/8/layout/vList3"/>
    <dgm:cxn modelId="{00D79E79-14E9-4298-9583-1A96CE4DE1B1}" type="presParOf" srcId="{8081739C-CBDB-4A18-9B86-5C96054B97CC}" destId="{B6C2FB6C-3F2C-4498-9B1E-1C6268F2EBE8}" srcOrd="1" destOrd="0" presId="urn:microsoft.com/office/officeart/2005/8/layout/vList3"/>
    <dgm:cxn modelId="{9E293963-250C-40EB-9189-DE6C8058918C}" type="presParOf" srcId="{8081739C-CBDB-4A18-9B86-5C96054B97CC}" destId="{B84A98DF-BE21-459E-A588-F33F0EA0C225}" srcOrd="2" destOrd="0" presId="urn:microsoft.com/office/officeart/2005/8/layout/vList3"/>
    <dgm:cxn modelId="{952C8975-96CE-4834-B4CA-98CAC63C270F}" type="presParOf" srcId="{B84A98DF-BE21-459E-A588-F33F0EA0C225}" destId="{0310ED73-37A2-4494-A770-26E3910E8142}" srcOrd="0" destOrd="0" presId="urn:microsoft.com/office/officeart/2005/8/layout/vList3"/>
    <dgm:cxn modelId="{734C768E-3262-459F-A667-D2BEB72A747E}" type="presParOf" srcId="{B84A98DF-BE21-459E-A588-F33F0EA0C225}" destId="{F05EBFE0-3CB3-497A-B78B-1B32C711DBAA}" srcOrd="1" destOrd="0" presId="urn:microsoft.com/office/officeart/2005/8/layout/vList3"/>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90E1E00-8307-4A36-8702-7C41384FCFC3}"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s-EC"/>
        </a:p>
      </dgm:t>
    </dgm:pt>
    <dgm:pt modelId="{7D718E13-7C23-40FD-96CD-886D7132B1A9}">
      <dgm:prSet phldrT="[Texto]" custT="1"/>
      <dgm:spPr/>
      <dgm:t>
        <a:bodyPr/>
        <a:lstStyle/>
        <a:p>
          <a:r>
            <a:rPr lang="es-EC" sz="1800" b="1" dirty="0" smtClean="0"/>
            <a:t>CONSTITUCION  DE LA REPÚBLICA DEL ECUADOR</a:t>
          </a:r>
        </a:p>
        <a:p>
          <a:r>
            <a:rPr lang="es-EC" sz="1600" b="0" dirty="0" smtClean="0"/>
            <a:t>Art. 263 literales 1 al 8</a:t>
          </a:r>
          <a:endParaRPr lang="es-EC" sz="1600" b="0" dirty="0"/>
        </a:p>
      </dgm:t>
    </dgm:pt>
    <dgm:pt modelId="{C4D96743-E51B-476A-A368-2845EB13C5CD}" type="parTrans" cxnId="{57B64584-BC5D-4CBB-8A20-486768B3901D}">
      <dgm:prSet/>
      <dgm:spPr/>
      <dgm:t>
        <a:bodyPr/>
        <a:lstStyle/>
        <a:p>
          <a:endParaRPr lang="es-EC"/>
        </a:p>
      </dgm:t>
    </dgm:pt>
    <dgm:pt modelId="{B040F1B5-3F0A-45DE-97CA-24DA7E2E03B0}" type="sibTrans" cxnId="{57B64584-BC5D-4CBB-8A20-486768B3901D}">
      <dgm:prSet/>
      <dgm:spPr/>
      <dgm:t>
        <a:bodyPr/>
        <a:lstStyle/>
        <a:p>
          <a:endParaRPr lang="es-EC"/>
        </a:p>
      </dgm:t>
    </dgm:pt>
    <dgm:pt modelId="{6A27DF9F-32E5-4E5D-8DCF-636A91E89D13}">
      <dgm:prSet phldrT="[Texto]" custT="1"/>
      <dgm:spPr/>
      <dgm:t>
        <a:bodyPr/>
        <a:lstStyle/>
        <a:p>
          <a:r>
            <a:rPr lang="es-EC" sz="1800" b="1" dirty="0" smtClean="0"/>
            <a:t>LEY DE ESTADÍSTICA</a:t>
          </a:r>
          <a:endParaRPr lang="es-EC" sz="1800" b="1" dirty="0"/>
        </a:p>
      </dgm:t>
    </dgm:pt>
    <dgm:pt modelId="{FC0C658B-AA4E-4836-8C8E-D1232D37C9C0}" type="parTrans" cxnId="{A8038E2F-54D8-47FB-A5FA-B0D0DFE48915}">
      <dgm:prSet/>
      <dgm:spPr/>
      <dgm:t>
        <a:bodyPr/>
        <a:lstStyle/>
        <a:p>
          <a:endParaRPr lang="es-EC"/>
        </a:p>
      </dgm:t>
    </dgm:pt>
    <dgm:pt modelId="{C9E807D7-9D03-4891-A6DC-ED5673394761}" type="sibTrans" cxnId="{A8038E2F-54D8-47FB-A5FA-B0D0DFE48915}">
      <dgm:prSet/>
      <dgm:spPr/>
      <dgm:t>
        <a:bodyPr/>
        <a:lstStyle/>
        <a:p>
          <a:endParaRPr lang="es-EC"/>
        </a:p>
      </dgm:t>
    </dgm:pt>
    <dgm:pt modelId="{6347082A-E7E2-4702-998B-B3489DE49582}">
      <dgm:prSet phldrT="[Texto]" custT="1"/>
      <dgm:spPr/>
      <dgm:t>
        <a:bodyPr/>
        <a:lstStyle/>
        <a:p>
          <a:r>
            <a:rPr lang="es-EC" sz="1800" b="1" dirty="0" smtClean="0"/>
            <a:t>CÓDIGO ORGANICO DE ORGANIZACIÓN TERRITORIAL , AUTONOMÍA Y DESCENTRALIZACIÓN (COOTAD)</a:t>
          </a:r>
        </a:p>
        <a:p>
          <a:r>
            <a:rPr lang="es-EC" sz="1600" dirty="0" smtClean="0"/>
            <a:t>ART. 41literales E y F </a:t>
          </a:r>
        </a:p>
        <a:p>
          <a:r>
            <a:rPr lang="es-EC" sz="1600" dirty="0" smtClean="0"/>
            <a:t>ART. 42 literales A - G</a:t>
          </a:r>
          <a:endParaRPr lang="es-EC" sz="1600" dirty="0"/>
        </a:p>
      </dgm:t>
    </dgm:pt>
    <dgm:pt modelId="{1E9FC818-E38C-416F-8B87-D5BEDAD5D210}" type="parTrans" cxnId="{69B71846-ACE0-497D-B2DC-08AD554F54B7}">
      <dgm:prSet/>
      <dgm:spPr/>
      <dgm:t>
        <a:bodyPr/>
        <a:lstStyle/>
        <a:p>
          <a:endParaRPr lang="es-EC"/>
        </a:p>
      </dgm:t>
    </dgm:pt>
    <dgm:pt modelId="{0E16ED24-A67C-487D-B0B0-A8B742FD6165}" type="sibTrans" cxnId="{69B71846-ACE0-497D-B2DC-08AD554F54B7}">
      <dgm:prSet/>
      <dgm:spPr/>
      <dgm:t>
        <a:bodyPr/>
        <a:lstStyle/>
        <a:p>
          <a:endParaRPr lang="es-EC"/>
        </a:p>
      </dgm:t>
    </dgm:pt>
    <dgm:pt modelId="{947B6A98-3CE4-4148-9E81-88B5E36B1493}" type="pres">
      <dgm:prSet presAssocID="{790E1E00-8307-4A36-8702-7C41384FCFC3}" presName="Name0" presStyleCnt="0">
        <dgm:presLayoutVars>
          <dgm:chMax val="7"/>
          <dgm:chPref val="7"/>
          <dgm:dir/>
        </dgm:presLayoutVars>
      </dgm:prSet>
      <dgm:spPr/>
      <dgm:t>
        <a:bodyPr/>
        <a:lstStyle/>
        <a:p>
          <a:endParaRPr lang="es-EC"/>
        </a:p>
      </dgm:t>
    </dgm:pt>
    <dgm:pt modelId="{3521DC25-B999-4FE4-9F11-D38180B5E288}" type="pres">
      <dgm:prSet presAssocID="{790E1E00-8307-4A36-8702-7C41384FCFC3}" presName="Name1" presStyleCnt="0"/>
      <dgm:spPr/>
      <dgm:t>
        <a:bodyPr/>
        <a:lstStyle/>
        <a:p>
          <a:endParaRPr lang="es-EC"/>
        </a:p>
      </dgm:t>
    </dgm:pt>
    <dgm:pt modelId="{131A656D-4160-4E6A-8D25-1639FA1C110C}" type="pres">
      <dgm:prSet presAssocID="{790E1E00-8307-4A36-8702-7C41384FCFC3}" presName="cycle" presStyleCnt="0"/>
      <dgm:spPr/>
      <dgm:t>
        <a:bodyPr/>
        <a:lstStyle/>
        <a:p>
          <a:endParaRPr lang="es-EC"/>
        </a:p>
      </dgm:t>
    </dgm:pt>
    <dgm:pt modelId="{C4A2289F-276C-42EA-AAD7-D01CE36E7FD4}" type="pres">
      <dgm:prSet presAssocID="{790E1E00-8307-4A36-8702-7C41384FCFC3}" presName="srcNode" presStyleLbl="node1" presStyleIdx="0" presStyleCnt="3"/>
      <dgm:spPr/>
      <dgm:t>
        <a:bodyPr/>
        <a:lstStyle/>
        <a:p>
          <a:endParaRPr lang="es-EC"/>
        </a:p>
      </dgm:t>
    </dgm:pt>
    <dgm:pt modelId="{6448A8C0-5A8B-4551-91CB-1E7C2C9CEE9E}" type="pres">
      <dgm:prSet presAssocID="{790E1E00-8307-4A36-8702-7C41384FCFC3}" presName="conn" presStyleLbl="parChTrans1D2" presStyleIdx="0" presStyleCnt="1"/>
      <dgm:spPr/>
      <dgm:t>
        <a:bodyPr/>
        <a:lstStyle/>
        <a:p>
          <a:endParaRPr lang="es-EC"/>
        </a:p>
      </dgm:t>
    </dgm:pt>
    <dgm:pt modelId="{5A8A413E-4372-4A6F-BCA9-A980680DF63B}" type="pres">
      <dgm:prSet presAssocID="{790E1E00-8307-4A36-8702-7C41384FCFC3}" presName="extraNode" presStyleLbl="node1" presStyleIdx="0" presStyleCnt="3"/>
      <dgm:spPr/>
      <dgm:t>
        <a:bodyPr/>
        <a:lstStyle/>
        <a:p>
          <a:endParaRPr lang="es-EC"/>
        </a:p>
      </dgm:t>
    </dgm:pt>
    <dgm:pt modelId="{2386F5BC-9D1F-44C3-A404-D4A05FFF81DF}" type="pres">
      <dgm:prSet presAssocID="{790E1E00-8307-4A36-8702-7C41384FCFC3}" presName="dstNode" presStyleLbl="node1" presStyleIdx="0" presStyleCnt="3"/>
      <dgm:spPr/>
      <dgm:t>
        <a:bodyPr/>
        <a:lstStyle/>
        <a:p>
          <a:endParaRPr lang="es-EC"/>
        </a:p>
      </dgm:t>
    </dgm:pt>
    <dgm:pt modelId="{88E03E13-859B-48E1-9A0E-718B7564D22E}" type="pres">
      <dgm:prSet presAssocID="{7D718E13-7C23-40FD-96CD-886D7132B1A9}" presName="text_1" presStyleLbl="node1" presStyleIdx="0" presStyleCnt="3" custScaleX="96045" custScaleY="127900">
        <dgm:presLayoutVars>
          <dgm:bulletEnabled val="1"/>
        </dgm:presLayoutVars>
      </dgm:prSet>
      <dgm:spPr/>
      <dgm:t>
        <a:bodyPr/>
        <a:lstStyle/>
        <a:p>
          <a:endParaRPr lang="es-EC"/>
        </a:p>
      </dgm:t>
    </dgm:pt>
    <dgm:pt modelId="{6A8B641C-41BF-4C40-8CFD-C52E897AAE96}" type="pres">
      <dgm:prSet presAssocID="{7D718E13-7C23-40FD-96CD-886D7132B1A9}" presName="accent_1" presStyleCnt="0"/>
      <dgm:spPr/>
      <dgm:t>
        <a:bodyPr/>
        <a:lstStyle/>
        <a:p>
          <a:endParaRPr lang="es-EC"/>
        </a:p>
      </dgm:t>
    </dgm:pt>
    <dgm:pt modelId="{E4058AF0-4C88-4591-ABE4-E985DD803F3C}" type="pres">
      <dgm:prSet presAssocID="{7D718E13-7C23-40FD-96CD-886D7132B1A9}" presName="accentRepeatNode" presStyleLbl="solidFgAcc1" presStyleIdx="0" presStyleCnt="3" custLinFactNeighborX="4428" custLinFactNeighborY="5535"/>
      <dgm:spPr>
        <a:blipFill rotWithShape="0">
          <a:blip xmlns:r="http://schemas.openxmlformats.org/officeDocument/2006/relationships" r:embed="rId1"/>
          <a:stretch>
            <a:fillRect/>
          </a:stretch>
        </a:blipFill>
        <a:ln>
          <a:noFill/>
        </a:ln>
      </dgm:spPr>
      <dgm:t>
        <a:bodyPr/>
        <a:lstStyle/>
        <a:p>
          <a:endParaRPr lang="es-EC"/>
        </a:p>
      </dgm:t>
    </dgm:pt>
    <dgm:pt modelId="{1842E0D9-817B-4B10-A77D-25B77387100D}" type="pres">
      <dgm:prSet presAssocID="{6A27DF9F-32E5-4E5D-8DCF-636A91E89D13}" presName="text_2" presStyleLbl="node1" presStyleIdx="1" presStyleCnt="3" custLinFactNeighborX="-1390" custLinFactNeighborY="-5535">
        <dgm:presLayoutVars>
          <dgm:bulletEnabled val="1"/>
        </dgm:presLayoutVars>
      </dgm:prSet>
      <dgm:spPr/>
      <dgm:t>
        <a:bodyPr/>
        <a:lstStyle/>
        <a:p>
          <a:endParaRPr lang="es-EC"/>
        </a:p>
      </dgm:t>
    </dgm:pt>
    <dgm:pt modelId="{01E9C5D9-7DB5-4615-A1C2-62AB59F29EDC}" type="pres">
      <dgm:prSet presAssocID="{6A27DF9F-32E5-4E5D-8DCF-636A91E89D13}" presName="accent_2" presStyleCnt="0"/>
      <dgm:spPr/>
      <dgm:t>
        <a:bodyPr/>
        <a:lstStyle/>
        <a:p>
          <a:endParaRPr lang="es-EC"/>
        </a:p>
      </dgm:t>
    </dgm:pt>
    <dgm:pt modelId="{357F10EE-8FE5-4591-AF61-456CDEAA3BE5}" type="pres">
      <dgm:prSet presAssocID="{6A27DF9F-32E5-4E5D-8DCF-636A91E89D13}" presName="accentRepeatNode" presStyleLbl="solidFgAcc1" presStyleIdx="1" presStyleCnt="3"/>
      <dgm:spPr>
        <a:blipFill rotWithShape="0">
          <a:blip xmlns:r="http://schemas.openxmlformats.org/officeDocument/2006/relationships" r:embed="rId2"/>
          <a:stretch>
            <a:fillRect/>
          </a:stretch>
        </a:blipFill>
        <a:ln>
          <a:noFill/>
        </a:ln>
      </dgm:spPr>
      <dgm:t>
        <a:bodyPr/>
        <a:lstStyle/>
        <a:p>
          <a:endParaRPr lang="es-EC"/>
        </a:p>
      </dgm:t>
    </dgm:pt>
    <dgm:pt modelId="{D7F6F518-A2FA-412F-8F17-94DE419FEF27}" type="pres">
      <dgm:prSet presAssocID="{6347082A-E7E2-4702-998B-B3489DE49582}" presName="text_3" presStyleLbl="node1" presStyleIdx="2" presStyleCnt="3" custScaleX="97503" custScaleY="166771">
        <dgm:presLayoutVars>
          <dgm:bulletEnabled val="1"/>
        </dgm:presLayoutVars>
      </dgm:prSet>
      <dgm:spPr/>
      <dgm:t>
        <a:bodyPr/>
        <a:lstStyle/>
        <a:p>
          <a:endParaRPr lang="es-EC"/>
        </a:p>
      </dgm:t>
    </dgm:pt>
    <dgm:pt modelId="{C50F3012-238E-4B71-B9C4-C244904E5F74}" type="pres">
      <dgm:prSet presAssocID="{6347082A-E7E2-4702-998B-B3489DE49582}" presName="accent_3" presStyleCnt="0"/>
      <dgm:spPr/>
      <dgm:t>
        <a:bodyPr/>
        <a:lstStyle/>
        <a:p>
          <a:endParaRPr lang="es-EC"/>
        </a:p>
      </dgm:t>
    </dgm:pt>
    <dgm:pt modelId="{025CF634-768C-4D0D-A280-2F747BDE9DD4}" type="pres">
      <dgm:prSet presAssocID="{6347082A-E7E2-4702-998B-B3489DE49582}" presName="accentRepeatNode" presStyleLbl="solidFgAcc1" presStyleIdx="2" presStyleCnt="3"/>
      <dgm:spPr>
        <a:blipFill rotWithShape="0">
          <a:blip xmlns:r="http://schemas.openxmlformats.org/officeDocument/2006/relationships" r:embed="rId3"/>
          <a:stretch>
            <a:fillRect/>
          </a:stretch>
        </a:blipFill>
        <a:ln>
          <a:noFill/>
        </a:ln>
      </dgm:spPr>
      <dgm:t>
        <a:bodyPr/>
        <a:lstStyle/>
        <a:p>
          <a:endParaRPr lang="es-EC"/>
        </a:p>
      </dgm:t>
    </dgm:pt>
  </dgm:ptLst>
  <dgm:cxnLst>
    <dgm:cxn modelId="{69B71846-ACE0-497D-B2DC-08AD554F54B7}" srcId="{790E1E00-8307-4A36-8702-7C41384FCFC3}" destId="{6347082A-E7E2-4702-998B-B3489DE49582}" srcOrd="2" destOrd="0" parTransId="{1E9FC818-E38C-416F-8B87-D5BEDAD5D210}" sibTransId="{0E16ED24-A67C-487D-B0B0-A8B742FD6165}"/>
    <dgm:cxn modelId="{44B7BE17-6D0E-4C77-884F-DD7473679F89}" type="presOf" srcId="{790E1E00-8307-4A36-8702-7C41384FCFC3}" destId="{947B6A98-3CE4-4148-9E81-88B5E36B1493}" srcOrd="0" destOrd="0" presId="urn:microsoft.com/office/officeart/2008/layout/VerticalCurvedList"/>
    <dgm:cxn modelId="{1C0BAEBC-2FCD-4DEF-9C21-E411358CE003}" type="presOf" srcId="{6A27DF9F-32E5-4E5D-8DCF-636A91E89D13}" destId="{1842E0D9-817B-4B10-A77D-25B77387100D}" srcOrd="0" destOrd="0" presId="urn:microsoft.com/office/officeart/2008/layout/VerticalCurvedList"/>
    <dgm:cxn modelId="{209EFFC2-6346-42D6-ABE2-0085BD780664}" type="presOf" srcId="{6347082A-E7E2-4702-998B-B3489DE49582}" destId="{D7F6F518-A2FA-412F-8F17-94DE419FEF27}" srcOrd="0" destOrd="0" presId="urn:microsoft.com/office/officeart/2008/layout/VerticalCurvedList"/>
    <dgm:cxn modelId="{A8038E2F-54D8-47FB-A5FA-B0D0DFE48915}" srcId="{790E1E00-8307-4A36-8702-7C41384FCFC3}" destId="{6A27DF9F-32E5-4E5D-8DCF-636A91E89D13}" srcOrd="1" destOrd="0" parTransId="{FC0C658B-AA4E-4836-8C8E-D1232D37C9C0}" sibTransId="{C9E807D7-9D03-4891-A6DC-ED5673394761}"/>
    <dgm:cxn modelId="{57B64584-BC5D-4CBB-8A20-486768B3901D}" srcId="{790E1E00-8307-4A36-8702-7C41384FCFC3}" destId="{7D718E13-7C23-40FD-96CD-886D7132B1A9}" srcOrd="0" destOrd="0" parTransId="{C4D96743-E51B-476A-A368-2845EB13C5CD}" sibTransId="{B040F1B5-3F0A-45DE-97CA-24DA7E2E03B0}"/>
    <dgm:cxn modelId="{3E373B7A-5507-4081-9C39-1CED3FD5E1A4}" type="presOf" srcId="{7D718E13-7C23-40FD-96CD-886D7132B1A9}" destId="{88E03E13-859B-48E1-9A0E-718B7564D22E}" srcOrd="0" destOrd="0" presId="urn:microsoft.com/office/officeart/2008/layout/VerticalCurvedList"/>
    <dgm:cxn modelId="{D6FF139E-1FCD-4403-9DC0-C4C2674E989D}" type="presOf" srcId="{B040F1B5-3F0A-45DE-97CA-24DA7E2E03B0}" destId="{6448A8C0-5A8B-4551-91CB-1E7C2C9CEE9E}" srcOrd="0" destOrd="0" presId="urn:microsoft.com/office/officeart/2008/layout/VerticalCurvedList"/>
    <dgm:cxn modelId="{CBC4E8C5-8DE3-45EE-8409-804AD5CEE5AD}" type="presParOf" srcId="{947B6A98-3CE4-4148-9E81-88B5E36B1493}" destId="{3521DC25-B999-4FE4-9F11-D38180B5E288}" srcOrd="0" destOrd="0" presId="urn:microsoft.com/office/officeart/2008/layout/VerticalCurvedList"/>
    <dgm:cxn modelId="{997FC9F5-D777-4A44-8EEC-9463147D45B5}" type="presParOf" srcId="{3521DC25-B999-4FE4-9F11-D38180B5E288}" destId="{131A656D-4160-4E6A-8D25-1639FA1C110C}" srcOrd="0" destOrd="0" presId="urn:microsoft.com/office/officeart/2008/layout/VerticalCurvedList"/>
    <dgm:cxn modelId="{2B627FE9-5C4C-429D-AE4D-358A724918B7}" type="presParOf" srcId="{131A656D-4160-4E6A-8D25-1639FA1C110C}" destId="{C4A2289F-276C-42EA-AAD7-D01CE36E7FD4}" srcOrd="0" destOrd="0" presId="urn:microsoft.com/office/officeart/2008/layout/VerticalCurvedList"/>
    <dgm:cxn modelId="{E2E84D5E-17FB-42F1-B15E-E5BA5D0906A3}" type="presParOf" srcId="{131A656D-4160-4E6A-8D25-1639FA1C110C}" destId="{6448A8C0-5A8B-4551-91CB-1E7C2C9CEE9E}" srcOrd="1" destOrd="0" presId="urn:microsoft.com/office/officeart/2008/layout/VerticalCurvedList"/>
    <dgm:cxn modelId="{7997B209-19D6-48C6-BE7E-41E5C333269A}" type="presParOf" srcId="{131A656D-4160-4E6A-8D25-1639FA1C110C}" destId="{5A8A413E-4372-4A6F-BCA9-A980680DF63B}" srcOrd="2" destOrd="0" presId="urn:microsoft.com/office/officeart/2008/layout/VerticalCurvedList"/>
    <dgm:cxn modelId="{C0940655-B2C8-4F4E-A6EF-ACBADA356FAB}" type="presParOf" srcId="{131A656D-4160-4E6A-8D25-1639FA1C110C}" destId="{2386F5BC-9D1F-44C3-A404-D4A05FFF81DF}" srcOrd="3" destOrd="0" presId="urn:microsoft.com/office/officeart/2008/layout/VerticalCurvedList"/>
    <dgm:cxn modelId="{EFDC8033-DF99-4E70-A5EE-48AEDDE10AD3}" type="presParOf" srcId="{3521DC25-B999-4FE4-9F11-D38180B5E288}" destId="{88E03E13-859B-48E1-9A0E-718B7564D22E}" srcOrd="1" destOrd="0" presId="urn:microsoft.com/office/officeart/2008/layout/VerticalCurvedList"/>
    <dgm:cxn modelId="{B1C5C456-AF73-495D-A9B2-38614DBA3525}" type="presParOf" srcId="{3521DC25-B999-4FE4-9F11-D38180B5E288}" destId="{6A8B641C-41BF-4C40-8CFD-C52E897AAE96}" srcOrd="2" destOrd="0" presId="urn:microsoft.com/office/officeart/2008/layout/VerticalCurvedList"/>
    <dgm:cxn modelId="{B85022E2-6421-46DE-8E7E-B3CF8D161598}" type="presParOf" srcId="{6A8B641C-41BF-4C40-8CFD-C52E897AAE96}" destId="{E4058AF0-4C88-4591-ABE4-E985DD803F3C}" srcOrd="0" destOrd="0" presId="urn:microsoft.com/office/officeart/2008/layout/VerticalCurvedList"/>
    <dgm:cxn modelId="{63D24116-376C-485B-AFC0-61A7F74AE98A}" type="presParOf" srcId="{3521DC25-B999-4FE4-9F11-D38180B5E288}" destId="{1842E0D9-817B-4B10-A77D-25B77387100D}" srcOrd="3" destOrd="0" presId="urn:microsoft.com/office/officeart/2008/layout/VerticalCurvedList"/>
    <dgm:cxn modelId="{DFBB9A86-6AA4-4B98-B8CF-922F213D0729}" type="presParOf" srcId="{3521DC25-B999-4FE4-9F11-D38180B5E288}" destId="{01E9C5D9-7DB5-4615-A1C2-62AB59F29EDC}" srcOrd="4" destOrd="0" presId="urn:microsoft.com/office/officeart/2008/layout/VerticalCurvedList"/>
    <dgm:cxn modelId="{D9D89A30-F801-4778-9192-2BFD3682B360}" type="presParOf" srcId="{01E9C5D9-7DB5-4615-A1C2-62AB59F29EDC}" destId="{357F10EE-8FE5-4591-AF61-456CDEAA3BE5}" srcOrd="0" destOrd="0" presId="urn:microsoft.com/office/officeart/2008/layout/VerticalCurvedList"/>
    <dgm:cxn modelId="{7D2B26FE-A4D9-46DC-9F63-A67B8CCAD3F9}" type="presParOf" srcId="{3521DC25-B999-4FE4-9F11-D38180B5E288}" destId="{D7F6F518-A2FA-412F-8F17-94DE419FEF27}" srcOrd="5" destOrd="0" presId="urn:microsoft.com/office/officeart/2008/layout/VerticalCurvedList"/>
    <dgm:cxn modelId="{CCF29AFC-BA26-4704-916D-BA6F884ADFDD}" type="presParOf" srcId="{3521DC25-B999-4FE4-9F11-D38180B5E288}" destId="{C50F3012-238E-4B71-B9C4-C244904E5F74}" srcOrd="6" destOrd="0" presId="urn:microsoft.com/office/officeart/2008/layout/VerticalCurvedList"/>
    <dgm:cxn modelId="{E1D6D211-9D8E-40E6-A196-A296B5AD6873}" type="presParOf" srcId="{C50F3012-238E-4B71-B9C4-C244904E5F74}" destId="{025CF634-768C-4D0D-A280-2F747BDE9DD4}"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1" csCatId="accent1" phldr="1"/>
      <dgm:spPr/>
    </dgm:pt>
    <dgm:pt modelId="{95438E16-CE34-4B24-8E7A-8247B563E03D}">
      <dgm:prSet phldrT="[Texto]" custT="1"/>
      <dgm:spPr/>
      <dgm:t>
        <a:bodyPr/>
        <a:lstStyle/>
        <a:p>
          <a:pPr algn="just"/>
          <a:r>
            <a:rPr lang="es-EC" sz="1600" b="0" dirty="0"/>
            <a:t>Permite  conocer  la  gestión   en  las  facultades  que  le   corresponden  a  los  GAD  Provinciales de, gobernar, dirigir, ordenar, disponer, u organizar la gestión ambiental,  la defensoría del ambiente y la </a:t>
          </a:r>
          <a:r>
            <a:rPr lang="es-EC" sz="1600" b="0" dirty="0" smtClean="0"/>
            <a:t>naturaleza </a:t>
          </a:r>
          <a:r>
            <a:rPr lang="es-EC" sz="1600" b="0" dirty="0"/>
            <a:t>en el ámbito de su territorio</a:t>
          </a:r>
          <a:r>
            <a:rPr lang="es-EC" sz="1200" b="0" dirty="0"/>
            <a:t>.</a:t>
          </a:r>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ctr"/>
          <a:r>
            <a:rPr lang="es-EC" sz="1600" b="1" dirty="0"/>
            <a:t>DIRECTO: DIRECTOR O RESPONSABLE DE LA DIRECCIÓN AMBIENTAL</a:t>
          </a:r>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125650" custScaleY="124244"/>
      <dgm:spPr>
        <a:blipFill rotWithShape="1">
          <a:blip xmlns:r="http://schemas.openxmlformats.org/officeDocument/2006/relationships" r:embed="rId1"/>
          <a:stretch>
            <a:fillRect/>
          </a:stretch>
        </a:blipFill>
      </dgm:spPr>
    </dgm:pt>
    <dgm:pt modelId="{2FFC6CDF-2FF2-4D77-BB24-89AA58FB2FB0}" type="pres">
      <dgm:prSet presAssocID="{95438E16-CE34-4B24-8E7A-8247B563E03D}" presName="txShp" presStyleLbl="node1" presStyleIdx="0" presStyleCnt="2" custLinFactNeighborX="5845" custLinFactNeighborY="5753">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LinFactNeighborX="13730" custLinFactNeighborY="-23621"/>
      <dgm:spPr>
        <a:blipFill rotWithShape="1">
          <a:blip xmlns:r="http://schemas.openxmlformats.org/officeDocument/2006/relationships" r:embed="rId2"/>
          <a:stretch>
            <a:fillRect/>
          </a:stretch>
        </a:blipFill>
      </dgm:spPr>
    </dgm:pt>
    <dgm:pt modelId="{F05EBFE0-3CB3-497A-B78B-1B32C711DBAA}" type="pres">
      <dgm:prSet presAssocID="{038628C2-D8E7-49B5-8717-A723A0B41C32}" presName="txShp" presStyleLbl="node1" presStyleIdx="1" presStyleCnt="2" custScaleX="113816" custLinFactNeighborX="5203" custLinFactNeighborY="-28501">
        <dgm:presLayoutVars>
          <dgm:bulletEnabled val="1"/>
        </dgm:presLayoutVars>
      </dgm:prSet>
      <dgm:spPr/>
      <dgm:t>
        <a:bodyPr/>
        <a:lstStyle/>
        <a:p>
          <a:endParaRPr lang="es-EC"/>
        </a:p>
      </dgm:t>
    </dgm:pt>
  </dgm:ptLst>
  <dgm:cxnLst>
    <dgm:cxn modelId="{511E7187-353B-4E1E-BB69-E507245DEBC5}" srcId="{79B1D78C-B742-4F86-B261-818FC5CBF418}" destId="{95438E16-CE34-4B24-8E7A-8247B563E03D}" srcOrd="0" destOrd="0" parTransId="{FE46A30A-49A7-4F47-A4D1-42D666BF021C}" sibTransId="{FFF0C238-9F5F-4FBC-9AB0-EB8FFAA445A9}"/>
    <dgm:cxn modelId="{137E6FDB-6E60-4706-B2FF-367519BA8A47}" srcId="{79B1D78C-B742-4F86-B261-818FC5CBF418}" destId="{038628C2-D8E7-49B5-8717-A723A0B41C32}" srcOrd="1" destOrd="0" parTransId="{6BD70BCF-E379-4CCB-8FA1-F96ECE713350}" sibTransId="{2B941444-EF8B-4CA6-926D-5549C90E6882}"/>
    <dgm:cxn modelId="{2CFABC6C-F48C-4861-9E1A-FA49F2C2911E}" type="presOf" srcId="{95438E16-CE34-4B24-8E7A-8247B563E03D}" destId="{2FFC6CDF-2FF2-4D77-BB24-89AA58FB2FB0}" srcOrd="0" destOrd="0" presId="urn:microsoft.com/office/officeart/2005/8/layout/vList3"/>
    <dgm:cxn modelId="{81E628A6-6079-4634-9C50-A3D94148938D}" type="presOf" srcId="{038628C2-D8E7-49B5-8717-A723A0B41C32}" destId="{F05EBFE0-3CB3-497A-B78B-1B32C711DBAA}" srcOrd="0" destOrd="0" presId="urn:microsoft.com/office/officeart/2005/8/layout/vList3"/>
    <dgm:cxn modelId="{D2A2D162-65DF-4F7E-8CD4-B6981B81D15A}" type="presOf" srcId="{79B1D78C-B742-4F86-B261-818FC5CBF418}" destId="{8081739C-CBDB-4A18-9B86-5C96054B97CC}" srcOrd="0" destOrd="0" presId="urn:microsoft.com/office/officeart/2005/8/layout/vList3"/>
    <dgm:cxn modelId="{C70B38F8-6F37-47CF-BDB1-C3CB199F742B}" type="presParOf" srcId="{8081739C-CBDB-4A18-9B86-5C96054B97CC}" destId="{1BC9DD7C-A3BB-4DC4-8B2C-92B97762E6DD}" srcOrd="0" destOrd="0" presId="urn:microsoft.com/office/officeart/2005/8/layout/vList3"/>
    <dgm:cxn modelId="{1E8F941A-02AB-44AF-9F11-0948CFEFB198}" type="presParOf" srcId="{1BC9DD7C-A3BB-4DC4-8B2C-92B97762E6DD}" destId="{09A5A2D7-F03A-483F-BD9A-3E5CD1850B01}" srcOrd="0" destOrd="0" presId="urn:microsoft.com/office/officeart/2005/8/layout/vList3"/>
    <dgm:cxn modelId="{784CDF08-6B32-4911-8A6F-F287E66CEC0C}" type="presParOf" srcId="{1BC9DD7C-A3BB-4DC4-8B2C-92B97762E6DD}" destId="{2FFC6CDF-2FF2-4D77-BB24-89AA58FB2FB0}" srcOrd="1" destOrd="0" presId="urn:microsoft.com/office/officeart/2005/8/layout/vList3"/>
    <dgm:cxn modelId="{98DB9F46-16BC-43B1-9A36-29CF8D662DB4}" type="presParOf" srcId="{8081739C-CBDB-4A18-9B86-5C96054B97CC}" destId="{B6C2FB6C-3F2C-4498-9B1E-1C6268F2EBE8}" srcOrd="1" destOrd="0" presId="urn:microsoft.com/office/officeart/2005/8/layout/vList3"/>
    <dgm:cxn modelId="{3CD23400-B747-40BE-9D66-CCEB833E94FE}" type="presParOf" srcId="{8081739C-CBDB-4A18-9B86-5C96054B97CC}" destId="{B84A98DF-BE21-459E-A588-F33F0EA0C225}" srcOrd="2" destOrd="0" presId="urn:microsoft.com/office/officeart/2005/8/layout/vList3"/>
    <dgm:cxn modelId="{0FAB890F-5544-48D8-93D6-B8CDC19D74AF}" type="presParOf" srcId="{B84A98DF-BE21-459E-A588-F33F0EA0C225}" destId="{0310ED73-37A2-4494-A770-26E3910E8142}" srcOrd="0" destOrd="0" presId="urn:microsoft.com/office/officeart/2005/8/layout/vList3"/>
    <dgm:cxn modelId="{195AFD5B-5193-4856-9DE8-23EF371424A2}" type="presParOf" srcId="{B84A98DF-BE21-459E-A588-F33F0EA0C225}" destId="{F05EBFE0-3CB3-497A-B78B-1B32C711DBA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1" csCatId="accent1" phldr="1"/>
      <dgm:spPr/>
    </dgm:pt>
    <dgm:pt modelId="{95438E16-CE34-4B24-8E7A-8247B563E03D}">
      <dgm:prSet phldrT="[Texto]" custT="1"/>
      <dgm:spPr/>
      <dgm:t>
        <a:bodyPr/>
        <a:lstStyle/>
        <a:p>
          <a:pPr algn="just"/>
          <a:r>
            <a:rPr lang="es-EC" sz="1600" b="0" dirty="0">
              <a:latin typeface="+mj-lt"/>
            </a:rPr>
            <a:t>Permite </a:t>
          </a:r>
          <a:r>
            <a:rPr lang="es-ES" sz="1600" b="0" dirty="0">
              <a:latin typeface="+mj-lt"/>
            </a:rPr>
            <a:t>conocer la gestión del GAD Provincial  dentro de la competencia de fomento y desarrollo productivo ejercida dentro de su territorio. </a:t>
          </a:r>
          <a:r>
            <a:rPr lang="es-EC" sz="1600" b="0" dirty="0">
              <a:latin typeface="+mj-lt"/>
            </a:rPr>
            <a:t>Fomento Productivo  se refiere al  conjunto de iniciativas públicas para promocionar las  capacidades productivas, mediante la construcción e implementación colectiva de acuerdos entre el sector público y privado que impulsen un modelo de desarrollo económico inclusivo y sostenible</a:t>
          </a:r>
          <a:r>
            <a:rPr lang="es-EC" sz="1600" dirty="0">
              <a:latin typeface="+mj-lt"/>
            </a:rPr>
            <a:t>.</a:t>
          </a:r>
          <a:endParaRPr lang="es-EC" sz="1200" dirty="0">
            <a:latin typeface="+mj-lt"/>
          </a:endParaRPr>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just"/>
          <a:r>
            <a:rPr lang="es-EC" sz="1600" b="1" dirty="0">
              <a:latin typeface="+mj-lt"/>
            </a:rPr>
            <a:t>DIRECTO: DIRECTOR O RESPONSABLE DE LA DIRECCIÓN DE FOMENTO Y DESARROLLO PRODUCTIVO</a:t>
          </a:r>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125650" custScaleY="124244" custLinFactNeighborX="1693" custLinFactNeighborY="-46"/>
      <dgm:spPr>
        <a:blipFill rotWithShape="1">
          <a:blip xmlns:r="http://schemas.openxmlformats.org/officeDocument/2006/relationships" r:embed="rId1"/>
          <a:stretch>
            <a:fillRect/>
          </a:stretch>
        </a:blipFill>
      </dgm:spPr>
    </dgm:pt>
    <dgm:pt modelId="{2FFC6CDF-2FF2-4D77-BB24-89AA58FB2FB0}" type="pres">
      <dgm:prSet presAssocID="{95438E16-CE34-4B24-8E7A-8247B563E03D}" presName="txShp" presStyleLbl="node1" presStyleIdx="0" presStyleCnt="2" custLinFactNeighborX="5845" custLinFactNeighborY="5753">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88143" custLinFactNeighborX="6613" custLinFactNeighborY="-23657"/>
      <dgm:spPr>
        <a:blipFill rotWithShape="1">
          <a:blip xmlns:r="http://schemas.openxmlformats.org/officeDocument/2006/relationships" r:embed="rId2"/>
          <a:stretch>
            <a:fillRect/>
          </a:stretch>
        </a:blipFill>
      </dgm:spPr>
    </dgm:pt>
    <dgm:pt modelId="{F05EBFE0-3CB3-497A-B78B-1B32C711DBAA}" type="pres">
      <dgm:prSet presAssocID="{038628C2-D8E7-49B5-8717-A723A0B41C32}" presName="txShp" presStyleLbl="node1" presStyleIdx="1" presStyleCnt="2" custScaleX="113816" custLinFactNeighborX="5203" custLinFactNeighborY="-28501">
        <dgm:presLayoutVars>
          <dgm:bulletEnabled val="1"/>
        </dgm:presLayoutVars>
      </dgm:prSet>
      <dgm:spPr/>
      <dgm:t>
        <a:bodyPr/>
        <a:lstStyle/>
        <a:p>
          <a:endParaRPr lang="es-EC"/>
        </a:p>
      </dgm:t>
    </dgm:pt>
  </dgm:ptLst>
  <dgm:cxnLst>
    <dgm:cxn modelId="{9957F73E-C862-47C0-A1C1-CCDD96401CCD}" type="presOf" srcId="{038628C2-D8E7-49B5-8717-A723A0B41C32}" destId="{F05EBFE0-3CB3-497A-B78B-1B32C711DBAA}" srcOrd="0" destOrd="0" presId="urn:microsoft.com/office/officeart/2005/8/layout/vList3"/>
    <dgm:cxn modelId="{137E6FDB-6E60-4706-B2FF-367519BA8A47}" srcId="{79B1D78C-B742-4F86-B261-818FC5CBF418}" destId="{038628C2-D8E7-49B5-8717-A723A0B41C32}" srcOrd="1" destOrd="0" parTransId="{6BD70BCF-E379-4CCB-8FA1-F96ECE713350}" sibTransId="{2B941444-EF8B-4CA6-926D-5549C90E6882}"/>
    <dgm:cxn modelId="{E00147B6-03B6-4B38-B227-1D8DA558C62F}" type="presOf" srcId="{79B1D78C-B742-4F86-B261-818FC5CBF418}" destId="{8081739C-CBDB-4A18-9B86-5C96054B97CC}"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CE8B7DA3-929F-4916-B4C9-0C0CD3FBD5D4}" type="presOf" srcId="{95438E16-CE34-4B24-8E7A-8247B563E03D}" destId="{2FFC6CDF-2FF2-4D77-BB24-89AA58FB2FB0}" srcOrd="0" destOrd="0" presId="urn:microsoft.com/office/officeart/2005/8/layout/vList3"/>
    <dgm:cxn modelId="{6109BCCC-338D-4DB7-8A04-9D105BC42045}" type="presParOf" srcId="{8081739C-CBDB-4A18-9B86-5C96054B97CC}" destId="{1BC9DD7C-A3BB-4DC4-8B2C-92B97762E6DD}" srcOrd="0" destOrd="0" presId="urn:microsoft.com/office/officeart/2005/8/layout/vList3"/>
    <dgm:cxn modelId="{FAB161F7-A242-490C-9CD4-7CE354C60B33}" type="presParOf" srcId="{1BC9DD7C-A3BB-4DC4-8B2C-92B97762E6DD}" destId="{09A5A2D7-F03A-483F-BD9A-3E5CD1850B01}" srcOrd="0" destOrd="0" presId="urn:microsoft.com/office/officeart/2005/8/layout/vList3"/>
    <dgm:cxn modelId="{121963D9-7DB9-4121-9177-C8C56A57DB56}" type="presParOf" srcId="{1BC9DD7C-A3BB-4DC4-8B2C-92B97762E6DD}" destId="{2FFC6CDF-2FF2-4D77-BB24-89AA58FB2FB0}" srcOrd="1" destOrd="0" presId="urn:microsoft.com/office/officeart/2005/8/layout/vList3"/>
    <dgm:cxn modelId="{B0BDCD8C-0096-47A0-8148-33240EE7C6D0}" type="presParOf" srcId="{8081739C-CBDB-4A18-9B86-5C96054B97CC}" destId="{B6C2FB6C-3F2C-4498-9B1E-1C6268F2EBE8}" srcOrd="1" destOrd="0" presId="urn:microsoft.com/office/officeart/2005/8/layout/vList3"/>
    <dgm:cxn modelId="{73525940-DBFF-40FD-B957-1CCE444A48F2}" type="presParOf" srcId="{8081739C-CBDB-4A18-9B86-5C96054B97CC}" destId="{B84A98DF-BE21-459E-A588-F33F0EA0C225}" srcOrd="2" destOrd="0" presId="urn:microsoft.com/office/officeart/2005/8/layout/vList3"/>
    <dgm:cxn modelId="{62D6FE7C-97CF-44DA-9A6B-E10B2CCB8E52}" type="presParOf" srcId="{B84A98DF-BE21-459E-A588-F33F0EA0C225}" destId="{0310ED73-37A2-4494-A770-26E3910E8142}" srcOrd="0" destOrd="0" presId="urn:microsoft.com/office/officeart/2005/8/layout/vList3"/>
    <dgm:cxn modelId="{3183E7AD-35D8-4717-80AD-D36ED68C92B5}" type="presParOf" srcId="{B84A98DF-BE21-459E-A588-F33F0EA0C225}" destId="{F05EBFE0-3CB3-497A-B78B-1B32C711DBAA}" srcOrd="1" destOrd="0" presId="urn:microsoft.com/office/officeart/2005/8/layout/vList3"/>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1" csCatId="accent1" phldr="1"/>
      <dgm:spPr/>
    </dgm:pt>
    <dgm:pt modelId="{95438E16-CE34-4B24-8E7A-8247B563E03D}">
      <dgm:prSet phldrT="[Texto]" custT="1"/>
      <dgm:spPr/>
      <dgm:t>
        <a:bodyPr/>
        <a:lstStyle/>
        <a:p>
          <a:pPr algn="just"/>
          <a:r>
            <a:rPr lang="es-EC" sz="1600" b="0" dirty="0" smtClean="0"/>
            <a:t>Permite conocer  </a:t>
          </a:r>
          <a:r>
            <a:rPr lang="es-EC" sz="1600" b="0" dirty="0"/>
            <a:t>como los  GAD Provinciales gestionan la competencia de riego y drenaje estudiando las facultades otorgadas de  planificación, operación y construcción de  sistemas de riego.</a:t>
          </a:r>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ctr"/>
          <a:r>
            <a:rPr lang="es-EC" sz="1600" b="1" dirty="0"/>
            <a:t>DIRECTO: DIRECTOR O RESPONSABLE DE LA DIRECCIÓN DE RIEGO Y DRENAJE</a:t>
          </a:r>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125650" custScaleY="124244"/>
      <dgm:spPr>
        <a:blipFill rotWithShape="1">
          <a:blip xmlns:r="http://schemas.openxmlformats.org/officeDocument/2006/relationships" r:embed="rId1"/>
          <a:stretch>
            <a:fillRect/>
          </a:stretch>
        </a:blipFill>
      </dgm:spPr>
    </dgm:pt>
    <dgm:pt modelId="{2FFC6CDF-2FF2-4D77-BB24-89AA58FB2FB0}" type="pres">
      <dgm:prSet presAssocID="{95438E16-CE34-4B24-8E7A-8247B563E03D}" presName="txShp" presStyleLbl="node1" presStyleIdx="0" presStyleCnt="2" custScaleY="149149" custLinFactNeighborX="6352" custLinFactNeighborY="6811">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LinFactNeighborX="13730" custLinFactNeighborY="-23621"/>
      <dgm:spPr>
        <a:blipFill rotWithShape="1">
          <a:blip xmlns:r="http://schemas.openxmlformats.org/officeDocument/2006/relationships" r:embed="rId2"/>
          <a:stretch>
            <a:fillRect/>
          </a:stretch>
        </a:blipFill>
      </dgm:spPr>
    </dgm:pt>
    <dgm:pt modelId="{F05EBFE0-3CB3-497A-B78B-1B32C711DBAA}" type="pres">
      <dgm:prSet presAssocID="{038628C2-D8E7-49B5-8717-A723A0B41C32}" presName="txShp" presStyleLbl="node1" presStyleIdx="1" presStyleCnt="2" custScaleX="113816" custLinFactNeighborX="5203" custLinFactNeighborY="-28501">
        <dgm:presLayoutVars>
          <dgm:bulletEnabled val="1"/>
        </dgm:presLayoutVars>
      </dgm:prSet>
      <dgm:spPr/>
      <dgm:t>
        <a:bodyPr/>
        <a:lstStyle/>
        <a:p>
          <a:endParaRPr lang="es-EC"/>
        </a:p>
      </dgm:t>
    </dgm:pt>
  </dgm:ptLst>
  <dgm:cxnLst>
    <dgm:cxn modelId="{511E7187-353B-4E1E-BB69-E507245DEBC5}" srcId="{79B1D78C-B742-4F86-B261-818FC5CBF418}" destId="{95438E16-CE34-4B24-8E7A-8247B563E03D}" srcOrd="0" destOrd="0" parTransId="{FE46A30A-49A7-4F47-A4D1-42D666BF021C}" sibTransId="{FFF0C238-9F5F-4FBC-9AB0-EB8FFAA445A9}"/>
    <dgm:cxn modelId="{137E6FDB-6E60-4706-B2FF-367519BA8A47}" srcId="{79B1D78C-B742-4F86-B261-818FC5CBF418}" destId="{038628C2-D8E7-49B5-8717-A723A0B41C32}" srcOrd="1" destOrd="0" parTransId="{6BD70BCF-E379-4CCB-8FA1-F96ECE713350}" sibTransId="{2B941444-EF8B-4CA6-926D-5549C90E6882}"/>
    <dgm:cxn modelId="{91042193-4BA2-41D8-A950-60BDE16A18B4}" type="presOf" srcId="{95438E16-CE34-4B24-8E7A-8247B563E03D}" destId="{2FFC6CDF-2FF2-4D77-BB24-89AA58FB2FB0}" srcOrd="0" destOrd="0" presId="urn:microsoft.com/office/officeart/2005/8/layout/vList3"/>
    <dgm:cxn modelId="{738B6156-8525-499D-8DBB-C576C1855E65}" type="presOf" srcId="{79B1D78C-B742-4F86-B261-818FC5CBF418}" destId="{8081739C-CBDB-4A18-9B86-5C96054B97CC}" srcOrd="0" destOrd="0" presId="urn:microsoft.com/office/officeart/2005/8/layout/vList3"/>
    <dgm:cxn modelId="{FA61A1F1-8D2E-481F-9522-BBA60C9DAE67}" type="presOf" srcId="{038628C2-D8E7-49B5-8717-A723A0B41C32}" destId="{F05EBFE0-3CB3-497A-B78B-1B32C711DBAA}" srcOrd="0" destOrd="0" presId="urn:microsoft.com/office/officeart/2005/8/layout/vList3"/>
    <dgm:cxn modelId="{92BC4DC5-6D4A-415B-8D30-69A938043FE9}" type="presParOf" srcId="{8081739C-CBDB-4A18-9B86-5C96054B97CC}" destId="{1BC9DD7C-A3BB-4DC4-8B2C-92B97762E6DD}" srcOrd="0" destOrd="0" presId="urn:microsoft.com/office/officeart/2005/8/layout/vList3"/>
    <dgm:cxn modelId="{04B881A4-E92C-4CCA-9FC0-8BB879B7EF11}" type="presParOf" srcId="{1BC9DD7C-A3BB-4DC4-8B2C-92B97762E6DD}" destId="{09A5A2D7-F03A-483F-BD9A-3E5CD1850B01}" srcOrd="0" destOrd="0" presId="urn:microsoft.com/office/officeart/2005/8/layout/vList3"/>
    <dgm:cxn modelId="{666AE5FF-EAE6-49A4-8561-F415E30EA26F}" type="presParOf" srcId="{1BC9DD7C-A3BB-4DC4-8B2C-92B97762E6DD}" destId="{2FFC6CDF-2FF2-4D77-BB24-89AA58FB2FB0}" srcOrd="1" destOrd="0" presId="urn:microsoft.com/office/officeart/2005/8/layout/vList3"/>
    <dgm:cxn modelId="{36074DEF-8C82-4E50-B04F-FF07811ADFA6}" type="presParOf" srcId="{8081739C-CBDB-4A18-9B86-5C96054B97CC}" destId="{B6C2FB6C-3F2C-4498-9B1E-1C6268F2EBE8}" srcOrd="1" destOrd="0" presId="urn:microsoft.com/office/officeart/2005/8/layout/vList3"/>
    <dgm:cxn modelId="{3E7D829D-6698-464C-A8D5-AACBFAA536ED}" type="presParOf" srcId="{8081739C-CBDB-4A18-9B86-5C96054B97CC}" destId="{B84A98DF-BE21-459E-A588-F33F0EA0C225}" srcOrd="2" destOrd="0" presId="urn:microsoft.com/office/officeart/2005/8/layout/vList3"/>
    <dgm:cxn modelId="{8CC8E933-55D7-42E6-B4E1-A981161876CB}" type="presParOf" srcId="{B84A98DF-BE21-459E-A588-F33F0EA0C225}" destId="{0310ED73-37A2-4494-A770-26E3910E8142}" srcOrd="0" destOrd="0" presId="urn:microsoft.com/office/officeart/2005/8/layout/vList3"/>
    <dgm:cxn modelId="{460D6817-11F4-4547-9734-C61ED348E540}" type="presParOf" srcId="{B84A98DF-BE21-459E-A588-F33F0EA0C225}" destId="{F05EBFE0-3CB3-497A-B78B-1B32C711DBA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1" csCatId="accent1" phldr="1"/>
      <dgm:spPr/>
    </dgm:pt>
    <dgm:pt modelId="{95438E16-CE34-4B24-8E7A-8247B563E03D}">
      <dgm:prSet phldrT="[Texto]" custT="1"/>
      <dgm:spPr/>
      <dgm:t>
        <a:bodyPr/>
        <a:lstStyle/>
        <a:p>
          <a:pPr algn="just"/>
          <a:r>
            <a:rPr lang="es-EC" sz="2000" dirty="0"/>
            <a:t>Permite </a:t>
          </a:r>
          <a:r>
            <a:rPr lang="es-ES" sz="2000" dirty="0"/>
            <a:t>conocer el rol del GAD Provincial  en materia de gestión de riesgos en un enfoque estructurado para manejar la incertidumbre relativa a una amenaza</a:t>
          </a:r>
          <a:r>
            <a:rPr lang="es-ES" sz="1200" dirty="0"/>
            <a:t>. </a:t>
          </a:r>
          <a:endParaRPr lang="es-EC" sz="1050" dirty="0"/>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ctr"/>
          <a:r>
            <a:rPr lang="es-EC" sz="1600" b="1" dirty="0"/>
            <a:t>DIRECTO: DIRECTOR O RESPONSABLE DE LA DIRECCIÓN DE GESTIÓN DE RIESGOS.</a:t>
          </a:r>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125650" custScaleY="124244" custLinFactNeighborX="1693" custLinFactNeighborY="-46"/>
      <dgm:spPr>
        <a:blipFill rotWithShape="1">
          <a:blip xmlns:r="http://schemas.openxmlformats.org/officeDocument/2006/relationships" r:embed="rId1"/>
          <a:stretch>
            <a:fillRect/>
          </a:stretch>
        </a:blipFill>
      </dgm:spPr>
    </dgm:pt>
    <dgm:pt modelId="{2FFC6CDF-2FF2-4D77-BB24-89AA58FB2FB0}" type="pres">
      <dgm:prSet presAssocID="{95438E16-CE34-4B24-8E7A-8247B563E03D}" presName="txShp" presStyleLbl="node1" presStyleIdx="0" presStyleCnt="2" custLinFactNeighborX="5845" custLinFactNeighborY="5753">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LinFactNeighborX="6613" custLinFactNeighborY="-23657"/>
      <dgm:spPr>
        <a:blipFill rotWithShape="1">
          <a:blip xmlns:r="http://schemas.openxmlformats.org/officeDocument/2006/relationships" r:embed="rId2"/>
          <a:stretch>
            <a:fillRect/>
          </a:stretch>
        </a:blipFill>
      </dgm:spPr>
    </dgm:pt>
    <dgm:pt modelId="{F05EBFE0-3CB3-497A-B78B-1B32C711DBAA}" type="pres">
      <dgm:prSet presAssocID="{038628C2-D8E7-49B5-8717-A723A0B41C32}" presName="txShp" presStyleLbl="node1" presStyleIdx="1" presStyleCnt="2" custScaleX="113816" custLinFactNeighborX="5203" custLinFactNeighborY="-28501">
        <dgm:presLayoutVars>
          <dgm:bulletEnabled val="1"/>
        </dgm:presLayoutVars>
      </dgm:prSet>
      <dgm:spPr/>
      <dgm:t>
        <a:bodyPr/>
        <a:lstStyle/>
        <a:p>
          <a:endParaRPr lang="es-EC"/>
        </a:p>
      </dgm:t>
    </dgm:pt>
  </dgm:ptLst>
  <dgm:cxnLst>
    <dgm:cxn modelId="{511E7187-353B-4E1E-BB69-E507245DEBC5}" srcId="{79B1D78C-B742-4F86-B261-818FC5CBF418}" destId="{95438E16-CE34-4B24-8E7A-8247B563E03D}" srcOrd="0" destOrd="0" parTransId="{FE46A30A-49A7-4F47-A4D1-42D666BF021C}" sibTransId="{FFF0C238-9F5F-4FBC-9AB0-EB8FFAA445A9}"/>
    <dgm:cxn modelId="{3E5BA46C-30AD-42DF-8E3D-CDE3FC9635E9}" type="presOf" srcId="{79B1D78C-B742-4F86-B261-818FC5CBF418}" destId="{8081739C-CBDB-4A18-9B86-5C96054B97CC}" srcOrd="0" destOrd="0" presId="urn:microsoft.com/office/officeart/2005/8/layout/vList3"/>
    <dgm:cxn modelId="{590DAEF7-1320-4459-99A0-E8742D435B9A}" type="presOf" srcId="{95438E16-CE34-4B24-8E7A-8247B563E03D}" destId="{2FFC6CDF-2FF2-4D77-BB24-89AA58FB2FB0}" srcOrd="0" destOrd="0" presId="urn:microsoft.com/office/officeart/2005/8/layout/vList3"/>
    <dgm:cxn modelId="{137E6FDB-6E60-4706-B2FF-367519BA8A47}" srcId="{79B1D78C-B742-4F86-B261-818FC5CBF418}" destId="{038628C2-D8E7-49B5-8717-A723A0B41C32}" srcOrd="1" destOrd="0" parTransId="{6BD70BCF-E379-4CCB-8FA1-F96ECE713350}" sibTransId="{2B941444-EF8B-4CA6-926D-5549C90E6882}"/>
    <dgm:cxn modelId="{F533A7D5-DA92-43AB-9FE6-89755A1BCF3D}" type="presOf" srcId="{038628C2-D8E7-49B5-8717-A723A0B41C32}" destId="{F05EBFE0-3CB3-497A-B78B-1B32C711DBAA}" srcOrd="0" destOrd="0" presId="urn:microsoft.com/office/officeart/2005/8/layout/vList3"/>
    <dgm:cxn modelId="{E4A0464B-9FB6-427D-B713-F2E92BEE28F1}" type="presParOf" srcId="{8081739C-CBDB-4A18-9B86-5C96054B97CC}" destId="{1BC9DD7C-A3BB-4DC4-8B2C-92B97762E6DD}" srcOrd="0" destOrd="0" presId="urn:microsoft.com/office/officeart/2005/8/layout/vList3"/>
    <dgm:cxn modelId="{72823F29-042D-4F0B-8FA5-0C853B27E475}" type="presParOf" srcId="{1BC9DD7C-A3BB-4DC4-8B2C-92B97762E6DD}" destId="{09A5A2D7-F03A-483F-BD9A-3E5CD1850B01}" srcOrd="0" destOrd="0" presId="urn:microsoft.com/office/officeart/2005/8/layout/vList3"/>
    <dgm:cxn modelId="{D5F1A261-EB5B-4FE3-8713-50D6FF74B8C0}" type="presParOf" srcId="{1BC9DD7C-A3BB-4DC4-8B2C-92B97762E6DD}" destId="{2FFC6CDF-2FF2-4D77-BB24-89AA58FB2FB0}" srcOrd="1" destOrd="0" presId="urn:microsoft.com/office/officeart/2005/8/layout/vList3"/>
    <dgm:cxn modelId="{AB431C2C-6A9F-4EA6-A5ED-D86EFA9060C4}" type="presParOf" srcId="{8081739C-CBDB-4A18-9B86-5C96054B97CC}" destId="{B6C2FB6C-3F2C-4498-9B1E-1C6268F2EBE8}" srcOrd="1" destOrd="0" presId="urn:microsoft.com/office/officeart/2005/8/layout/vList3"/>
    <dgm:cxn modelId="{7352A3F3-195B-4425-A0FF-4223F2E95AF7}" type="presParOf" srcId="{8081739C-CBDB-4A18-9B86-5C96054B97CC}" destId="{B84A98DF-BE21-459E-A588-F33F0EA0C225}" srcOrd="2" destOrd="0" presId="urn:microsoft.com/office/officeart/2005/8/layout/vList3"/>
    <dgm:cxn modelId="{2026BCD7-F8E1-4781-A786-66B0A69D5499}" type="presParOf" srcId="{B84A98DF-BE21-459E-A588-F33F0EA0C225}" destId="{0310ED73-37A2-4494-A770-26E3910E8142}" srcOrd="0" destOrd="0" presId="urn:microsoft.com/office/officeart/2005/8/layout/vList3"/>
    <dgm:cxn modelId="{DBB54F38-2B3F-4390-B3E1-8077970EEB65}" type="presParOf" srcId="{B84A98DF-BE21-459E-A588-F33F0EA0C225}" destId="{F05EBFE0-3CB3-497A-B78B-1B32C711DBA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1" csCatId="accent1" phldr="1"/>
      <dgm:spPr/>
    </dgm:pt>
    <dgm:pt modelId="{95438E16-CE34-4B24-8E7A-8247B563E03D}">
      <dgm:prSet phldrT="[Texto]" custT="1"/>
      <dgm:spPr/>
      <dgm:t>
        <a:bodyPr/>
        <a:lstStyle/>
        <a:p>
          <a:pPr algn="just"/>
          <a:r>
            <a:rPr lang="es-EC" sz="1600" dirty="0">
              <a:latin typeface="+mn-lt"/>
            </a:rPr>
            <a:t>Permite obtener información relacionada a los ingresos que reciben los gobiernos provinciales para la ejecución de sus actividades. Los  principales temas son Ingresos totales e Ingresos  para actividades de protección ambiental, fomento y desarrollo productivo, viabilidad y cooperación ; y el gasto total realizado por el GAD Provincial y el gasto total destinado para actividades de protección ambiental basado en el Catálogo Funcional Ambiental del MIFIN y el CAPA 2000.</a:t>
          </a:r>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ctr"/>
          <a:r>
            <a:rPr lang="es-EC" sz="1600" b="1" dirty="0"/>
            <a:t>DIRECTO: DIRECTOR O RESPONSABLE DE LA DIRECCIÓN FINANCIERA</a:t>
          </a:r>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129102" custScaleY="124244"/>
      <dgm:spPr>
        <a:blipFill rotWithShape="1">
          <a:blip xmlns:r="http://schemas.openxmlformats.org/officeDocument/2006/relationships" r:embed="rId1"/>
          <a:stretch>
            <a:fillRect/>
          </a:stretch>
        </a:blipFill>
      </dgm:spPr>
    </dgm:pt>
    <dgm:pt modelId="{2FFC6CDF-2FF2-4D77-BB24-89AA58FB2FB0}" type="pres">
      <dgm:prSet presAssocID="{95438E16-CE34-4B24-8E7A-8247B563E03D}" presName="txShp" presStyleLbl="node1" presStyleIdx="0" presStyleCnt="2" custScaleX="108956" custScaleY="108929" custLinFactNeighborX="5845" custLinFactNeighborY="5753">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100454" custScaleY="99841" custLinFactNeighborX="13730" custLinFactNeighborY="-23621"/>
      <dgm:spPr>
        <a:blipFill rotWithShape="1">
          <a:blip xmlns:r="http://schemas.openxmlformats.org/officeDocument/2006/relationships" r:embed="rId2"/>
          <a:stretch>
            <a:fillRect/>
          </a:stretch>
        </a:blipFill>
      </dgm:spPr>
    </dgm:pt>
    <dgm:pt modelId="{F05EBFE0-3CB3-497A-B78B-1B32C711DBAA}" type="pres">
      <dgm:prSet presAssocID="{038628C2-D8E7-49B5-8717-A723A0B41C32}" presName="txShp" presStyleLbl="node1" presStyleIdx="1" presStyleCnt="2" custScaleX="117217" custLinFactNeighborX="5203" custLinFactNeighborY="-28501">
        <dgm:presLayoutVars>
          <dgm:bulletEnabled val="1"/>
        </dgm:presLayoutVars>
      </dgm:prSet>
      <dgm:spPr/>
      <dgm:t>
        <a:bodyPr/>
        <a:lstStyle/>
        <a:p>
          <a:endParaRPr lang="es-EC"/>
        </a:p>
      </dgm:t>
    </dgm:pt>
  </dgm:ptLst>
  <dgm:cxnLst>
    <dgm:cxn modelId="{DA89F0E8-2D93-4EA6-B68A-8121BC849048}" type="presOf" srcId="{95438E16-CE34-4B24-8E7A-8247B563E03D}" destId="{2FFC6CDF-2FF2-4D77-BB24-89AA58FB2FB0}" srcOrd="0" destOrd="0" presId="urn:microsoft.com/office/officeart/2005/8/layout/vList3"/>
    <dgm:cxn modelId="{137E6FDB-6E60-4706-B2FF-367519BA8A47}" srcId="{79B1D78C-B742-4F86-B261-818FC5CBF418}" destId="{038628C2-D8E7-49B5-8717-A723A0B41C32}" srcOrd="1" destOrd="0" parTransId="{6BD70BCF-E379-4CCB-8FA1-F96ECE713350}" sibTransId="{2B941444-EF8B-4CA6-926D-5549C90E6882}"/>
    <dgm:cxn modelId="{7B670CDD-43B6-4941-9291-AFDD52EEE365}" type="presOf" srcId="{038628C2-D8E7-49B5-8717-A723A0B41C32}" destId="{F05EBFE0-3CB3-497A-B78B-1B32C711DBAA}" srcOrd="0" destOrd="0" presId="urn:microsoft.com/office/officeart/2005/8/layout/vList3"/>
    <dgm:cxn modelId="{E64CD6D7-FC60-4A9B-808F-B1EE982F8061}" type="presOf" srcId="{79B1D78C-B742-4F86-B261-818FC5CBF418}" destId="{8081739C-CBDB-4A18-9B86-5C96054B97CC}"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8BC78F98-37D4-4606-8EE4-63C84A94DD84}" type="presParOf" srcId="{8081739C-CBDB-4A18-9B86-5C96054B97CC}" destId="{1BC9DD7C-A3BB-4DC4-8B2C-92B97762E6DD}" srcOrd="0" destOrd="0" presId="urn:microsoft.com/office/officeart/2005/8/layout/vList3"/>
    <dgm:cxn modelId="{99E2B461-7EB1-4ABD-8951-49EEB9F02363}" type="presParOf" srcId="{1BC9DD7C-A3BB-4DC4-8B2C-92B97762E6DD}" destId="{09A5A2D7-F03A-483F-BD9A-3E5CD1850B01}" srcOrd="0" destOrd="0" presId="urn:microsoft.com/office/officeart/2005/8/layout/vList3"/>
    <dgm:cxn modelId="{DF7DBCAE-C34B-4788-BCD8-5F6DE98AF1F4}" type="presParOf" srcId="{1BC9DD7C-A3BB-4DC4-8B2C-92B97762E6DD}" destId="{2FFC6CDF-2FF2-4D77-BB24-89AA58FB2FB0}" srcOrd="1" destOrd="0" presId="urn:microsoft.com/office/officeart/2005/8/layout/vList3"/>
    <dgm:cxn modelId="{E414FA79-AE03-4D6C-80FD-C01AE011F8F2}" type="presParOf" srcId="{8081739C-CBDB-4A18-9B86-5C96054B97CC}" destId="{B6C2FB6C-3F2C-4498-9B1E-1C6268F2EBE8}" srcOrd="1" destOrd="0" presId="urn:microsoft.com/office/officeart/2005/8/layout/vList3"/>
    <dgm:cxn modelId="{353816BF-1BBB-46C7-87E2-5E777ED3BCC6}" type="presParOf" srcId="{8081739C-CBDB-4A18-9B86-5C96054B97CC}" destId="{B84A98DF-BE21-459E-A588-F33F0EA0C225}" srcOrd="2" destOrd="0" presId="urn:microsoft.com/office/officeart/2005/8/layout/vList3"/>
    <dgm:cxn modelId="{43168989-7A69-485B-9E39-82D5920499A7}" type="presParOf" srcId="{B84A98DF-BE21-459E-A588-F33F0EA0C225}" destId="{0310ED73-37A2-4494-A770-26E3910E8142}" srcOrd="0" destOrd="0" presId="urn:microsoft.com/office/officeart/2005/8/layout/vList3"/>
    <dgm:cxn modelId="{D2D5CF1A-4707-462D-9DA4-A1404D1E36A5}" type="presParOf" srcId="{B84A98DF-BE21-459E-A588-F33F0EA0C225}" destId="{F05EBFE0-3CB3-497A-B78B-1B32C711DBA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1" csCatId="accent1" phldr="1"/>
      <dgm:spPr/>
    </dgm:pt>
    <dgm:pt modelId="{95438E16-CE34-4B24-8E7A-8247B563E03D}">
      <dgm:prSet phldrT="[Texto]" custT="1"/>
      <dgm:spPr/>
      <dgm:t>
        <a:bodyPr/>
        <a:lstStyle/>
        <a:p>
          <a:pPr algn="just"/>
          <a:r>
            <a:rPr lang="es-EC" sz="1600" b="0" i="0" dirty="0"/>
            <a:t>La Cooperación Internacional es la relación que se establece entre dos o más países, organismos u organizaciones de la sociedad civil, con el objetivo de alcanzar metas de desarrollo consensuadas. Entendiéndose a la  cooperación internacional como el conjunto de acciones a través de las cuales se intenta coordinar políticas o unir esfuerzos para poder alcanzar objetivos en plano internacional.</a:t>
          </a:r>
          <a:endParaRPr lang="es-EC" sz="1600" dirty="0">
            <a:latin typeface="+mn-lt"/>
          </a:endParaRPr>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ctr"/>
          <a:r>
            <a:rPr lang="es-EC" sz="1600" b="1" dirty="0"/>
            <a:t>DIRECTO: DIRECTOR O RESPONSABLE DE LA DIRECCIÓN DE COOPERACIÓN INTERNACIONAL</a:t>
          </a:r>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129102" custScaleY="124244"/>
      <dgm:spPr>
        <a:blipFill rotWithShape="1">
          <a:blip xmlns:r="http://schemas.openxmlformats.org/officeDocument/2006/relationships" r:embed="rId1"/>
          <a:stretch>
            <a:fillRect/>
          </a:stretch>
        </a:blipFill>
      </dgm:spPr>
    </dgm:pt>
    <dgm:pt modelId="{2FFC6CDF-2FF2-4D77-BB24-89AA58FB2FB0}" type="pres">
      <dgm:prSet presAssocID="{95438E16-CE34-4B24-8E7A-8247B563E03D}" presName="txShp" presStyleLbl="node1" presStyleIdx="0" presStyleCnt="2" custScaleX="108956" custScaleY="159554" custLinFactNeighborX="6701" custLinFactNeighborY="3318">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100454" custScaleY="99841" custLinFactNeighborX="13730" custLinFactNeighborY="-23621"/>
      <dgm:spPr>
        <a:blipFill rotWithShape="1">
          <a:blip xmlns:r="http://schemas.openxmlformats.org/officeDocument/2006/relationships" r:embed="rId2"/>
          <a:stretch>
            <a:fillRect/>
          </a:stretch>
        </a:blipFill>
      </dgm:spPr>
    </dgm:pt>
    <dgm:pt modelId="{F05EBFE0-3CB3-497A-B78B-1B32C711DBAA}" type="pres">
      <dgm:prSet presAssocID="{038628C2-D8E7-49B5-8717-A723A0B41C32}" presName="txShp" presStyleLbl="node1" presStyleIdx="1" presStyleCnt="2" custScaleX="117217" custLinFactNeighborX="5203" custLinFactNeighborY="-28501">
        <dgm:presLayoutVars>
          <dgm:bulletEnabled val="1"/>
        </dgm:presLayoutVars>
      </dgm:prSet>
      <dgm:spPr/>
      <dgm:t>
        <a:bodyPr/>
        <a:lstStyle/>
        <a:p>
          <a:endParaRPr lang="es-EC"/>
        </a:p>
      </dgm:t>
    </dgm:pt>
  </dgm:ptLst>
  <dgm:cxnLst>
    <dgm:cxn modelId="{511E7187-353B-4E1E-BB69-E507245DEBC5}" srcId="{79B1D78C-B742-4F86-B261-818FC5CBF418}" destId="{95438E16-CE34-4B24-8E7A-8247B563E03D}" srcOrd="0" destOrd="0" parTransId="{FE46A30A-49A7-4F47-A4D1-42D666BF021C}" sibTransId="{FFF0C238-9F5F-4FBC-9AB0-EB8FFAA445A9}"/>
    <dgm:cxn modelId="{239C6B34-3B71-459D-B67A-5C48D3F72E37}" type="presOf" srcId="{79B1D78C-B742-4F86-B261-818FC5CBF418}" destId="{8081739C-CBDB-4A18-9B86-5C96054B97CC}" srcOrd="0" destOrd="0" presId="urn:microsoft.com/office/officeart/2005/8/layout/vList3"/>
    <dgm:cxn modelId="{137E6FDB-6E60-4706-B2FF-367519BA8A47}" srcId="{79B1D78C-B742-4F86-B261-818FC5CBF418}" destId="{038628C2-D8E7-49B5-8717-A723A0B41C32}" srcOrd="1" destOrd="0" parTransId="{6BD70BCF-E379-4CCB-8FA1-F96ECE713350}" sibTransId="{2B941444-EF8B-4CA6-926D-5549C90E6882}"/>
    <dgm:cxn modelId="{9C4DCF69-0C90-4E54-AE1D-904B8D8BC8DB}" type="presOf" srcId="{038628C2-D8E7-49B5-8717-A723A0B41C32}" destId="{F05EBFE0-3CB3-497A-B78B-1B32C711DBAA}" srcOrd="0" destOrd="0" presId="urn:microsoft.com/office/officeart/2005/8/layout/vList3"/>
    <dgm:cxn modelId="{98924B12-8A0E-45AE-B304-0D8DEC64C9D2}" type="presOf" srcId="{95438E16-CE34-4B24-8E7A-8247B563E03D}" destId="{2FFC6CDF-2FF2-4D77-BB24-89AA58FB2FB0}" srcOrd="0" destOrd="0" presId="urn:microsoft.com/office/officeart/2005/8/layout/vList3"/>
    <dgm:cxn modelId="{CA310352-A000-474A-BF0E-967945289285}" type="presParOf" srcId="{8081739C-CBDB-4A18-9B86-5C96054B97CC}" destId="{1BC9DD7C-A3BB-4DC4-8B2C-92B97762E6DD}" srcOrd="0" destOrd="0" presId="urn:microsoft.com/office/officeart/2005/8/layout/vList3"/>
    <dgm:cxn modelId="{E192872D-69FD-4F5B-890F-81738DCA4811}" type="presParOf" srcId="{1BC9DD7C-A3BB-4DC4-8B2C-92B97762E6DD}" destId="{09A5A2D7-F03A-483F-BD9A-3E5CD1850B01}" srcOrd="0" destOrd="0" presId="urn:microsoft.com/office/officeart/2005/8/layout/vList3"/>
    <dgm:cxn modelId="{3A91EDC6-3B03-42CE-BE16-93B697B67D5D}" type="presParOf" srcId="{1BC9DD7C-A3BB-4DC4-8B2C-92B97762E6DD}" destId="{2FFC6CDF-2FF2-4D77-BB24-89AA58FB2FB0}" srcOrd="1" destOrd="0" presId="urn:microsoft.com/office/officeart/2005/8/layout/vList3"/>
    <dgm:cxn modelId="{DC95076D-61D6-499E-AA27-CE4970FA216D}" type="presParOf" srcId="{8081739C-CBDB-4A18-9B86-5C96054B97CC}" destId="{B6C2FB6C-3F2C-4498-9B1E-1C6268F2EBE8}" srcOrd="1" destOrd="0" presId="urn:microsoft.com/office/officeart/2005/8/layout/vList3"/>
    <dgm:cxn modelId="{565F9B84-2BE4-44C2-A838-90E935AB0983}" type="presParOf" srcId="{8081739C-CBDB-4A18-9B86-5C96054B97CC}" destId="{B84A98DF-BE21-459E-A588-F33F0EA0C225}" srcOrd="2" destOrd="0" presId="urn:microsoft.com/office/officeart/2005/8/layout/vList3"/>
    <dgm:cxn modelId="{A4D8A007-D7D8-45B4-BA54-7C658A613E85}" type="presParOf" srcId="{B84A98DF-BE21-459E-A588-F33F0EA0C225}" destId="{0310ED73-37A2-4494-A770-26E3910E8142}" srcOrd="0" destOrd="0" presId="urn:microsoft.com/office/officeart/2005/8/layout/vList3"/>
    <dgm:cxn modelId="{6B9A95B8-A133-4696-8EE5-ECCF0027F40D}" type="presParOf" srcId="{B84A98DF-BE21-459E-A588-F33F0EA0C225}" destId="{F05EBFE0-3CB3-497A-B78B-1B32C711DBAA}" srcOrd="1" destOrd="0" presId="urn:microsoft.com/office/officeart/2005/8/layout/vList3"/>
  </dgm:cxn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79B1D78C-B742-4F86-B261-818FC5CBF418}" type="doc">
      <dgm:prSet loTypeId="urn:microsoft.com/office/officeart/2005/8/layout/vList3" loCatId="list" qsTypeId="urn:microsoft.com/office/officeart/2005/8/quickstyle/simple1" qsCatId="simple" csTypeId="urn:microsoft.com/office/officeart/2005/8/colors/accent1_1" csCatId="accent1" phldr="1"/>
      <dgm:spPr/>
    </dgm:pt>
    <dgm:pt modelId="{95438E16-CE34-4B24-8E7A-8247B563E03D}">
      <dgm:prSet phldrT="[Texto]" custT="1"/>
      <dgm:spPr/>
      <dgm:t>
        <a:bodyPr/>
        <a:lstStyle/>
        <a:p>
          <a:pPr algn="just"/>
          <a:r>
            <a:rPr lang="es-EC" sz="1600" b="1" dirty="0"/>
            <a:t>Permite  conocer  como los  GAD Provinciales gestionan la competencia de Vialidad estudiando las facultades otorgadas de  planificación, operación y construcción de  vías y puentes.</a:t>
          </a:r>
          <a:endParaRPr lang="es-EC" sz="1600" dirty="0">
            <a:latin typeface="+mn-lt"/>
          </a:endParaRPr>
        </a:p>
      </dgm:t>
    </dgm:pt>
    <dgm:pt modelId="{FE46A30A-49A7-4F47-A4D1-42D666BF021C}" type="parTrans" cxnId="{511E7187-353B-4E1E-BB69-E507245DEBC5}">
      <dgm:prSet/>
      <dgm:spPr/>
      <dgm:t>
        <a:bodyPr/>
        <a:lstStyle/>
        <a:p>
          <a:endParaRPr lang="es-EC"/>
        </a:p>
      </dgm:t>
    </dgm:pt>
    <dgm:pt modelId="{FFF0C238-9F5F-4FBC-9AB0-EB8FFAA445A9}" type="sibTrans" cxnId="{511E7187-353B-4E1E-BB69-E507245DEBC5}">
      <dgm:prSet/>
      <dgm:spPr/>
      <dgm:t>
        <a:bodyPr/>
        <a:lstStyle/>
        <a:p>
          <a:endParaRPr lang="es-EC"/>
        </a:p>
      </dgm:t>
    </dgm:pt>
    <dgm:pt modelId="{038628C2-D8E7-49B5-8717-A723A0B41C32}">
      <dgm:prSet phldrT="[Texto]" custT="1"/>
      <dgm:spPr/>
      <dgm:t>
        <a:bodyPr/>
        <a:lstStyle/>
        <a:p>
          <a:pPr algn="ctr"/>
          <a:r>
            <a:rPr lang="es-EC" sz="1600" b="1" dirty="0"/>
            <a:t>           DIRECTO: DIRECTOR O RESPONSABLE DE LA DIRECCIÓN DE VIALIDAD</a:t>
          </a:r>
        </a:p>
      </dgm:t>
    </dgm:pt>
    <dgm:pt modelId="{6BD70BCF-E379-4CCB-8FA1-F96ECE713350}" type="parTrans" cxnId="{137E6FDB-6E60-4706-B2FF-367519BA8A47}">
      <dgm:prSet/>
      <dgm:spPr/>
      <dgm:t>
        <a:bodyPr/>
        <a:lstStyle/>
        <a:p>
          <a:endParaRPr lang="es-EC"/>
        </a:p>
      </dgm:t>
    </dgm:pt>
    <dgm:pt modelId="{2B941444-EF8B-4CA6-926D-5549C90E6882}" type="sibTrans" cxnId="{137E6FDB-6E60-4706-B2FF-367519BA8A47}">
      <dgm:prSet/>
      <dgm:spPr/>
      <dgm:t>
        <a:bodyPr/>
        <a:lstStyle/>
        <a:p>
          <a:endParaRPr lang="es-EC"/>
        </a:p>
      </dgm:t>
    </dgm:pt>
    <dgm:pt modelId="{8081739C-CBDB-4A18-9B86-5C96054B97CC}" type="pres">
      <dgm:prSet presAssocID="{79B1D78C-B742-4F86-B261-818FC5CBF418}" presName="linearFlow" presStyleCnt="0">
        <dgm:presLayoutVars>
          <dgm:dir/>
          <dgm:resizeHandles val="exact"/>
        </dgm:presLayoutVars>
      </dgm:prSet>
      <dgm:spPr/>
    </dgm:pt>
    <dgm:pt modelId="{1BC9DD7C-A3BB-4DC4-8B2C-92B97762E6DD}" type="pres">
      <dgm:prSet presAssocID="{95438E16-CE34-4B24-8E7A-8247B563E03D}" presName="composite" presStyleCnt="0"/>
      <dgm:spPr/>
    </dgm:pt>
    <dgm:pt modelId="{09A5A2D7-F03A-483F-BD9A-3E5CD1850B01}" type="pres">
      <dgm:prSet presAssocID="{95438E16-CE34-4B24-8E7A-8247B563E03D}" presName="imgShp" presStyleLbl="fgImgPlace1" presStyleIdx="0" presStyleCnt="2" custScaleX="129102" custScaleY="124244"/>
      <dgm:spPr>
        <a:blipFill rotWithShape="1">
          <a:blip xmlns:r="http://schemas.openxmlformats.org/officeDocument/2006/relationships" r:embed="rId1"/>
          <a:stretch>
            <a:fillRect/>
          </a:stretch>
        </a:blipFill>
      </dgm:spPr>
    </dgm:pt>
    <dgm:pt modelId="{2FFC6CDF-2FF2-4D77-BB24-89AA58FB2FB0}" type="pres">
      <dgm:prSet presAssocID="{95438E16-CE34-4B24-8E7A-8247B563E03D}" presName="txShp" presStyleLbl="node1" presStyleIdx="0" presStyleCnt="2" custScaleX="108956" custScaleY="159554" custLinFactNeighborX="6701" custLinFactNeighborY="3318">
        <dgm:presLayoutVars>
          <dgm:bulletEnabled val="1"/>
        </dgm:presLayoutVars>
      </dgm:prSet>
      <dgm:spPr/>
      <dgm:t>
        <a:bodyPr/>
        <a:lstStyle/>
        <a:p>
          <a:endParaRPr lang="es-EC"/>
        </a:p>
      </dgm:t>
    </dgm:pt>
    <dgm:pt modelId="{B6C2FB6C-3F2C-4498-9B1E-1C6268F2EBE8}" type="pres">
      <dgm:prSet presAssocID="{FFF0C238-9F5F-4FBC-9AB0-EB8FFAA445A9}" presName="spacing" presStyleCnt="0"/>
      <dgm:spPr/>
    </dgm:pt>
    <dgm:pt modelId="{B84A98DF-BE21-459E-A588-F33F0EA0C225}" type="pres">
      <dgm:prSet presAssocID="{038628C2-D8E7-49B5-8717-A723A0B41C32}" presName="composite" presStyleCnt="0"/>
      <dgm:spPr/>
    </dgm:pt>
    <dgm:pt modelId="{0310ED73-37A2-4494-A770-26E3910E8142}" type="pres">
      <dgm:prSet presAssocID="{038628C2-D8E7-49B5-8717-A723A0B41C32}" presName="imgShp" presStyleLbl="fgImgPlace1" presStyleIdx="1" presStyleCnt="2" custScaleX="100454" custScaleY="99841" custLinFactNeighborX="13730" custLinFactNeighborY="-23621"/>
      <dgm:spPr>
        <a:blipFill rotWithShape="1">
          <a:blip xmlns:r="http://schemas.openxmlformats.org/officeDocument/2006/relationships" r:embed="rId2"/>
          <a:stretch>
            <a:fillRect/>
          </a:stretch>
        </a:blipFill>
      </dgm:spPr>
    </dgm:pt>
    <dgm:pt modelId="{F05EBFE0-3CB3-497A-B78B-1B32C711DBAA}" type="pres">
      <dgm:prSet presAssocID="{038628C2-D8E7-49B5-8717-A723A0B41C32}" presName="txShp" presStyleLbl="node1" presStyleIdx="1" presStyleCnt="2" custScaleX="123071" custLinFactNeighborX="3839" custLinFactNeighborY="-36667">
        <dgm:presLayoutVars>
          <dgm:bulletEnabled val="1"/>
        </dgm:presLayoutVars>
      </dgm:prSet>
      <dgm:spPr/>
      <dgm:t>
        <a:bodyPr/>
        <a:lstStyle/>
        <a:p>
          <a:endParaRPr lang="es-EC"/>
        </a:p>
      </dgm:t>
    </dgm:pt>
  </dgm:ptLst>
  <dgm:cxnLst>
    <dgm:cxn modelId="{2BDD0BA8-DD47-43F2-8FC1-5B8A9A0114F5}" type="presOf" srcId="{95438E16-CE34-4B24-8E7A-8247B563E03D}" destId="{2FFC6CDF-2FF2-4D77-BB24-89AA58FB2FB0}" srcOrd="0" destOrd="0" presId="urn:microsoft.com/office/officeart/2005/8/layout/vList3"/>
    <dgm:cxn modelId="{137E6FDB-6E60-4706-B2FF-367519BA8A47}" srcId="{79B1D78C-B742-4F86-B261-818FC5CBF418}" destId="{038628C2-D8E7-49B5-8717-A723A0B41C32}" srcOrd="1" destOrd="0" parTransId="{6BD70BCF-E379-4CCB-8FA1-F96ECE713350}" sibTransId="{2B941444-EF8B-4CA6-926D-5549C90E6882}"/>
    <dgm:cxn modelId="{0A96815D-12BF-4FC2-A865-BC16A4CB08F2}" type="presOf" srcId="{79B1D78C-B742-4F86-B261-818FC5CBF418}" destId="{8081739C-CBDB-4A18-9B86-5C96054B97CC}" srcOrd="0" destOrd="0" presId="urn:microsoft.com/office/officeart/2005/8/layout/vList3"/>
    <dgm:cxn modelId="{093336A7-C8E4-4F6F-9E91-B228F5490FD1}" type="presOf" srcId="{038628C2-D8E7-49B5-8717-A723A0B41C32}" destId="{F05EBFE0-3CB3-497A-B78B-1B32C711DBAA}" srcOrd="0" destOrd="0" presId="urn:microsoft.com/office/officeart/2005/8/layout/vList3"/>
    <dgm:cxn modelId="{511E7187-353B-4E1E-BB69-E507245DEBC5}" srcId="{79B1D78C-B742-4F86-B261-818FC5CBF418}" destId="{95438E16-CE34-4B24-8E7A-8247B563E03D}" srcOrd="0" destOrd="0" parTransId="{FE46A30A-49A7-4F47-A4D1-42D666BF021C}" sibTransId="{FFF0C238-9F5F-4FBC-9AB0-EB8FFAA445A9}"/>
    <dgm:cxn modelId="{D4595FBA-58F0-4FDF-9A74-D09A7C16536D}" type="presParOf" srcId="{8081739C-CBDB-4A18-9B86-5C96054B97CC}" destId="{1BC9DD7C-A3BB-4DC4-8B2C-92B97762E6DD}" srcOrd="0" destOrd="0" presId="urn:microsoft.com/office/officeart/2005/8/layout/vList3"/>
    <dgm:cxn modelId="{A6481652-AA6D-4EC9-831A-E9649414A838}" type="presParOf" srcId="{1BC9DD7C-A3BB-4DC4-8B2C-92B97762E6DD}" destId="{09A5A2D7-F03A-483F-BD9A-3E5CD1850B01}" srcOrd="0" destOrd="0" presId="urn:microsoft.com/office/officeart/2005/8/layout/vList3"/>
    <dgm:cxn modelId="{2D6F4276-D64F-492E-87E8-892617CAFBD1}" type="presParOf" srcId="{1BC9DD7C-A3BB-4DC4-8B2C-92B97762E6DD}" destId="{2FFC6CDF-2FF2-4D77-BB24-89AA58FB2FB0}" srcOrd="1" destOrd="0" presId="urn:microsoft.com/office/officeart/2005/8/layout/vList3"/>
    <dgm:cxn modelId="{9C8B0404-2160-4310-82AA-EC981A3B0C17}" type="presParOf" srcId="{8081739C-CBDB-4A18-9B86-5C96054B97CC}" destId="{B6C2FB6C-3F2C-4498-9B1E-1C6268F2EBE8}" srcOrd="1" destOrd="0" presId="urn:microsoft.com/office/officeart/2005/8/layout/vList3"/>
    <dgm:cxn modelId="{303EB43E-896C-4A27-B8FB-B991D4D748A5}" type="presParOf" srcId="{8081739C-CBDB-4A18-9B86-5C96054B97CC}" destId="{B84A98DF-BE21-459E-A588-F33F0EA0C225}" srcOrd="2" destOrd="0" presId="urn:microsoft.com/office/officeart/2005/8/layout/vList3"/>
    <dgm:cxn modelId="{55D70C90-FA92-4820-BED2-D3ADF5502B5E}" type="presParOf" srcId="{B84A98DF-BE21-459E-A588-F33F0EA0C225}" destId="{0310ED73-37A2-4494-A770-26E3910E8142}" srcOrd="0" destOrd="0" presId="urn:microsoft.com/office/officeart/2005/8/layout/vList3"/>
    <dgm:cxn modelId="{19E17E2F-DA2F-4788-A758-299A266F8E82}" type="presParOf" srcId="{B84A98DF-BE21-459E-A588-F33F0EA0C225}" destId="{F05EBFE0-3CB3-497A-B78B-1B32C711DBAA}"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4A9BD78-55EE-4BAC-B5E2-E8B692FDD589}">
      <dsp:nvSpPr>
        <dsp:cNvPr id="0" name=""/>
        <dsp:cNvSpPr/>
      </dsp:nvSpPr>
      <dsp:spPr>
        <a:xfrm>
          <a:off x="654728" y="322"/>
          <a:ext cx="5304220" cy="4822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lvl="0" algn="l" defTabSz="977900">
            <a:lnSpc>
              <a:spcPct val="90000"/>
            </a:lnSpc>
            <a:spcBef>
              <a:spcPct val="0"/>
            </a:spcBef>
            <a:spcAft>
              <a:spcPct val="35000"/>
            </a:spcAft>
          </a:pPr>
          <a:r>
            <a:rPr lang="es-EC" sz="2200" b="1" kern="1200" dirty="0"/>
            <a:t>2010</a:t>
          </a:r>
        </a:p>
      </dsp:txBody>
      <dsp:txXfrm>
        <a:off x="654728" y="322"/>
        <a:ext cx="5304220" cy="482201"/>
      </dsp:txXfrm>
    </dsp:sp>
    <dsp:sp modelId="{28765E34-8D51-42E4-8379-EF7FC2579E1B}">
      <dsp:nvSpPr>
        <dsp:cNvPr id="0" name=""/>
        <dsp:cNvSpPr/>
      </dsp:nvSpPr>
      <dsp:spPr>
        <a:xfrm>
          <a:off x="654728"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00DFA4B-A439-4214-8C38-B9543E1D3EA9}">
      <dsp:nvSpPr>
        <dsp:cNvPr id="0" name=""/>
        <dsp:cNvSpPr/>
      </dsp:nvSpPr>
      <dsp:spPr>
        <a:xfrm>
          <a:off x="1400266"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99A1411-54D5-48FD-98F5-AAB0CE71292C}">
      <dsp:nvSpPr>
        <dsp:cNvPr id="0" name=""/>
        <dsp:cNvSpPr/>
      </dsp:nvSpPr>
      <dsp:spPr>
        <a:xfrm>
          <a:off x="2146393"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70EB58-0117-408D-9905-D2AB57ADDA7B}">
      <dsp:nvSpPr>
        <dsp:cNvPr id="0" name=""/>
        <dsp:cNvSpPr/>
      </dsp:nvSpPr>
      <dsp:spPr>
        <a:xfrm>
          <a:off x="2891931"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A56D273-E262-4DD4-88A8-3FAE4A391E20}">
      <dsp:nvSpPr>
        <dsp:cNvPr id="0" name=""/>
        <dsp:cNvSpPr/>
      </dsp:nvSpPr>
      <dsp:spPr>
        <a:xfrm>
          <a:off x="3638058"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9C365BB-2440-4C83-BC51-30DD50E482C5}">
      <dsp:nvSpPr>
        <dsp:cNvPr id="0" name=""/>
        <dsp:cNvSpPr/>
      </dsp:nvSpPr>
      <dsp:spPr>
        <a:xfrm>
          <a:off x="4383596"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91DEA8E-6694-4CDD-9A22-25836D3B70DA}">
      <dsp:nvSpPr>
        <dsp:cNvPr id="0" name=""/>
        <dsp:cNvSpPr/>
      </dsp:nvSpPr>
      <dsp:spPr>
        <a:xfrm>
          <a:off x="5129723" y="48252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63FB6DF-BF35-4764-84C2-97D7E816BE23}">
      <dsp:nvSpPr>
        <dsp:cNvPr id="0" name=""/>
        <dsp:cNvSpPr/>
      </dsp:nvSpPr>
      <dsp:spPr>
        <a:xfrm>
          <a:off x="654728" y="580750"/>
          <a:ext cx="5373175" cy="785810"/>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lvl="0" algn="l" defTabSz="977900">
            <a:lnSpc>
              <a:spcPct val="90000"/>
            </a:lnSpc>
            <a:spcBef>
              <a:spcPct val="0"/>
            </a:spcBef>
            <a:spcAft>
              <a:spcPct val="35000"/>
            </a:spcAft>
          </a:pPr>
          <a:r>
            <a:rPr lang="es-EC" sz="2200" b="0" kern="1200" dirty="0"/>
            <a:t>Censo de la Gestión, Gasto e Inversión Ambiental para Consejos Provinciales </a:t>
          </a:r>
        </a:p>
      </dsp:txBody>
      <dsp:txXfrm>
        <a:off x="654728" y="580750"/>
        <a:ext cx="5373175" cy="785810"/>
      </dsp:txXfrm>
    </dsp:sp>
    <dsp:sp modelId="{590226D2-8C93-4C2D-B73B-69735F82AD7F}">
      <dsp:nvSpPr>
        <dsp:cNvPr id="0" name=""/>
        <dsp:cNvSpPr/>
      </dsp:nvSpPr>
      <dsp:spPr>
        <a:xfrm>
          <a:off x="654728" y="1541067"/>
          <a:ext cx="5304220" cy="4822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lvl="0" algn="l" defTabSz="977900">
            <a:lnSpc>
              <a:spcPct val="90000"/>
            </a:lnSpc>
            <a:spcBef>
              <a:spcPct val="0"/>
            </a:spcBef>
            <a:spcAft>
              <a:spcPct val="35000"/>
            </a:spcAft>
          </a:pPr>
          <a:r>
            <a:rPr lang="es-EC" sz="2200" b="1" kern="1200" dirty="0"/>
            <a:t>2011*</a:t>
          </a:r>
        </a:p>
      </dsp:txBody>
      <dsp:txXfrm>
        <a:off x="654728" y="1541067"/>
        <a:ext cx="5304220" cy="482201"/>
      </dsp:txXfrm>
    </dsp:sp>
    <dsp:sp modelId="{07F0EC45-AF11-4C8A-A771-E1B03D1C76A6}">
      <dsp:nvSpPr>
        <dsp:cNvPr id="0" name=""/>
        <dsp:cNvSpPr/>
      </dsp:nvSpPr>
      <dsp:spPr>
        <a:xfrm>
          <a:off x="654728"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859498-E8F5-449C-8EAA-00F76D4CD7A0}">
      <dsp:nvSpPr>
        <dsp:cNvPr id="0" name=""/>
        <dsp:cNvSpPr/>
      </dsp:nvSpPr>
      <dsp:spPr>
        <a:xfrm>
          <a:off x="1400266"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B452209-D4F6-4ADE-87C5-B459B2BED45F}">
      <dsp:nvSpPr>
        <dsp:cNvPr id="0" name=""/>
        <dsp:cNvSpPr/>
      </dsp:nvSpPr>
      <dsp:spPr>
        <a:xfrm>
          <a:off x="2146393"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8C3CC4A-A260-4550-9FEF-7DDEA02B2275}">
      <dsp:nvSpPr>
        <dsp:cNvPr id="0" name=""/>
        <dsp:cNvSpPr/>
      </dsp:nvSpPr>
      <dsp:spPr>
        <a:xfrm>
          <a:off x="2891931"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8C4F486-892E-40A3-BA28-AA8493BE186B}">
      <dsp:nvSpPr>
        <dsp:cNvPr id="0" name=""/>
        <dsp:cNvSpPr/>
      </dsp:nvSpPr>
      <dsp:spPr>
        <a:xfrm>
          <a:off x="3638058"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A139165-CF31-49C0-866E-D8D24995CD8D}">
      <dsp:nvSpPr>
        <dsp:cNvPr id="0" name=""/>
        <dsp:cNvSpPr/>
      </dsp:nvSpPr>
      <dsp:spPr>
        <a:xfrm>
          <a:off x="4383596"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E8CC73-9CA5-4EC9-ABDF-B63A47B2466D}">
      <dsp:nvSpPr>
        <dsp:cNvPr id="0" name=""/>
        <dsp:cNvSpPr/>
      </dsp:nvSpPr>
      <dsp:spPr>
        <a:xfrm>
          <a:off x="5129723" y="2023269"/>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4589E3C-0BDC-41E8-8531-7D4BA92E722C}">
      <dsp:nvSpPr>
        <dsp:cNvPr id="0" name=""/>
        <dsp:cNvSpPr/>
      </dsp:nvSpPr>
      <dsp:spPr>
        <a:xfrm>
          <a:off x="654728" y="2121495"/>
          <a:ext cx="5373175" cy="785810"/>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lvl="0" algn="l" defTabSz="977900">
            <a:lnSpc>
              <a:spcPct val="90000"/>
            </a:lnSpc>
            <a:spcBef>
              <a:spcPct val="0"/>
            </a:spcBef>
            <a:spcAft>
              <a:spcPct val="35000"/>
            </a:spcAft>
          </a:pPr>
          <a:r>
            <a:rPr lang="es-EC" sz="2200" kern="1200" dirty="0"/>
            <a:t>No se realizó el levantamiento</a:t>
          </a:r>
        </a:p>
      </dsp:txBody>
      <dsp:txXfrm>
        <a:off x="654728" y="2121495"/>
        <a:ext cx="5373175" cy="785810"/>
      </dsp:txXfrm>
    </dsp:sp>
    <dsp:sp modelId="{C309D5B5-1215-469E-9784-35A8E78D5816}">
      <dsp:nvSpPr>
        <dsp:cNvPr id="0" name=""/>
        <dsp:cNvSpPr/>
      </dsp:nvSpPr>
      <dsp:spPr>
        <a:xfrm>
          <a:off x="654728" y="3081812"/>
          <a:ext cx="5304220" cy="4822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b" anchorCtr="0">
          <a:noAutofit/>
        </a:bodyPr>
        <a:lstStyle/>
        <a:p>
          <a:pPr lvl="0" algn="l" defTabSz="977900">
            <a:lnSpc>
              <a:spcPct val="90000"/>
            </a:lnSpc>
            <a:spcBef>
              <a:spcPct val="0"/>
            </a:spcBef>
            <a:spcAft>
              <a:spcPct val="35000"/>
            </a:spcAft>
          </a:pPr>
          <a:r>
            <a:rPr lang="es-EC" sz="2200" b="1" kern="1200" dirty="0"/>
            <a:t>2012 - </a:t>
          </a:r>
          <a:r>
            <a:rPr lang="es-EC" sz="2200" b="1" kern="1200" dirty="0" smtClean="0"/>
            <a:t>2020</a:t>
          </a:r>
          <a:endParaRPr lang="es-EC" sz="2200" b="1" kern="1200" dirty="0"/>
        </a:p>
      </dsp:txBody>
      <dsp:txXfrm>
        <a:off x="654728" y="3081812"/>
        <a:ext cx="5304220" cy="482201"/>
      </dsp:txXfrm>
    </dsp:sp>
    <dsp:sp modelId="{005AD1A3-8B8A-4177-AEBD-FE680BE5C65E}">
      <dsp:nvSpPr>
        <dsp:cNvPr id="0" name=""/>
        <dsp:cNvSpPr/>
      </dsp:nvSpPr>
      <dsp:spPr>
        <a:xfrm>
          <a:off x="654728"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EAA828F-8AD6-4C22-8BE0-00A0C86DFE73}">
      <dsp:nvSpPr>
        <dsp:cNvPr id="0" name=""/>
        <dsp:cNvSpPr/>
      </dsp:nvSpPr>
      <dsp:spPr>
        <a:xfrm>
          <a:off x="1400266"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C07AD57-3D88-4D2D-A621-E3662C2522D2}">
      <dsp:nvSpPr>
        <dsp:cNvPr id="0" name=""/>
        <dsp:cNvSpPr/>
      </dsp:nvSpPr>
      <dsp:spPr>
        <a:xfrm>
          <a:off x="2146393"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1092F11-7E1B-4448-9C24-79E5C487B3CC}">
      <dsp:nvSpPr>
        <dsp:cNvPr id="0" name=""/>
        <dsp:cNvSpPr/>
      </dsp:nvSpPr>
      <dsp:spPr>
        <a:xfrm>
          <a:off x="2891931"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D1F7DFD-022F-435B-A2BC-8F23A00E51E2}">
      <dsp:nvSpPr>
        <dsp:cNvPr id="0" name=""/>
        <dsp:cNvSpPr/>
      </dsp:nvSpPr>
      <dsp:spPr>
        <a:xfrm>
          <a:off x="3638058"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00314A1-C557-46AF-BEA8-992A85B76E16}">
      <dsp:nvSpPr>
        <dsp:cNvPr id="0" name=""/>
        <dsp:cNvSpPr/>
      </dsp:nvSpPr>
      <dsp:spPr>
        <a:xfrm>
          <a:off x="4383596"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582BCBE-0E1F-4A8D-94CE-6C2D367FBD32}">
      <dsp:nvSpPr>
        <dsp:cNvPr id="0" name=""/>
        <dsp:cNvSpPr/>
      </dsp:nvSpPr>
      <dsp:spPr>
        <a:xfrm>
          <a:off x="5129723" y="3564014"/>
          <a:ext cx="1241187" cy="982263"/>
        </a:xfrm>
        <a:prstGeom prst="chevron">
          <a:avLst>
            <a:gd name="adj" fmla="val 70610"/>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5193498-4AD2-4A2F-96CB-481C5A963506}">
      <dsp:nvSpPr>
        <dsp:cNvPr id="0" name=""/>
        <dsp:cNvSpPr/>
      </dsp:nvSpPr>
      <dsp:spPr>
        <a:xfrm>
          <a:off x="654728" y="3662240"/>
          <a:ext cx="5373175" cy="785810"/>
        </a:xfrm>
        <a:prstGeom prst="rect">
          <a:avLst/>
        </a:prstGeom>
        <a:solidFill>
          <a:schemeClr val="l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5880" tIns="55880" rIns="55880" bIns="55880" numCol="1" spcCol="1270" anchor="ctr" anchorCtr="0">
          <a:noAutofit/>
        </a:bodyPr>
        <a:lstStyle/>
        <a:p>
          <a:pPr lvl="0" algn="l" defTabSz="977900">
            <a:lnSpc>
              <a:spcPct val="90000"/>
            </a:lnSpc>
            <a:spcBef>
              <a:spcPct val="0"/>
            </a:spcBef>
            <a:spcAft>
              <a:spcPct val="35000"/>
            </a:spcAft>
          </a:pPr>
          <a:r>
            <a:rPr lang="es-EC" sz="2200" kern="1200" dirty="0"/>
            <a:t>Censo de Información Ambiental Económica en GAD Provinciales</a:t>
          </a:r>
        </a:p>
      </dsp:txBody>
      <dsp:txXfrm>
        <a:off x="654728" y="3662240"/>
        <a:ext cx="5373175" cy="78581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913884" y="369737"/>
          <a:ext cx="7302371" cy="2062049"/>
        </a:xfrm>
        <a:prstGeom prst="homePlat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09306" tIns="60960" rIns="113792" bIns="60960" numCol="1" spcCol="1270" anchor="ctr" anchorCtr="0">
          <a:noAutofit/>
        </a:bodyPr>
        <a:lstStyle/>
        <a:p>
          <a:pPr lvl="0" algn="just" defTabSz="711200">
            <a:lnSpc>
              <a:spcPct val="90000"/>
            </a:lnSpc>
            <a:spcBef>
              <a:spcPct val="0"/>
            </a:spcBef>
            <a:spcAft>
              <a:spcPct val="35000"/>
            </a:spcAft>
          </a:pPr>
          <a:r>
            <a:rPr lang="es-EC" sz="1600" b="1" kern="1200" smtClean="0">
              <a:latin typeface="+mj-lt"/>
            </a:rPr>
            <a:t>Permite </a:t>
          </a:r>
          <a:r>
            <a:rPr lang="es-ES" sz="1600" b="1" kern="1200" smtClean="0">
              <a:latin typeface="+mj-lt"/>
            </a:rPr>
            <a:t>conocer la gestión del GAD Provincial  dentro de la competencia de Turismo ejercida dentro de su territorio.</a:t>
          </a:r>
          <a:endParaRPr lang="es-EC" sz="1200" b="1" kern="1200" dirty="0">
            <a:latin typeface="+mj-lt"/>
          </a:endParaRPr>
        </a:p>
      </dsp:txBody>
      <dsp:txXfrm rot="10800000">
        <a:off x="3429396" y="369737"/>
        <a:ext cx="6786859" cy="2062049"/>
      </dsp:txXfrm>
    </dsp:sp>
    <dsp:sp modelId="{09A5A2D7-F03A-483F-BD9A-3E5CD1850B01}">
      <dsp:nvSpPr>
        <dsp:cNvPr id="0" name=""/>
        <dsp:cNvSpPr/>
      </dsp:nvSpPr>
      <dsp:spPr>
        <a:xfrm>
          <a:off x="1226488" y="197"/>
          <a:ext cx="2590964" cy="2561972"/>
        </a:xfrm>
        <a:prstGeom prst="ellipse">
          <a:avLst/>
        </a:prstGeom>
        <a:blipFill rotWithShape="1">
          <a:blip xmlns:r="http://schemas.openxmlformats.org/officeDocument/2006/relationships" r:embed="rId1"/>
          <a:srcRect/>
          <a:stretch>
            <a:fillRect l="-20000" r="-20000"/>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916977" y="2590950"/>
          <a:ext cx="8311267" cy="2062049"/>
        </a:xfrm>
        <a:prstGeom prst="homePlat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09306" tIns="60960" rIns="113792" bIns="60960" numCol="1" spcCol="1270" anchor="ctr" anchorCtr="0">
          <a:noAutofit/>
        </a:bodyPr>
        <a:lstStyle/>
        <a:p>
          <a:pPr lvl="0" algn="just" defTabSz="711200">
            <a:lnSpc>
              <a:spcPct val="90000"/>
            </a:lnSpc>
            <a:spcBef>
              <a:spcPct val="0"/>
            </a:spcBef>
            <a:spcAft>
              <a:spcPct val="35000"/>
            </a:spcAft>
          </a:pPr>
          <a:r>
            <a:rPr lang="es-EC" sz="1600" b="1" kern="1200" dirty="0">
              <a:latin typeface="+mj-lt"/>
            </a:rPr>
            <a:t>DIRECTO: DIRECTOR O RESPONSABLE DE LA DIRECCIÓN DE TURISMO</a:t>
          </a:r>
        </a:p>
      </dsp:txBody>
      <dsp:txXfrm rot="10800000">
        <a:off x="2432489" y="2590950"/>
        <a:ext cx="7795755" cy="2062049"/>
      </dsp:txXfrm>
    </dsp:sp>
    <dsp:sp modelId="{0310ED73-37A2-4494-A770-26E3910E8142}">
      <dsp:nvSpPr>
        <dsp:cNvPr id="0" name=""/>
        <dsp:cNvSpPr/>
      </dsp:nvSpPr>
      <dsp:spPr>
        <a:xfrm>
          <a:off x="1269070" y="2690836"/>
          <a:ext cx="1817552" cy="2062049"/>
        </a:xfrm>
        <a:prstGeom prst="ellipse">
          <a:avLst/>
        </a:prstGeom>
        <a:blipFill rotWithShape="1">
          <a:blip xmlns:r="http://schemas.openxmlformats.org/officeDocument/2006/relationships" r:embed="rId2"/>
          <a:stretch>
            <a:fillRect/>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48A8C0-5A8B-4551-91CB-1E7C2C9CEE9E}">
      <dsp:nvSpPr>
        <dsp:cNvPr id="0" name=""/>
        <dsp:cNvSpPr/>
      </dsp:nvSpPr>
      <dsp:spPr>
        <a:xfrm>
          <a:off x="-5117325" y="-783920"/>
          <a:ext cx="6094120" cy="6094120"/>
        </a:xfrm>
        <a:prstGeom prst="blockArc">
          <a:avLst>
            <a:gd name="adj1" fmla="val 18900000"/>
            <a:gd name="adj2" fmla="val 2700000"/>
            <a:gd name="adj3" fmla="val 354"/>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8E03E13-859B-48E1-9A0E-718B7564D22E}">
      <dsp:nvSpPr>
        <dsp:cNvPr id="0" name=""/>
        <dsp:cNvSpPr/>
      </dsp:nvSpPr>
      <dsp:spPr>
        <a:xfrm>
          <a:off x="805406" y="326344"/>
          <a:ext cx="8604431" cy="115782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8547" tIns="45720" rIns="45720" bIns="45720" numCol="1" spcCol="1270" anchor="ctr" anchorCtr="0">
          <a:noAutofit/>
        </a:bodyPr>
        <a:lstStyle/>
        <a:p>
          <a:pPr lvl="0" algn="l" defTabSz="800100">
            <a:lnSpc>
              <a:spcPct val="90000"/>
            </a:lnSpc>
            <a:spcBef>
              <a:spcPct val="0"/>
            </a:spcBef>
            <a:spcAft>
              <a:spcPct val="35000"/>
            </a:spcAft>
          </a:pPr>
          <a:r>
            <a:rPr lang="es-EC" sz="1800" b="1" kern="1200" dirty="0" smtClean="0"/>
            <a:t>CONSTITUCION  DE LA REPÚBLICA DEL ECUADOR</a:t>
          </a:r>
        </a:p>
        <a:p>
          <a:pPr lvl="0" algn="l" defTabSz="800100">
            <a:lnSpc>
              <a:spcPct val="90000"/>
            </a:lnSpc>
            <a:spcBef>
              <a:spcPct val="0"/>
            </a:spcBef>
            <a:spcAft>
              <a:spcPct val="35000"/>
            </a:spcAft>
          </a:pPr>
          <a:r>
            <a:rPr lang="es-EC" sz="1600" b="0" kern="1200" dirty="0" smtClean="0"/>
            <a:t>Art. 263 literales 1 al 8</a:t>
          </a:r>
          <a:endParaRPr lang="es-EC" sz="1600" b="0" kern="1200" dirty="0"/>
        </a:p>
      </dsp:txBody>
      <dsp:txXfrm>
        <a:off x="805406" y="326344"/>
        <a:ext cx="8604431" cy="1157822"/>
      </dsp:txXfrm>
    </dsp:sp>
    <dsp:sp modelId="{E4058AF0-4C88-4591-ABE4-E985DD803F3C}">
      <dsp:nvSpPr>
        <dsp:cNvPr id="0" name=""/>
        <dsp:cNvSpPr/>
      </dsp:nvSpPr>
      <dsp:spPr>
        <a:xfrm>
          <a:off x="112568" y="402103"/>
          <a:ext cx="1131570" cy="1131570"/>
        </a:xfrm>
        <a:prstGeom prst="ellipse">
          <a:avLst/>
        </a:prstGeom>
        <a:blipFill rotWithShape="0">
          <a:blip xmlns:r="http://schemas.openxmlformats.org/officeDocument/2006/relationships" r:embed="rId1"/>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1842E0D9-817B-4B10-A77D-25B77387100D}">
      <dsp:nvSpPr>
        <dsp:cNvPr id="0" name=""/>
        <dsp:cNvSpPr/>
      </dsp:nvSpPr>
      <dsp:spPr>
        <a:xfrm>
          <a:off x="837355" y="1760406"/>
          <a:ext cx="8629689" cy="905256"/>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8547" tIns="45720" rIns="45720" bIns="45720" numCol="1" spcCol="1270" anchor="ctr" anchorCtr="0">
          <a:noAutofit/>
        </a:bodyPr>
        <a:lstStyle/>
        <a:p>
          <a:pPr lvl="0" algn="l" defTabSz="800100">
            <a:lnSpc>
              <a:spcPct val="90000"/>
            </a:lnSpc>
            <a:spcBef>
              <a:spcPct val="0"/>
            </a:spcBef>
            <a:spcAft>
              <a:spcPct val="35000"/>
            </a:spcAft>
          </a:pPr>
          <a:r>
            <a:rPr lang="es-EC" sz="1800" b="1" kern="1200" dirty="0" smtClean="0"/>
            <a:t>LEY DE ESTADÍSTICA</a:t>
          </a:r>
          <a:endParaRPr lang="es-EC" sz="1800" b="1" kern="1200" dirty="0"/>
        </a:p>
      </dsp:txBody>
      <dsp:txXfrm>
        <a:off x="837355" y="1760406"/>
        <a:ext cx="8629689" cy="905256"/>
      </dsp:txXfrm>
    </dsp:sp>
    <dsp:sp modelId="{357F10EE-8FE5-4591-AF61-456CDEAA3BE5}">
      <dsp:nvSpPr>
        <dsp:cNvPr id="0" name=""/>
        <dsp:cNvSpPr/>
      </dsp:nvSpPr>
      <dsp:spPr>
        <a:xfrm>
          <a:off x="391523" y="1697355"/>
          <a:ext cx="1131570" cy="1131570"/>
        </a:xfrm>
        <a:prstGeom prst="ellipse">
          <a:avLst/>
        </a:prstGeom>
        <a:blipFill rotWithShape="0">
          <a:blip xmlns:r="http://schemas.openxmlformats.org/officeDocument/2006/relationships" r:embed="rId2"/>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D7F6F518-A2FA-412F-8F17-94DE419FEF27}">
      <dsp:nvSpPr>
        <dsp:cNvPr id="0" name=""/>
        <dsp:cNvSpPr/>
      </dsp:nvSpPr>
      <dsp:spPr>
        <a:xfrm>
          <a:off x="740097" y="2866171"/>
          <a:ext cx="8735049" cy="1509704"/>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8547" tIns="45720" rIns="45720" bIns="45720" numCol="1" spcCol="1270" anchor="ctr" anchorCtr="0">
          <a:noAutofit/>
        </a:bodyPr>
        <a:lstStyle/>
        <a:p>
          <a:pPr lvl="0" algn="l" defTabSz="800100">
            <a:lnSpc>
              <a:spcPct val="90000"/>
            </a:lnSpc>
            <a:spcBef>
              <a:spcPct val="0"/>
            </a:spcBef>
            <a:spcAft>
              <a:spcPct val="35000"/>
            </a:spcAft>
          </a:pPr>
          <a:r>
            <a:rPr lang="es-EC" sz="1800" b="1" kern="1200" dirty="0" smtClean="0"/>
            <a:t>CÓDIGO ORGANICO DE ORGANIZACIÓN TERRITORIAL , AUTONOMÍA Y DESCENTRALIZACIÓN (COOTAD)</a:t>
          </a:r>
        </a:p>
        <a:p>
          <a:pPr lvl="0" algn="l" defTabSz="800100">
            <a:lnSpc>
              <a:spcPct val="90000"/>
            </a:lnSpc>
            <a:spcBef>
              <a:spcPct val="0"/>
            </a:spcBef>
            <a:spcAft>
              <a:spcPct val="35000"/>
            </a:spcAft>
          </a:pPr>
          <a:r>
            <a:rPr lang="es-EC" sz="1600" kern="1200" dirty="0" smtClean="0"/>
            <a:t>ART. 41literales E y F </a:t>
          </a:r>
        </a:p>
        <a:p>
          <a:pPr lvl="0" algn="l" defTabSz="800100">
            <a:lnSpc>
              <a:spcPct val="90000"/>
            </a:lnSpc>
            <a:spcBef>
              <a:spcPct val="0"/>
            </a:spcBef>
            <a:spcAft>
              <a:spcPct val="35000"/>
            </a:spcAft>
          </a:pPr>
          <a:r>
            <a:rPr lang="es-EC" sz="1600" kern="1200" dirty="0" smtClean="0"/>
            <a:t>ART. 42 literales A - G</a:t>
          </a:r>
          <a:endParaRPr lang="es-EC" sz="1600" kern="1200" dirty="0"/>
        </a:p>
      </dsp:txBody>
      <dsp:txXfrm>
        <a:off x="740097" y="2866171"/>
        <a:ext cx="8735049" cy="1509704"/>
      </dsp:txXfrm>
    </dsp:sp>
    <dsp:sp modelId="{025CF634-768C-4D0D-A280-2F747BDE9DD4}">
      <dsp:nvSpPr>
        <dsp:cNvPr id="0" name=""/>
        <dsp:cNvSpPr/>
      </dsp:nvSpPr>
      <dsp:spPr>
        <a:xfrm>
          <a:off x="62462" y="3055239"/>
          <a:ext cx="1131570" cy="1131570"/>
        </a:xfrm>
        <a:prstGeom prst="ellipse">
          <a:avLst/>
        </a:prstGeom>
        <a:blipFill rotWithShape="0">
          <a:blip xmlns:r="http://schemas.openxmlformats.org/officeDocument/2006/relationships" r:embed="rId3"/>
          <a:stretch>
            <a:fillRect/>
          </a:stretch>
        </a:blip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651899" y="312328"/>
          <a:ext cx="6782406" cy="1741716"/>
        </a:xfrm>
        <a:prstGeom prst="homePlat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8049" tIns="60960" rIns="113792" bIns="60960" numCol="1" spcCol="1270" anchor="ctr" anchorCtr="0">
          <a:noAutofit/>
        </a:bodyPr>
        <a:lstStyle/>
        <a:p>
          <a:pPr lvl="0" algn="just" defTabSz="711200">
            <a:lnSpc>
              <a:spcPct val="90000"/>
            </a:lnSpc>
            <a:spcBef>
              <a:spcPct val="0"/>
            </a:spcBef>
            <a:spcAft>
              <a:spcPct val="35000"/>
            </a:spcAft>
          </a:pPr>
          <a:r>
            <a:rPr lang="es-EC" sz="1600" b="0" kern="1200" dirty="0"/>
            <a:t>Permite  conocer  la  gestión   en  las  facultades  que  le   corresponden  a  los  GAD  Provinciales de, gobernar, dirigir, ordenar, disponer, u organizar la gestión ambiental,  la defensoría del ambiente y la </a:t>
          </a:r>
          <a:r>
            <a:rPr lang="es-EC" sz="1600" b="0" kern="1200" dirty="0" smtClean="0"/>
            <a:t>naturaleza </a:t>
          </a:r>
          <a:r>
            <a:rPr lang="es-EC" sz="1600" b="0" kern="1200" dirty="0"/>
            <a:t>en el ámbito de su territorio</a:t>
          </a:r>
          <a:r>
            <a:rPr lang="es-EC" sz="1200" b="0" kern="1200" dirty="0"/>
            <a:t>.</a:t>
          </a:r>
        </a:p>
      </dsp:txBody>
      <dsp:txXfrm rot="10800000">
        <a:off x="3087328" y="312328"/>
        <a:ext cx="6346977" cy="1741716"/>
      </dsp:txXfrm>
    </dsp:sp>
    <dsp:sp modelId="{09A5A2D7-F03A-483F-BD9A-3E5CD1850B01}">
      <dsp:nvSpPr>
        <dsp:cNvPr id="0" name=""/>
        <dsp:cNvSpPr/>
      </dsp:nvSpPr>
      <dsp:spPr>
        <a:xfrm>
          <a:off x="1161233" y="996"/>
          <a:ext cx="2188467" cy="2163978"/>
        </a:xfrm>
        <a:prstGeom prst="ellipse">
          <a:avLst/>
        </a:prstGeom>
        <a:blipFill rotWithShape="1">
          <a:blip xmlns:r="http://schemas.openxmlformats.org/officeDocument/2006/relationships" r:embed="rId1"/>
          <a:stretch>
            <a:fillRect/>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793875" y="2188483"/>
          <a:ext cx="7719464" cy="1741716"/>
        </a:xfrm>
        <a:prstGeom prst="homePlat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8049" tIns="60960" rIns="113792" bIns="60960" numCol="1" spcCol="1270" anchor="ctr" anchorCtr="0">
          <a:noAutofit/>
        </a:bodyPr>
        <a:lstStyle/>
        <a:p>
          <a:pPr lvl="0" algn="ctr" defTabSz="711200">
            <a:lnSpc>
              <a:spcPct val="90000"/>
            </a:lnSpc>
            <a:spcBef>
              <a:spcPct val="0"/>
            </a:spcBef>
            <a:spcAft>
              <a:spcPct val="35000"/>
            </a:spcAft>
          </a:pPr>
          <a:r>
            <a:rPr lang="es-EC" sz="1600" b="1" kern="1200" dirty="0"/>
            <a:t>DIRECTO: DIRECTOR O RESPONSABLE DE LA DIRECCIÓN AMBIENTAL</a:t>
          </a:r>
        </a:p>
      </dsp:txBody>
      <dsp:txXfrm rot="10800000">
        <a:off x="2229304" y="2188483"/>
        <a:ext cx="7284035" cy="1741716"/>
      </dsp:txXfrm>
    </dsp:sp>
    <dsp:sp modelId="{0310ED73-37A2-4494-A770-26E3910E8142}">
      <dsp:nvSpPr>
        <dsp:cNvPr id="0" name=""/>
        <dsp:cNvSpPr/>
      </dsp:nvSpPr>
      <dsp:spPr>
        <a:xfrm>
          <a:off x="1277794" y="2273479"/>
          <a:ext cx="1741716" cy="1741716"/>
        </a:xfrm>
        <a:prstGeom prst="ellipse">
          <a:avLst/>
        </a:prstGeom>
        <a:blipFill rotWithShape="1">
          <a:blip xmlns:r="http://schemas.openxmlformats.org/officeDocument/2006/relationships" r:embed="rId2"/>
          <a:stretch>
            <a:fillRect/>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913884" y="369737"/>
          <a:ext cx="7302371" cy="2062049"/>
        </a:xfrm>
        <a:prstGeom prst="homePlat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09306" tIns="60960" rIns="113792" bIns="60960" numCol="1" spcCol="1270" anchor="ctr" anchorCtr="0">
          <a:noAutofit/>
        </a:bodyPr>
        <a:lstStyle/>
        <a:p>
          <a:pPr lvl="0" algn="just" defTabSz="711200">
            <a:lnSpc>
              <a:spcPct val="90000"/>
            </a:lnSpc>
            <a:spcBef>
              <a:spcPct val="0"/>
            </a:spcBef>
            <a:spcAft>
              <a:spcPct val="35000"/>
            </a:spcAft>
          </a:pPr>
          <a:r>
            <a:rPr lang="es-EC" sz="1600" b="0" kern="1200" dirty="0">
              <a:latin typeface="+mj-lt"/>
            </a:rPr>
            <a:t>Permite </a:t>
          </a:r>
          <a:r>
            <a:rPr lang="es-ES" sz="1600" b="0" kern="1200" dirty="0">
              <a:latin typeface="+mj-lt"/>
            </a:rPr>
            <a:t>conocer la gestión del GAD Provincial  dentro de la competencia de fomento y desarrollo productivo ejercida dentro de su territorio. </a:t>
          </a:r>
          <a:r>
            <a:rPr lang="es-EC" sz="1600" b="0" kern="1200" dirty="0">
              <a:latin typeface="+mj-lt"/>
            </a:rPr>
            <a:t>Fomento Productivo  se refiere al  conjunto de iniciativas públicas para promocionar las  capacidades productivas, mediante la construcción e implementación colectiva de acuerdos entre el sector público y privado que impulsen un modelo de desarrollo económico inclusivo y sostenible</a:t>
          </a:r>
          <a:r>
            <a:rPr lang="es-EC" sz="1600" kern="1200" dirty="0">
              <a:latin typeface="+mj-lt"/>
            </a:rPr>
            <a:t>.</a:t>
          </a:r>
          <a:endParaRPr lang="es-EC" sz="1200" kern="1200" dirty="0">
            <a:latin typeface="+mj-lt"/>
          </a:endParaRPr>
        </a:p>
      </dsp:txBody>
      <dsp:txXfrm rot="10800000">
        <a:off x="3429396" y="369737"/>
        <a:ext cx="6786859" cy="2062049"/>
      </dsp:txXfrm>
    </dsp:sp>
    <dsp:sp modelId="{09A5A2D7-F03A-483F-BD9A-3E5CD1850B01}">
      <dsp:nvSpPr>
        <dsp:cNvPr id="0" name=""/>
        <dsp:cNvSpPr/>
      </dsp:nvSpPr>
      <dsp:spPr>
        <a:xfrm>
          <a:off x="1226488" y="197"/>
          <a:ext cx="2590964" cy="2561972"/>
        </a:xfrm>
        <a:prstGeom prst="ellipse">
          <a:avLst/>
        </a:prstGeom>
        <a:blipFill rotWithShape="1">
          <a:blip xmlns:r="http://schemas.openxmlformats.org/officeDocument/2006/relationships" r:embed="rId1"/>
          <a:stretch>
            <a:fillRect/>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916977" y="2590950"/>
          <a:ext cx="8311267" cy="2062049"/>
        </a:xfrm>
        <a:prstGeom prst="homePlat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09306" tIns="60960" rIns="113792" bIns="60960" numCol="1" spcCol="1270" anchor="ctr" anchorCtr="0">
          <a:noAutofit/>
        </a:bodyPr>
        <a:lstStyle/>
        <a:p>
          <a:pPr lvl="0" algn="just" defTabSz="711200">
            <a:lnSpc>
              <a:spcPct val="90000"/>
            </a:lnSpc>
            <a:spcBef>
              <a:spcPct val="0"/>
            </a:spcBef>
            <a:spcAft>
              <a:spcPct val="35000"/>
            </a:spcAft>
          </a:pPr>
          <a:r>
            <a:rPr lang="es-EC" sz="1600" b="1" kern="1200" dirty="0">
              <a:latin typeface="+mj-lt"/>
            </a:rPr>
            <a:t>DIRECTO: DIRECTOR O RESPONSABLE DE LA DIRECCIÓN DE FOMENTO Y DESARROLLO PRODUCTIVO</a:t>
          </a:r>
        </a:p>
      </dsp:txBody>
      <dsp:txXfrm rot="10800000">
        <a:off x="2432489" y="2590950"/>
        <a:ext cx="7795755" cy="2062049"/>
      </dsp:txXfrm>
    </dsp:sp>
    <dsp:sp modelId="{0310ED73-37A2-4494-A770-26E3910E8142}">
      <dsp:nvSpPr>
        <dsp:cNvPr id="0" name=""/>
        <dsp:cNvSpPr/>
      </dsp:nvSpPr>
      <dsp:spPr>
        <a:xfrm>
          <a:off x="1269070" y="2690836"/>
          <a:ext cx="1817552" cy="2062049"/>
        </a:xfrm>
        <a:prstGeom prst="ellipse">
          <a:avLst/>
        </a:prstGeom>
        <a:blipFill rotWithShape="1">
          <a:blip xmlns:r="http://schemas.openxmlformats.org/officeDocument/2006/relationships" r:embed="rId2"/>
          <a:stretch>
            <a:fillRect/>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672084" y="129747"/>
          <a:ext cx="6617452" cy="2777348"/>
        </a:xfrm>
        <a:prstGeom prst="homePlat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1148" tIns="60960" rIns="113792" bIns="60960" numCol="1" spcCol="1270" anchor="ctr" anchorCtr="0">
          <a:noAutofit/>
        </a:bodyPr>
        <a:lstStyle/>
        <a:p>
          <a:pPr lvl="0" algn="just" defTabSz="711200">
            <a:lnSpc>
              <a:spcPct val="90000"/>
            </a:lnSpc>
            <a:spcBef>
              <a:spcPct val="0"/>
            </a:spcBef>
            <a:spcAft>
              <a:spcPct val="35000"/>
            </a:spcAft>
          </a:pPr>
          <a:r>
            <a:rPr lang="es-EC" sz="1600" b="0" kern="1200" dirty="0" smtClean="0"/>
            <a:t>Permite conocer  </a:t>
          </a:r>
          <a:r>
            <a:rPr lang="es-EC" sz="1600" b="0" kern="1200" dirty="0"/>
            <a:t>como los  GAD Provinciales gestionan la competencia de riego y drenaje estudiando las facultades otorgadas de  planificación, operación y construcción de  sistemas de riego.</a:t>
          </a:r>
        </a:p>
      </dsp:txBody>
      <dsp:txXfrm rot="10800000">
        <a:off x="3366421" y="129747"/>
        <a:ext cx="5923115" cy="2777348"/>
      </dsp:txXfrm>
    </dsp:sp>
    <dsp:sp modelId="{09A5A2D7-F03A-483F-BD9A-3E5CD1850B01}">
      <dsp:nvSpPr>
        <dsp:cNvPr id="0" name=""/>
        <dsp:cNvSpPr/>
      </dsp:nvSpPr>
      <dsp:spPr>
        <a:xfrm>
          <a:off x="1081860" y="234799"/>
          <a:ext cx="2339766" cy="2313585"/>
        </a:xfrm>
        <a:prstGeom prst="ellipse">
          <a:avLst/>
        </a:prstGeom>
        <a:blipFill rotWithShape="1">
          <a:blip xmlns:r="http://schemas.openxmlformats.org/officeDocument/2006/relationships" r:embed="rId1"/>
          <a:stretch>
            <a:fillRect/>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790940" y="2805400"/>
          <a:ext cx="7531719" cy="1862130"/>
        </a:xfrm>
        <a:prstGeom prst="homePlat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1148" tIns="60960" rIns="113792" bIns="60960" numCol="1" spcCol="1270" anchor="ctr" anchorCtr="0">
          <a:noAutofit/>
        </a:bodyPr>
        <a:lstStyle/>
        <a:p>
          <a:pPr lvl="0" algn="ctr" defTabSz="711200">
            <a:lnSpc>
              <a:spcPct val="90000"/>
            </a:lnSpc>
            <a:spcBef>
              <a:spcPct val="0"/>
            </a:spcBef>
            <a:spcAft>
              <a:spcPct val="35000"/>
            </a:spcAft>
          </a:pPr>
          <a:r>
            <a:rPr lang="es-EC" sz="1600" b="1" kern="1200" dirty="0"/>
            <a:t>DIRECTO: DIRECTOR O RESPONSABLE DE LA DIRECCIÓN DE RIEGO Y DRENAJE</a:t>
          </a:r>
        </a:p>
      </dsp:txBody>
      <dsp:txXfrm rot="10800000">
        <a:off x="2256472" y="2805400"/>
        <a:ext cx="7066187" cy="1862130"/>
      </dsp:txXfrm>
    </dsp:sp>
    <dsp:sp modelId="{0310ED73-37A2-4494-A770-26E3910E8142}">
      <dsp:nvSpPr>
        <dsp:cNvPr id="0" name=""/>
        <dsp:cNvSpPr/>
      </dsp:nvSpPr>
      <dsp:spPr>
        <a:xfrm>
          <a:off x="1228373" y="2896272"/>
          <a:ext cx="1862130" cy="1862130"/>
        </a:xfrm>
        <a:prstGeom prst="ellipse">
          <a:avLst/>
        </a:prstGeom>
        <a:blipFill rotWithShape="1">
          <a:blip xmlns:r="http://schemas.openxmlformats.org/officeDocument/2006/relationships" r:embed="rId2"/>
          <a:stretch>
            <a:fillRect/>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813211" y="376078"/>
          <a:ext cx="6953141" cy="2086575"/>
        </a:xfrm>
        <a:prstGeom prst="homePlat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0122" tIns="76200" rIns="142240" bIns="76200" numCol="1" spcCol="1270" anchor="ctr" anchorCtr="0">
          <a:noAutofit/>
        </a:bodyPr>
        <a:lstStyle/>
        <a:p>
          <a:pPr lvl="0" algn="just" defTabSz="889000">
            <a:lnSpc>
              <a:spcPct val="90000"/>
            </a:lnSpc>
            <a:spcBef>
              <a:spcPct val="0"/>
            </a:spcBef>
            <a:spcAft>
              <a:spcPct val="35000"/>
            </a:spcAft>
          </a:pPr>
          <a:r>
            <a:rPr lang="es-EC" sz="2000" kern="1200" dirty="0"/>
            <a:t>Permite </a:t>
          </a:r>
          <a:r>
            <a:rPr lang="es-ES" sz="2000" kern="1200" dirty="0"/>
            <a:t>conocer el rol del GAD Provincial  en materia de gestión de riesgos en un enfoque estructurado para manejar la incertidumbre relativa a una amenaza</a:t>
          </a:r>
          <a:r>
            <a:rPr lang="es-ES" sz="1200" kern="1200" dirty="0"/>
            <a:t>. </a:t>
          </a:r>
          <a:endParaRPr lang="es-EC" sz="1050" kern="1200" dirty="0"/>
        </a:p>
      </dsp:txBody>
      <dsp:txXfrm rot="10800000">
        <a:off x="3334855" y="376078"/>
        <a:ext cx="6431497" cy="2086575"/>
      </dsp:txXfrm>
    </dsp:sp>
    <dsp:sp modelId="{09A5A2D7-F03A-483F-BD9A-3E5CD1850B01}">
      <dsp:nvSpPr>
        <dsp:cNvPr id="0" name=""/>
        <dsp:cNvSpPr/>
      </dsp:nvSpPr>
      <dsp:spPr>
        <a:xfrm>
          <a:off x="1131235" y="2143"/>
          <a:ext cx="2621782" cy="2592444"/>
        </a:xfrm>
        <a:prstGeom prst="ellipse">
          <a:avLst/>
        </a:prstGeom>
        <a:blipFill rotWithShape="1">
          <a:blip xmlns:r="http://schemas.openxmlformats.org/officeDocument/2006/relationships" r:embed="rId1"/>
          <a:stretch>
            <a:fillRect/>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914286" y="2623711"/>
          <a:ext cx="7913787" cy="2086575"/>
        </a:xfrm>
        <a:prstGeom prst="homePlat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20122" tIns="60960" rIns="113792" bIns="60960" numCol="1" spcCol="1270" anchor="ctr" anchorCtr="0">
          <a:noAutofit/>
        </a:bodyPr>
        <a:lstStyle/>
        <a:p>
          <a:pPr lvl="0" algn="ctr" defTabSz="711200">
            <a:lnSpc>
              <a:spcPct val="90000"/>
            </a:lnSpc>
            <a:spcBef>
              <a:spcPct val="0"/>
            </a:spcBef>
            <a:spcAft>
              <a:spcPct val="35000"/>
            </a:spcAft>
          </a:pPr>
          <a:r>
            <a:rPr lang="es-EC" sz="1600" b="1" kern="1200" dirty="0"/>
            <a:t>DIRECTO: DIRECTOR O RESPONSABLE DE LA DIRECCIÓN DE GESTIÓN DE RIESGOS.</a:t>
          </a:r>
        </a:p>
      </dsp:txBody>
      <dsp:txXfrm rot="10800000">
        <a:off x="2435930" y="2623711"/>
        <a:ext cx="7392143" cy="2086575"/>
      </dsp:txXfrm>
    </dsp:sp>
    <dsp:sp modelId="{0310ED73-37A2-4494-A770-26E3910E8142}">
      <dsp:nvSpPr>
        <dsp:cNvPr id="0" name=""/>
        <dsp:cNvSpPr/>
      </dsp:nvSpPr>
      <dsp:spPr>
        <a:xfrm>
          <a:off x="1127535" y="2724785"/>
          <a:ext cx="2086575" cy="2086575"/>
        </a:xfrm>
        <a:prstGeom prst="ellipse">
          <a:avLst/>
        </a:prstGeom>
        <a:blipFill rotWithShape="1">
          <a:blip xmlns:r="http://schemas.openxmlformats.org/officeDocument/2006/relationships" r:embed="rId2"/>
          <a:stretch>
            <a:fillRect/>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418630" y="265353"/>
          <a:ext cx="7985282" cy="2148291"/>
        </a:xfrm>
        <a:prstGeom prst="homePlat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69683" tIns="60960" rIns="113792" bIns="60960" numCol="1" spcCol="1270" anchor="ctr" anchorCtr="0">
          <a:noAutofit/>
        </a:bodyPr>
        <a:lstStyle/>
        <a:p>
          <a:pPr lvl="0" algn="just" defTabSz="711200">
            <a:lnSpc>
              <a:spcPct val="90000"/>
            </a:lnSpc>
            <a:spcBef>
              <a:spcPct val="0"/>
            </a:spcBef>
            <a:spcAft>
              <a:spcPct val="35000"/>
            </a:spcAft>
          </a:pPr>
          <a:r>
            <a:rPr lang="es-EC" sz="1600" kern="1200" dirty="0">
              <a:latin typeface="+mn-lt"/>
            </a:rPr>
            <a:t>Permite obtener información relacionada a los ingresos que reciben los gobiernos provinciales para la ejecución de sus actividades. Los  principales temas son Ingresos totales e Ingresos  para actividades de protección ambiental, fomento y desarrollo productivo, viabilidad y cooperación ; y el gasto total realizado por el GAD Provincial y el gasto total destinado para actividades de protección ambiental basado en el Catálogo Funcional Ambiental del MIFIN y el CAPA 2000.</a:t>
          </a:r>
        </a:p>
      </dsp:txBody>
      <dsp:txXfrm rot="10800000">
        <a:off x="2955703" y="265353"/>
        <a:ext cx="7448209" cy="2148291"/>
      </dsp:txXfrm>
    </dsp:sp>
    <dsp:sp modelId="{09A5A2D7-F03A-483F-BD9A-3E5CD1850B01}">
      <dsp:nvSpPr>
        <dsp:cNvPr id="0" name=""/>
        <dsp:cNvSpPr/>
      </dsp:nvSpPr>
      <dsp:spPr>
        <a:xfrm>
          <a:off x="1045372" y="872"/>
          <a:ext cx="2546142" cy="2450332"/>
        </a:xfrm>
        <a:prstGeom prst="ellipse">
          <a:avLst/>
        </a:prstGeom>
        <a:blipFill rotWithShape="1">
          <a:blip xmlns:r="http://schemas.openxmlformats.org/officeDocument/2006/relationships" r:embed="rId1"/>
          <a:stretch>
            <a:fillRect/>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776249" y="2477825"/>
          <a:ext cx="8590723" cy="1972194"/>
        </a:xfrm>
        <a:prstGeom prst="homePlat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69683" tIns="60960" rIns="113792" bIns="60960" numCol="1" spcCol="1270" anchor="ctr" anchorCtr="0">
          <a:noAutofit/>
        </a:bodyPr>
        <a:lstStyle/>
        <a:p>
          <a:pPr lvl="0" algn="ctr" defTabSz="711200">
            <a:lnSpc>
              <a:spcPct val="90000"/>
            </a:lnSpc>
            <a:spcBef>
              <a:spcPct val="0"/>
            </a:spcBef>
            <a:spcAft>
              <a:spcPct val="35000"/>
            </a:spcAft>
          </a:pPr>
          <a:r>
            <a:rPr lang="es-EC" sz="1600" b="1" kern="1200" dirty="0"/>
            <a:t>DIRECTO: DIRECTOR O RESPONSABLE DE LA DIRECCIÓN FINANCIERA</a:t>
          </a:r>
        </a:p>
      </dsp:txBody>
      <dsp:txXfrm rot="10800000">
        <a:off x="2269297" y="2477825"/>
        <a:ext cx="8097675" cy="1972194"/>
      </dsp:txXfrm>
    </dsp:sp>
    <dsp:sp modelId="{0310ED73-37A2-4494-A770-26E3910E8142}">
      <dsp:nvSpPr>
        <dsp:cNvPr id="0" name=""/>
        <dsp:cNvSpPr/>
      </dsp:nvSpPr>
      <dsp:spPr>
        <a:xfrm>
          <a:off x="1306043" y="2575636"/>
          <a:ext cx="1981147" cy="1969058"/>
        </a:xfrm>
        <a:prstGeom prst="ellipse">
          <a:avLst/>
        </a:prstGeom>
        <a:blipFill rotWithShape="1">
          <a:blip xmlns:r="http://schemas.openxmlformats.org/officeDocument/2006/relationships" r:embed="rId2"/>
          <a:stretch>
            <a:fillRect/>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332375" y="62272"/>
          <a:ext cx="7566139" cy="2888883"/>
        </a:xfrm>
        <a:prstGeom prst="homePlat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98424" tIns="60960" rIns="113792" bIns="60960" numCol="1" spcCol="1270" anchor="ctr" anchorCtr="0">
          <a:noAutofit/>
        </a:bodyPr>
        <a:lstStyle/>
        <a:p>
          <a:pPr lvl="0" algn="just" defTabSz="711200">
            <a:lnSpc>
              <a:spcPct val="90000"/>
            </a:lnSpc>
            <a:spcBef>
              <a:spcPct val="0"/>
            </a:spcBef>
            <a:spcAft>
              <a:spcPct val="35000"/>
            </a:spcAft>
          </a:pPr>
          <a:r>
            <a:rPr lang="es-EC" sz="1600" b="0" i="0" kern="1200" dirty="0"/>
            <a:t>La Cooperación Internacional es la relación que se establece entre dos o más países, organismos u organizaciones de la sociedad civil, con el objetivo de alcanzar metas de desarrollo consensuadas. Entendiéndose a la  cooperación internacional como el conjunto de acciones a través de las cuales se intenta coordinar políticas o unir esfuerzos para poder alcanzar objetivos en plano internacional.</a:t>
          </a:r>
          <a:endParaRPr lang="es-EC" sz="1600" kern="1200" dirty="0">
            <a:latin typeface="+mn-lt"/>
          </a:endParaRPr>
        </a:p>
      </dsp:txBody>
      <dsp:txXfrm rot="10800000">
        <a:off x="3054596" y="62272"/>
        <a:ext cx="6843918" cy="2888883"/>
      </dsp:txXfrm>
    </dsp:sp>
    <dsp:sp modelId="{09A5A2D7-F03A-483F-BD9A-3E5CD1850B01}">
      <dsp:nvSpPr>
        <dsp:cNvPr id="0" name=""/>
        <dsp:cNvSpPr/>
      </dsp:nvSpPr>
      <dsp:spPr>
        <a:xfrm>
          <a:off x="1009246" y="321857"/>
          <a:ext cx="2337519" cy="2249560"/>
        </a:xfrm>
        <a:prstGeom prst="ellipse">
          <a:avLst/>
        </a:prstGeom>
        <a:blipFill rotWithShape="1">
          <a:blip xmlns:r="http://schemas.openxmlformats.org/officeDocument/2006/relationships" r:embed="rId1"/>
          <a:stretch>
            <a:fillRect/>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668430" y="2915518"/>
          <a:ext cx="8139801" cy="1810599"/>
        </a:xfrm>
        <a:prstGeom prst="homePlat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98424" tIns="60960" rIns="113792" bIns="60960" numCol="1" spcCol="1270" anchor="ctr" anchorCtr="0">
          <a:noAutofit/>
        </a:bodyPr>
        <a:lstStyle/>
        <a:p>
          <a:pPr lvl="0" algn="ctr" defTabSz="711200">
            <a:lnSpc>
              <a:spcPct val="90000"/>
            </a:lnSpc>
            <a:spcBef>
              <a:spcPct val="0"/>
            </a:spcBef>
            <a:spcAft>
              <a:spcPct val="35000"/>
            </a:spcAft>
          </a:pPr>
          <a:r>
            <a:rPr lang="es-EC" sz="1600" b="1" kern="1200" dirty="0"/>
            <a:t>DIRECTO: DIRECTOR O RESPONSABLE DE LA DIRECCIÓN DE COOPERACIÓN INTERNACIONAL</a:t>
          </a:r>
        </a:p>
      </dsp:txBody>
      <dsp:txXfrm rot="10800000">
        <a:off x="2121080" y="2915518"/>
        <a:ext cx="7687151" cy="1810599"/>
      </dsp:txXfrm>
    </dsp:sp>
    <dsp:sp modelId="{0310ED73-37A2-4494-A770-26E3910E8142}">
      <dsp:nvSpPr>
        <dsp:cNvPr id="0" name=""/>
        <dsp:cNvSpPr/>
      </dsp:nvSpPr>
      <dsp:spPr>
        <a:xfrm>
          <a:off x="1244101" y="3005315"/>
          <a:ext cx="1818819" cy="1807720"/>
        </a:xfrm>
        <a:prstGeom prst="ellipse">
          <a:avLst/>
        </a:prstGeom>
        <a:blipFill rotWithShape="1">
          <a:blip xmlns:r="http://schemas.openxmlformats.org/officeDocument/2006/relationships" r:embed="rId2"/>
          <a:stretch>
            <a:fillRect/>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FFC6CDF-2FF2-4D77-BB24-89AA58FB2FB0}">
      <dsp:nvSpPr>
        <dsp:cNvPr id="0" name=""/>
        <dsp:cNvSpPr/>
      </dsp:nvSpPr>
      <dsp:spPr>
        <a:xfrm rot="10800000">
          <a:off x="2361358" y="66234"/>
          <a:ext cx="7606220" cy="2986380"/>
        </a:xfrm>
        <a:prstGeom prst="homePlat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370" tIns="60960" rIns="113792" bIns="60960" numCol="1" spcCol="1270" anchor="ctr" anchorCtr="0">
          <a:noAutofit/>
        </a:bodyPr>
        <a:lstStyle/>
        <a:p>
          <a:pPr lvl="0" algn="just" defTabSz="711200">
            <a:lnSpc>
              <a:spcPct val="90000"/>
            </a:lnSpc>
            <a:spcBef>
              <a:spcPct val="0"/>
            </a:spcBef>
            <a:spcAft>
              <a:spcPct val="35000"/>
            </a:spcAft>
          </a:pPr>
          <a:r>
            <a:rPr lang="es-EC" sz="1600" b="1" kern="1200" dirty="0"/>
            <a:t>Permite  conocer  como los  GAD Provinciales gestionan la competencia de Vialidad estudiando las facultades otorgadas de  planificación, operación y construcción de  vías y puentes.</a:t>
          </a:r>
          <a:endParaRPr lang="es-EC" sz="1600" kern="1200" dirty="0">
            <a:latin typeface="+mn-lt"/>
          </a:endParaRPr>
        </a:p>
      </dsp:txBody>
      <dsp:txXfrm rot="10800000">
        <a:off x="3107953" y="66234"/>
        <a:ext cx="6859625" cy="2986380"/>
      </dsp:txXfrm>
    </dsp:sp>
    <dsp:sp modelId="{09A5A2D7-F03A-483F-BD9A-3E5CD1850B01}">
      <dsp:nvSpPr>
        <dsp:cNvPr id="0" name=""/>
        <dsp:cNvSpPr/>
      </dsp:nvSpPr>
      <dsp:spPr>
        <a:xfrm>
          <a:off x="997965" y="334580"/>
          <a:ext cx="2416409" cy="2325481"/>
        </a:xfrm>
        <a:prstGeom prst="ellipse">
          <a:avLst/>
        </a:prstGeom>
        <a:blipFill rotWithShape="1">
          <a:blip xmlns:r="http://schemas.openxmlformats.org/officeDocument/2006/relationships" r:embed="rId1"/>
          <a:stretch>
            <a:fillRect/>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05EBFE0-3CB3-497A-B78B-1B32C711DBAA}">
      <dsp:nvSpPr>
        <dsp:cNvPr id="0" name=""/>
        <dsp:cNvSpPr/>
      </dsp:nvSpPr>
      <dsp:spPr>
        <a:xfrm rot="10800000">
          <a:off x="1288483" y="2862931"/>
          <a:ext cx="8591589" cy="1871705"/>
        </a:xfrm>
        <a:prstGeom prst="homePlate">
          <a:avLst/>
        </a:prstGeom>
        <a:solidFill>
          <a:schemeClr val="lt1">
            <a:hueOff val="0"/>
            <a:satOff val="0"/>
            <a:lumOff val="0"/>
            <a:alphaOff val="0"/>
          </a:schemeClr>
        </a:solid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25370" tIns="60960" rIns="113792" bIns="60960" numCol="1" spcCol="1270" anchor="ctr" anchorCtr="0">
          <a:noAutofit/>
        </a:bodyPr>
        <a:lstStyle/>
        <a:p>
          <a:pPr lvl="0" algn="ctr" defTabSz="711200">
            <a:lnSpc>
              <a:spcPct val="90000"/>
            </a:lnSpc>
            <a:spcBef>
              <a:spcPct val="0"/>
            </a:spcBef>
            <a:spcAft>
              <a:spcPct val="35000"/>
            </a:spcAft>
          </a:pPr>
          <a:r>
            <a:rPr lang="es-EC" sz="1600" b="1" kern="1200" dirty="0"/>
            <a:t>           DIRECTO: DIRECTOR O RESPONSABLE DE LA DIRECCIÓN DE VIALIDAD</a:t>
          </a:r>
        </a:p>
      </dsp:txBody>
      <dsp:txXfrm rot="10800000">
        <a:off x="1756409" y="2862931"/>
        <a:ext cx="8123663" cy="1871705"/>
      </dsp:txXfrm>
    </dsp:sp>
    <dsp:sp modelId="{0310ED73-37A2-4494-A770-26E3910E8142}">
      <dsp:nvSpPr>
        <dsp:cNvPr id="0" name=""/>
        <dsp:cNvSpPr/>
      </dsp:nvSpPr>
      <dsp:spPr>
        <a:xfrm>
          <a:off x="1142660" y="3108602"/>
          <a:ext cx="1880202" cy="1868729"/>
        </a:xfrm>
        <a:prstGeom prst="ellipse">
          <a:avLst/>
        </a:prstGeom>
        <a:blipFill rotWithShape="1">
          <a:blip xmlns:r="http://schemas.openxmlformats.org/officeDocument/2006/relationships" r:embed="rId2"/>
          <a:stretch>
            <a:fillRect/>
          </a:stretch>
        </a:blipFill>
        <a:ln w="12700" cap="flat" cmpd="sng" algn="ctr">
          <a:solidFill>
            <a:schemeClr val="accent1">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EC" dirty="0"/>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3C25D3C-AD2B-4AC6-BCF8-3D6BADE73AF5}" type="datetimeFigureOut">
              <a:rPr lang="es-EC" smtClean="0"/>
              <a:t>24/05/2022</a:t>
            </a:fld>
            <a:endParaRPr lang="es-EC" dirty="0"/>
          </a:p>
        </p:txBody>
      </p:sp>
      <p:sp>
        <p:nvSpPr>
          <p:cNvPr id="4" name="3 Marcador de imagen de diapositiva"/>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s-EC" dirty="0"/>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C"/>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EC" dirty="0"/>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4F25F86-CC9B-49ED-8EEE-AA5A9D749354}" type="slidenum">
              <a:rPr lang="es-EC" smtClean="0"/>
              <a:t>‹Nº›</a:t>
            </a:fld>
            <a:endParaRPr lang="es-EC" dirty="0"/>
          </a:p>
        </p:txBody>
      </p:sp>
    </p:spTree>
    <p:extLst>
      <p:ext uri="{BB962C8B-B14F-4D97-AF65-F5344CB8AC3E}">
        <p14:creationId xmlns:p14="http://schemas.microsoft.com/office/powerpoint/2010/main" val="40821938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D4F25F86-CC9B-49ED-8EEE-AA5A9D749354}" type="slidenum">
              <a:rPr lang="es-EC" smtClean="0"/>
              <a:t>1</a:t>
            </a:fld>
            <a:endParaRPr lang="es-EC" dirty="0"/>
          </a:p>
        </p:txBody>
      </p:sp>
    </p:spTree>
    <p:extLst>
      <p:ext uri="{BB962C8B-B14F-4D97-AF65-F5344CB8AC3E}">
        <p14:creationId xmlns:p14="http://schemas.microsoft.com/office/powerpoint/2010/main" val="32939311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D4F25F86-CC9B-49ED-8EEE-AA5A9D749354}" type="slidenum">
              <a:rPr lang="es-EC" smtClean="0"/>
              <a:t>11</a:t>
            </a:fld>
            <a:endParaRPr lang="es-EC"/>
          </a:p>
        </p:txBody>
      </p:sp>
    </p:spTree>
    <p:extLst>
      <p:ext uri="{BB962C8B-B14F-4D97-AF65-F5344CB8AC3E}">
        <p14:creationId xmlns:p14="http://schemas.microsoft.com/office/powerpoint/2010/main" val="721933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D4F25F86-CC9B-49ED-8EEE-AA5A9D749354}" type="slidenum">
              <a:rPr lang="es-EC" smtClean="0"/>
              <a:t>22</a:t>
            </a:fld>
            <a:endParaRPr lang="es-EC"/>
          </a:p>
        </p:txBody>
      </p:sp>
    </p:spTree>
    <p:extLst>
      <p:ext uri="{BB962C8B-B14F-4D97-AF65-F5344CB8AC3E}">
        <p14:creationId xmlns:p14="http://schemas.microsoft.com/office/powerpoint/2010/main" val="10461340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endParaRPr lang="es-EC" dirty="0"/>
          </a:p>
        </p:txBody>
      </p:sp>
      <p:sp>
        <p:nvSpPr>
          <p:cNvPr id="4" name="3 Marcador de número de diapositiva"/>
          <p:cNvSpPr>
            <a:spLocks noGrp="1"/>
          </p:cNvSpPr>
          <p:nvPr>
            <p:ph type="sldNum" sz="quarter" idx="10"/>
          </p:nvPr>
        </p:nvSpPr>
        <p:spPr/>
        <p:txBody>
          <a:bodyPr/>
          <a:lstStyle/>
          <a:p>
            <a:fld id="{D4F25F86-CC9B-49ED-8EEE-AA5A9D749354}" type="slidenum">
              <a:rPr lang="es-EC" smtClean="0"/>
              <a:t>50</a:t>
            </a:fld>
            <a:endParaRPr lang="es-EC" dirty="0"/>
          </a:p>
        </p:txBody>
      </p:sp>
    </p:spTree>
    <p:extLst>
      <p:ext uri="{BB962C8B-B14F-4D97-AF65-F5344CB8AC3E}">
        <p14:creationId xmlns:p14="http://schemas.microsoft.com/office/powerpoint/2010/main" val="275278732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96F13414-8F03-A442-8ACD-2DC9B0A2CB5B}"/>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7735410B-9B5C-1D48-ACA9-2246B305F584}"/>
              </a:ext>
            </a:extLst>
          </p:cNvPr>
          <p:cNvSpPr>
            <a:spLocks noGrp="1"/>
          </p:cNvSpPr>
          <p:nvPr>
            <p:ph type="ctrTitle" hasCustomPrompt="1"/>
          </p:nvPr>
        </p:nvSpPr>
        <p:spPr>
          <a:xfrm>
            <a:off x="1524000" y="1122363"/>
            <a:ext cx="9144000" cy="2387600"/>
          </a:xfrm>
        </p:spPr>
        <p:txBody>
          <a:bodyPr anchor="b"/>
          <a:lstStyle>
            <a:lvl1pPr algn="l">
              <a:defRPr sz="6000" b="1">
                <a:solidFill>
                  <a:schemeClr val="bg1"/>
                </a:solidFill>
              </a:defRPr>
            </a:lvl1pPr>
          </a:lstStyle>
          <a:p>
            <a:r>
              <a:rPr lang="es-ES" dirty="0"/>
              <a:t>Título de la presentación</a:t>
            </a:r>
            <a:endParaRPr lang="x-none" dirty="0"/>
          </a:p>
        </p:txBody>
      </p:sp>
      <p:sp>
        <p:nvSpPr>
          <p:cNvPr id="3" name="Subtítulo 2">
            <a:extLst>
              <a:ext uri="{FF2B5EF4-FFF2-40B4-BE49-F238E27FC236}">
                <a16:creationId xmlns="" xmlns:a16="http://schemas.microsoft.com/office/drawing/2014/main" id="{E21AF1D1-197D-4A4F-9050-E4D327563361}"/>
              </a:ext>
            </a:extLst>
          </p:cNvPr>
          <p:cNvSpPr>
            <a:spLocks noGrp="1"/>
          </p:cNvSpPr>
          <p:nvPr>
            <p:ph type="subTitle" idx="1" hasCustomPrompt="1"/>
          </p:nvPr>
        </p:nvSpPr>
        <p:spPr>
          <a:xfrm>
            <a:off x="1524000" y="3663823"/>
            <a:ext cx="9144000" cy="655002"/>
          </a:xfrm>
        </p:spPr>
        <p:txBody>
          <a:bodyPr>
            <a:normAutofit/>
          </a:bodyPr>
          <a:lstStyle>
            <a:lvl1pPr marL="0" indent="0" algn="l">
              <a:buNone/>
              <a:defRPr sz="3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dirty="0"/>
              <a:t>Agregar subtítulo</a:t>
            </a:r>
            <a:endParaRPr lang="x-none" dirty="0"/>
          </a:p>
        </p:txBody>
      </p:sp>
    </p:spTree>
    <p:extLst>
      <p:ext uri="{BB962C8B-B14F-4D97-AF65-F5344CB8AC3E}">
        <p14:creationId xmlns:p14="http://schemas.microsoft.com/office/powerpoint/2010/main" val="258572807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Encabezado de sección">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EBEF04C5-841F-5A4D-8783-DCC17722801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6BD8743C-6899-8944-AB92-EAB5AE3FB04E}"/>
              </a:ext>
            </a:extLst>
          </p:cNvPr>
          <p:cNvSpPr>
            <a:spLocks noGrp="1"/>
          </p:cNvSpPr>
          <p:nvPr>
            <p:ph type="title" hasCustomPrompt="1"/>
          </p:nvPr>
        </p:nvSpPr>
        <p:spPr>
          <a:xfrm>
            <a:off x="2829696" y="2681415"/>
            <a:ext cx="8517753" cy="1112109"/>
          </a:xfrm>
        </p:spPr>
        <p:txBody>
          <a:bodyPr anchor="b"/>
          <a:lstStyle>
            <a:lvl1pPr>
              <a:defRPr sz="6000" b="1">
                <a:solidFill>
                  <a:schemeClr val="bg1"/>
                </a:solidFill>
              </a:defRPr>
            </a:lvl1pPr>
          </a:lstStyle>
          <a:p>
            <a:r>
              <a:rPr lang="es-ES" dirty="0"/>
              <a:t>Modificar título</a:t>
            </a:r>
            <a:endParaRPr lang="x-none" dirty="0"/>
          </a:p>
        </p:txBody>
      </p:sp>
      <p:sp>
        <p:nvSpPr>
          <p:cNvPr id="3" name="Marcador de texto 2">
            <a:extLst>
              <a:ext uri="{FF2B5EF4-FFF2-40B4-BE49-F238E27FC236}">
                <a16:creationId xmlns="" xmlns:a16="http://schemas.microsoft.com/office/drawing/2014/main" id="{65BCDE19-0EEF-0943-B986-6235A0F9902C}"/>
              </a:ext>
            </a:extLst>
          </p:cNvPr>
          <p:cNvSpPr>
            <a:spLocks noGrp="1"/>
          </p:cNvSpPr>
          <p:nvPr>
            <p:ph type="body" idx="1" hasCustomPrompt="1"/>
          </p:nvPr>
        </p:nvSpPr>
        <p:spPr>
          <a:xfrm>
            <a:off x="2829696" y="4008696"/>
            <a:ext cx="8517753" cy="563305"/>
          </a:xfrm>
        </p:spPr>
        <p:txBody>
          <a:bodyPr>
            <a:normAutofit/>
          </a:bodyPr>
          <a:lstStyle>
            <a:lvl1pPr marL="0" indent="0">
              <a:buNone/>
              <a:defRPr sz="32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es-ES" dirty="0"/>
              <a:t>Modificar subtítulo</a:t>
            </a:r>
            <a:endParaRPr lang="x-none" dirty="0"/>
          </a:p>
        </p:txBody>
      </p:sp>
      <p:sp>
        <p:nvSpPr>
          <p:cNvPr id="10" name="Marcador de texto 6">
            <a:extLst>
              <a:ext uri="{FF2B5EF4-FFF2-40B4-BE49-F238E27FC236}">
                <a16:creationId xmlns="" xmlns:a16="http://schemas.microsoft.com/office/drawing/2014/main" id="{238A4921-827D-E746-ACF8-162C8F41417F}"/>
              </a:ext>
            </a:extLst>
          </p:cNvPr>
          <p:cNvSpPr>
            <a:spLocks noGrp="1"/>
          </p:cNvSpPr>
          <p:nvPr>
            <p:ph type="body" sz="quarter" idx="10" hasCustomPrompt="1"/>
          </p:nvPr>
        </p:nvSpPr>
        <p:spPr>
          <a:xfrm>
            <a:off x="3010306" y="987146"/>
            <a:ext cx="1665287" cy="1257694"/>
          </a:xfrm>
        </p:spPr>
        <p:txBody>
          <a:bodyPr>
            <a:noAutofit/>
          </a:bodyPr>
          <a:lstStyle>
            <a:lvl1pPr marL="0" indent="0" algn="ctr">
              <a:buNone/>
              <a:defRPr sz="8800" b="1">
                <a:solidFill>
                  <a:srgbClr val="5E71FF"/>
                </a:solidFill>
              </a:defRPr>
            </a:lvl1pPr>
          </a:lstStyle>
          <a:p>
            <a:pPr lvl="0"/>
            <a:r>
              <a:rPr lang="es-MX" dirty="0"/>
              <a:t>01</a:t>
            </a:r>
            <a:endParaRPr lang="es-EC" dirty="0"/>
          </a:p>
        </p:txBody>
      </p:sp>
    </p:spTree>
    <p:extLst>
      <p:ext uri="{BB962C8B-B14F-4D97-AF65-F5344CB8AC3E}">
        <p14:creationId xmlns:p14="http://schemas.microsoft.com/office/powerpoint/2010/main" val="26843976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pic>
        <p:nvPicPr>
          <p:cNvPr id="8" name="Imagen 7">
            <a:extLst>
              <a:ext uri="{FF2B5EF4-FFF2-40B4-BE49-F238E27FC236}">
                <a16:creationId xmlns="" xmlns:a16="http://schemas.microsoft.com/office/drawing/2014/main" id="{AC82C9D5-7EBB-B246-ABB9-5DCE94B35566}"/>
              </a:ext>
            </a:extLst>
          </p:cNvPr>
          <p:cNvPicPr>
            <a:picLocks noChangeAspect="1"/>
          </p:cNvPicPr>
          <p:nvPr userDrawn="1"/>
        </p:nvPicPr>
        <p:blipFill>
          <a:blip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9" name="Marcador de texto 12">
            <a:extLst>
              <a:ext uri="{FF2B5EF4-FFF2-40B4-BE49-F238E27FC236}">
                <a16:creationId xmlns="" xmlns:a16="http://schemas.microsoft.com/office/drawing/2014/main" id="{5AA863C6-E4BB-7246-8E29-38C1A6D52323}"/>
              </a:ext>
            </a:extLst>
          </p:cNvPr>
          <p:cNvSpPr>
            <a:spLocks noGrp="1"/>
          </p:cNvSpPr>
          <p:nvPr>
            <p:ph type="body" sz="quarter" idx="11" hasCustomPrompt="1"/>
          </p:nvPr>
        </p:nvSpPr>
        <p:spPr>
          <a:xfrm>
            <a:off x="11083969" y="6289632"/>
            <a:ext cx="728662" cy="457629"/>
          </a:xfrm>
        </p:spPr>
        <p:txBody>
          <a:bodyPr/>
          <a:lstStyle>
            <a:lvl1pPr marL="0" indent="0" algn="ctr">
              <a:buNone/>
              <a:defRPr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359590394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olo el título">
    <p:spTree>
      <p:nvGrpSpPr>
        <p:cNvPr id="1" name=""/>
        <p:cNvGrpSpPr/>
        <p:nvPr/>
      </p:nvGrpSpPr>
      <p:grpSpPr>
        <a:xfrm>
          <a:off x="0" y="0"/>
          <a:ext cx="0" cy="0"/>
          <a:chOff x="0" y="0"/>
          <a:chExt cx="0" cy="0"/>
        </a:xfrm>
      </p:grpSpPr>
      <p:pic>
        <p:nvPicPr>
          <p:cNvPr id="7" name="Imagen 6">
            <a:extLst>
              <a:ext uri="{FF2B5EF4-FFF2-40B4-BE49-F238E27FC236}">
                <a16:creationId xmlns="" xmlns:a16="http://schemas.microsoft.com/office/drawing/2014/main" id="{A3A6E091-7C03-A443-A6D2-38D7BDCE83DA}"/>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 name="Título 1">
            <a:extLst>
              <a:ext uri="{FF2B5EF4-FFF2-40B4-BE49-F238E27FC236}">
                <a16:creationId xmlns="" xmlns:a16="http://schemas.microsoft.com/office/drawing/2014/main" id="{850ADB42-67F8-B244-80CB-7A4A6F8B8139}"/>
              </a:ext>
            </a:extLst>
          </p:cNvPr>
          <p:cNvSpPr>
            <a:spLocks noGrp="1"/>
          </p:cNvSpPr>
          <p:nvPr>
            <p:ph type="title" hasCustomPrompt="1"/>
          </p:nvPr>
        </p:nvSpPr>
        <p:spPr>
          <a:xfrm>
            <a:off x="838200" y="340411"/>
            <a:ext cx="7737389" cy="672843"/>
          </a:xfrm>
        </p:spPr>
        <p:txBody>
          <a:bodyPr>
            <a:normAutofit/>
          </a:bodyPr>
          <a:lstStyle>
            <a:lvl1pPr>
              <a:defRPr sz="3600" b="1">
                <a:solidFill>
                  <a:srgbClr val="1F285D"/>
                </a:solidFill>
              </a:defRPr>
            </a:lvl1pPr>
          </a:lstStyle>
          <a:p>
            <a:r>
              <a:rPr lang="es-ES" dirty="0"/>
              <a:t>Editar título</a:t>
            </a:r>
            <a:endParaRPr lang="x-none" dirty="0"/>
          </a:p>
        </p:txBody>
      </p:sp>
      <p:sp>
        <p:nvSpPr>
          <p:cNvPr id="11" name="Marcador de texto 10">
            <a:extLst>
              <a:ext uri="{FF2B5EF4-FFF2-40B4-BE49-F238E27FC236}">
                <a16:creationId xmlns="" xmlns:a16="http://schemas.microsoft.com/office/drawing/2014/main" id="{FE0C7826-BD6F-3F44-93EE-AB675BEF60DB}"/>
              </a:ext>
            </a:extLst>
          </p:cNvPr>
          <p:cNvSpPr>
            <a:spLocks noGrp="1"/>
          </p:cNvSpPr>
          <p:nvPr>
            <p:ph type="body" sz="quarter" idx="10" hasCustomPrompt="1"/>
          </p:nvPr>
        </p:nvSpPr>
        <p:spPr>
          <a:xfrm>
            <a:off x="838200" y="1012825"/>
            <a:ext cx="7737475" cy="457629"/>
          </a:xfrm>
        </p:spPr>
        <p:txBody>
          <a:bodyPr>
            <a:normAutofit/>
          </a:bodyPr>
          <a:lstStyle>
            <a:lvl1pPr marL="0" indent="0">
              <a:buNone/>
              <a:defRPr sz="2400">
                <a:solidFill>
                  <a:srgbClr val="646481"/>
                </a:solidFill>
              </a:defRPr>
            </a:lvl1pPr>
          </a:lstStyle>
          <a:p>
            <a:r>
              <a:rPr lang="es-ES" dirty="0"/>
              <a:t>Haga clic para modificar</a:t>
            </a:r>
            <a:endParaRPr lang="x-none" dirty="0"/>
          </a:p>
        </p:txBody>
      </p:sp>
      <p:sp>
        <p:nvSpPr>
          <p:cNvPr id="13" name="Marcador de texto 12">
            <a:extLst>
              <a:ext uri="{FF2B5EF4-FFF2-40B4-BE49-F238E27FC236}">
                <a16:creationId xmlns="" xmlns:a16="http://schemas.microsoft.com/office/drawing/2014/main" id="{8DAAF717-D746-FE4F-A5F1-E3136E0F16AD}"/>
              </a:ext>
            </a:extLst>
          </p:cNvPr>
          <p:cNvSpPr>
            <a:spLocks noGrp="1"/>
          </p:cNvSpPr>
          <p:nvPr>
            <p:ph type="body" sz="quarter" idx="11" hasCustomPrompt="1"/>
          </p:nvPr>
        </p:nvSpPr>
        <p:spPr>
          <a:xfrm>
            <a:off x="11083969" y="6289632"/>
            <a:ext cx="728662" cy="457629"/>
          </a:xfrm>
        </p:spPr>
        <p:txBody>
          <a:bodyPr/>
          <a:lstStyle>
            <a:lvl1pPr marL="0" indent="0" algn="ctr">
              <a:buNone/>
              <a:defRPr b="1">
                <a:solidFill>
                  <a:schemeClr val="bg1"/>
                </a:solidFill>
              </a:defRPr>
            </a:lvl1pPr>
          </a:lstStyle>
          <a:p>
            <a:r>
              <a:rPr lang="es-ES" dirty="0"/>
              <a:t>01</a:t>
            </a:r>
            <a:endParaRPr lang="x-none" dirty="0"/>
          </a:p>
        </p:txBody>
      </p:sp>
    </p:spTree>
    <p:extLst>
      <p:ext uri="{BB962C8B-B14F-4D97-AF65-F5344CB8AC3E}">
        <p14:creationId xmlns:p14="http://schemas.microsoft.com/office/powerpoint/2010/main" val="31645954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pic>
        <p:nvPicPr>
          <p:cNvPr id="6" name="Imagen 5">
            <a:extLst>
              <a:ext uri="{FF2B5EF4-FFF2-40B4-BE49-F238E27FC236}">
                <a16:creationId xmlns="" xmlns:a16="http://schemas.microsoft.com/office/drawing/2014/main" id="{872A9304-47E7-E44B-BC9B-3F5C92870A8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3704005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 xmlns:a16="http://schemas.microsoft.com/office/drawing/2014/main" id="{01BABDA2-023C-7945-BF86-BEAA5004E0F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x-none"/>
          </a:p>
        </p:txBody>
      </p:sp>
      <p:sp>
        <p:nvSpPr>
          <p:cNvPr id="3" name="Marcador de texto 2">
            <a:extLst>
              <a:ext uri="{FF2B5EF4-FFF2-40B4-BE49-F238E27FC236}">
                <a16:creationId xmlns="" xmlns:a16="http://schemas.microsoft.com/office/drawing/2014/main" id="{B7FA23C8-2E4E-5046-8259-E2E21397864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r>
              <a:rPr lang="es-ES"/>
              <a:t>Editar los estilos de texto del patrón
Segundo nivel
Tercer nivel
Cuarto nivel
Quinto nivel</a:t>
            </a:r>
            <a:endParaRPr lang="x-none"/>
          </a:p>
        </p:txBody>
      </p:sp>
      <p:sp>
        <p:nvSpPr>
          <p:cNvPr id="4" name="Marcador de fecha 3">
            <a:extLst>
              <a:ext uri="{FF2B5EF4-FFF2-40B4-BE49-F238E27FC236}">
                <a16:creationId xmlns="" xmlns:a16="http://schemas.microsoft.com/office/drawing/2014/main" id="{5C005DD2-86EC-2440-A7E7-B841DBFD7C5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BEA569-A74A-4F40-B8C4-0DF053AB9BE6}" type="datetimeFigureOut">
              <a:rPr lang="x-none" smtClean="0"/>
              <a:t>24/05/2022</a:t>
            </a:fld>
            <a:endParaRPr lang="x-none"/>
          </a:p>
        </p:txBody>
      </p:sp>
      <p:sp>
        <p:nvSpPr>
          <p:cNvPr id="5" name="Marcador de pie de página 4">
            <a:extLst>
              <a:ext uri="{FF2B5EF4-FFF2-40B4-BE49-F238E27FC236}">
                <a16:creationId xmlns="" xmlns:a16="http://schemas.microsoft.com/office/drawing/2014/main" id="{FAAEDE95-BF79-354F-9D02-2C24B8EB626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x-none"/>
          </a:p>
        </p:txBody>
      </p:sp>
      <p:sp>
        <p:nvSpPr>
          <p:cNvPr id="6" name="Marcador de número de diapositiva 5">
            <a:extLst>
              <a:ext uri="{FF2B5EF4-FFF2-40B4-BE49-F238E27FC236}">
                <a16:creationId xmlns="" xmlns:a16="http://schemas.microsoft.com/office/drawing/2014/main" id="{75348DA7-A2C8-4B42-8734-0C9E18D34DF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F55D62-19B0-8644-950B-6F136B21E2CE}" type="slidenum">
              <a:rPr lang="x-none" smtClean="0"/>
              <a:t>‹Nº›</a:t>
            </a:fld>
            <a:endParaRPr lang="x-none"/>
          </a:p>
        </p:txBody>
      </p:sp>
    </p:spTree>
    <p:extLst>
      <p:ext uri="{BB962C8B-B14F-4D97-AF65-F5344CB8AC3E}">
        <p14:creationId xmlns:p14="http://schemas.microsoft.com/office/powerpoint/2010/main" val="2024135047"/>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54" r:id="rId4"/>
    <p:sldLayoutId id="2147483655"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x-non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4.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05.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image" Target="../media/image112.png"/><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6.png"/><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16.pn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10.xml.rels><?xml version="1.0" encoding="UTF-8" standalone="yes"?>
<Relationships xmlns="http://schemas.openxmlformats.org/package/2006/relationships"><Relationship Id="rId2" Type="http://schemas.openxmlformats.org/officeDocument/2006/relationships/image" Target="../media/image114.png"/><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14.png"/><Relationship Id="rId1" Type="http://schemas.openxmlformats.org/officeDocument/2006/relationships/slideLayout" Target="../slideLayouts/slideLayout4.xml"/><Relationship Id="rId4" Type="http://schemas.openxmlformats.org/officeDocument/2006/relationships/image" Target="../media/image115.png"/></Relationships>
</file>

<file path=ppt/slides/_rels/slide11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4.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19.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6.png"/><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16.png"/><Relationship Id="rId4" Type="http://schemas.openxmlformats.org/officeDocument/2006/relationships/image" Target="../media/image15.png"/></Relationships>
</file>

<file path=ppt/slides/_rels/slide1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14.png"/><Relationship Id="rId1" Type="http://schemas.openxmlformats.org/officeDocument/2006/relationships/slideLayout" Target="../slideLayouts/slideLayout4.xml"/><Relationship Id="rId4" Type="http://schemas.openxmlformats.org/officeDocument/2006/relationships/image" Target="../media/image125.png"/></Relationships>
</file>

<file path=ppt/slides/_rels/slide125.xml.rels><?xml version="1.0" encoding="UTF-8" standalone="yes"?>
<Relationships xmlns="http://schemas.openxmlformats.org/package/2006/relationships"><Relationship Id="rId3" Type="http://schemas.openxmlformats.org/officeDocument/2006/relationships/image" Target="../media/image126.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6.png"/><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16.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14.png"/><Relationship Id="rId4" Type="http://schemas.openxmlformats.org/officeDocument/2006/relationships/image" Target="../media/image33.png"/></Relationships>
</file>

<file path=ppt/slides/_rels/slide2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1.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3.png"/><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3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4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6.png"/><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16.png"/><Relationship Id="rId4" Type="http://schemas.openxmlformats.org/officeDocument/2006/relationships/image" Target="../media/image15.png"/></Relationships>
</file>

<file path=ppt/slides/_rels/slide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8.png"/><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4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59.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5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6.png"/><Relationship Id="rId1" Type="http://schemas.openxmlformats.org/officeDocument/2006/relationships/slideLayout" Target="../slideLayouts/slideLayout4.xml"/><Relationship Id="rId6" Type="http://schemas.openxmlformats.org/officeDocument/2006/relationships/image" Target="../media/image27.png"/><Relationship Id="rId5" Type="http://schemas.openxmlformats.org/officeDocument/2006/relationships/image" Target="../media/image16.png"/><Relationship Id="rId4" Type="http://schemas.openxmlformats.org/officeDocument/2006/relationships/image" Target="../media/image15.png"/></Relationships>
</file>

<file path=ppt/slides/_rels/slide59.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0.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72.png"/><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78.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7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190.152.152.104/sipe-captura-war/" TargetMode="External"/><Relationship Id="rId2" Type="http://schemas.openxmlformats.org/officeDocument/2006/relationships/image" Target="../media/image10.png"/><Relationship Id="rId1" Type="http://schemas.openxmlformats.org/officeDocument/2006/relationships/slideLayout" Target="../slideLayouts/slideLayout4.xml"/><Relationship Id="rId4" Type="http://schemas.openxmlformats.org/officeDocument/2006/relationships/image" Target="../media/image11.png"/></Relationships>
</file>

<file path=ppt/slides/_rels/slide8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4.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8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88.png"/><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4.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8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png"/><Relationship Id="rId1" Type="http://schemas.openxmlformats.org/officeDocument/2006/relationships/slideLayout" Target="../slideLayouts/slideLayout4.xml"/><Relationship Id="rId5" Type="http://schemas.openxmlformats.org/officeDocument/2006/relationships/image" Target="../media/image99.png"/><Relationship Id="rId4" Type="http://schemas.openxmlformats.org/officeDocument/2006/relationships/image" Target="../media/image27.png"/></Relationships>
</file>

<file path=ppt/slides/_rels/slide9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0.png"/><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BCE74EF7-2C04-A342-AAD9-E694CF9B7FF3}"/>
              </a:ext>
            </a:extLst>
          </p:cNvPr>
          <p:cNvSpPr>
            <a:spLocks noGrp="1"/>
          </p:cNvSpPr>
          <p:nvPr>
            <p:ph type="ctrTitle"/>
          </p:nvPr>
        </p:nvSpPr>
        <p:spPr/>
        <p:txBody>
          <a:bodyPr>
            <a:normAutofit fontScale="90000"/>
          </a:bodyPr>
          <a:lstStyle/>
          <a:p>
            <a:r>
              <a:rPr lang="es-ES_tradnl" dirty="0"/>
              <a:t>Censo de Información Ambiental Económica en GAD Provinciales </a:t>
            </a:r>
            <a:endParaRPr lang="x-none" dirty="0"/>
          </a:p>
        </p:txBody>
      </p:sp>
      <p:sp>
        <p:nvSpPr>
          <p:cNvPr id="4" name="Rectángulo redondeado 3">
            <a:extLst>
              <a:ext uri="{FF2B5EF4-FFF2-40B4-BE49-F238E27FC236}">
                <a16:creationId xmlns="" xmlns:a16="http://schemas.microsoft.com/office/drawing/2014/main" id="{7501EF41-F281-6D48-9E26-1B14A4817180}"/>
              </a:ext>
            </a:extLst>
          </p:cNvPr>
          <p:cNvSpPr/>
          <p:nvPr/>
        </p:nvSpPr>
        <p:spPr>
          <a:xfrm>
            <a:off x="1524000" y="4485080"/>
            <a:ext cx="2011680" cy="480291"/>
          </a:xfrm>
          <a:prstGeom prst="roundRect">
            <a:avLst/>
          </a:prstGeom>
          <a:solidFill>
            <a:srgbClr val="5E71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S" sz="2400" dirty="0"/>
              <a:t>Mayo, </a:t>
            </a:r>
            <a:r>
              <a:rPr lang="es-ES" sz="2400" dirty="0" smtClean="0"/>
              <a:t>2022</a:t>
            </a:r>
            <a:endParaRPr lang="es-EC" sz="2400" dirty="0"/>
          </a:p>
        </p:txBody>
      </p:sp>
    </p:spTree>
    <p:extLst>
      <p:ext uri="{BB962C8B-B14F-4D97-AF65-F5344CB8AC3E}">
        <p14:creationId xmlns:p14="http://schemas.microsoft.com/office/powerpoint/2010/main" val="5884176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texto"/>
          <p:cNvSpPr>
            <a:spLocks noGrp="1"/>
          </p:cNvSpPr>
          <p:nvPr>
            <p:ph type="body" sz="quarter" idx="11"/>
          </p:nvPr>
        </p:nvSpPr>
        <p:spPr/>
        <p:txBody>
          <a:bodyPr>
            <a:normAutofit lnSpcReduction="10000"/>
          </a:bodyPr>
          <a:lstStyle/>
          <a:p>
            <a:r>
              <a:rPr lang="es-EC" dirty="0" smtClean="0"/>
              <a:t>09</a:t>
            </a:r>
            <a:endParaRPr lang="es-EC" dirty="0"/>
          </a:p>
        </p:txBody>
      </p:sp>
      <p:sp>
        <p:nvSpPr>
          <p:cNvPr id="5" name="4 Rectángulo"/>
          <p:cNvSpPr/>
          <p:nvPr/>
        </p:nvSpPr>
        <p:spPr>
          <a:xfrm>
            <a:off x="798490" y="4016064"/>
            <a:ext cx="11014141" cy="2554545"/>
          </a:xfrm>
          <a:prstGeom prst="rect">
            <a:avLst/>
          </a:prstGeom>
        </p:spPr>
        <p:txBody>
          <a:bodyPr wrap="square">
            <a:spAutoFit/>
          </a:bodyPr>
          <a:lstStyle/>
          <a:p>
            <a:pPr algn="just"/>
            <a:r>
              <a:rPr lang="es-EC" sz="1600" b="1" dirty="0" smtClean="0"/>
              <a:t>1.- </a:t>
            </a:r>
            <a:r>
              <a:rPr lang="es-EC" sz="1600" dirty="0" smtClean="0"/>
              <a:t>Al </a:t>
            </a:r>
            <a:r>
              <a:rPr lang="es-EC" sz="1600" dirty="0"/>
              <a:t>presionar este </a:t>
            </a:r>
            <a:r>
              <a:rPr lang="es-EC" sz="1600" dirty="0" smtClean="0"/>
              <a:t>ícono </a:t>
            </a:r>
            <a:r>
              <a:rPr lang="es-EC" sz="1600" dirty="0"/>
              <a:t>se desplegará la pantalla principal </a:t>
            </a:r>
            <a:r>
              <a:rPr lang="es-EC" sz="1600" dirty="0" smtClean="0"/>
              <a:t>donde </a:t>
            </a:r>
            <a:r>
              <a:rPr lang="es-EC" sz="1600" dirty="0"/>
              <a:t>se encuentra el formulario digital el mismo que debe ser llenado de acuerdo a las directrices emitidas en el Manual de </a:t>
            </a:r>
            <a:r>
              <a:rPr lang="es-EC" sz="1600" dirty="0" smtClean="0"/>
              <a:t>Usuario.</a:t>
            </a:r>
          </a:p>
          <a:p>
            <a:pPr algn="just"/>
            <a:r>
              <a:rPr lang="es-EC" sz="1600" b="1" dirty="0" smtClean="0"/>
              <a:t>2.- </a:t>
            </a:r>
            <a:r>
              <a:rPr lang="es-EC" sz="1600" dirty="0" smtClean="0"/>
              <a:t>Al </a:t>
            </a:r>
            <a:r>
              <a:rPr lang="es-EC" sz="1600" dirty="0"/>
              <a:t>presionar este </a:t>
            </a:r>
            <a:r>
              <a:rPr lang="es-EC" sz="1600" dirty="0" smtClean="0"/>
              <a:t>ícono </a:t>
            </a:r>
            <a:r>
              <a:rPr lang="es-EC" sz="1600" dirty="0"/>
              <a:t>se desplegará una pantalla, la </a:t>
            </a:r>
            <a:r>
              <a:rPr lang="es-EC" sz="1600" dirty="0" smtClean="0"/>
              <a:t>cual contiene </a:t>
            </a:r>
            <a:r>
              <a:rPr lang="es-EC" sz="1600" dirty="0"/>
              <a:t>la </a:t>
            </a:r>
            <a:r>
              <a:rPr lang="es-EC" sz="1600" dirty="0" smtClean="0"/>
              <a:t>información de </a:t>
            </a:r>
            <a:r>
              <a:rPr lang="es-EC" sz="1600" dirty="0"/>
              <a:t>identificación y ubicación del GAD Provincial, </a:t>
            </a:r>
            <a:r>
              <a:rPr lang="es-EC" sz="1600" dirty="0" smtClean="0"/>
              <a:t>ubicación </a:t>
            </a:r>
            <a:r>
              <a:rPr lang="es-EC" sz="1600" dirty="0"/>
              <a:t>geográfica y </a:t>
            </a:r>
            <a:r>
              <a:rPr lang="es-EC" sz="1600" dirty="0" err="1"/>
              <a:t>muestral</a:t>
            </a:r>
            <a:r>
              <a:rPr lang="es-EC" sz="1600" dirty="0"/>
              <a:t>, información que debe ser actualizada si fuera el caso</a:t>
            </a:r>
            <a:r>
              <a:rPr lang="es-EC" sz="1600" dirty="0" smtClean="0"/>
              <a:t>.</a:t>
            </a:r>
          </a:p>
          <a:p>
            <a:pPr algn="just"/>
            <a:r>
              <a:rPr lang="es-EC" sz="1600" b="1" dirty="0" smtClean="0"/>
              <a:t>3.- </a:t>
            </a:r>
            <a:r>
              <a:rPr lang="es-EC" sz="1600" dirty="0" smtClean="0"/>
              <a:t>Este </a:t>
            </a:r>
            <a:r>
              <a:rPr lang="es-EC" sz="1600" dirty="0"/>
              <a:t>ícono permite descargar el formulario una vez que se encuentre con el registro de la información completamente </a:t>
            </a:r>
            <a:r>
              <a:rPr lang="es-EC" sz="1600" dirty="0" smtClean="0"/>
              <a:t>validada y revisada, </a:t>
            </a:r>
            <a:r>
              <a:rPr lang="es-EC" sz="1600" dirty="0"/>
              <a:t>se puede visualizar la información en documento </a:t>
            </a:r>
            <a:r>
              <a:rPr lang="es-EC" sz="1600" dirty="0" smtClean="0"/>
              <a:t>PDF por temática o general, </a:t>
            </a:r>
            <a:r>
              <a:rPr lang="es-EC" sz="1600" dirty="0"/>
              <a:t>el mismo </a:t>
            </a:r>
            <a:r>
              <a:rPr lang="es-EC" sz="1600" dirty="0" smtClean="0"/>
              <a:t>debe </a:t>
            </a:r>
            <a:r>
              <a:rPr lang="es-EC" sz="1600" dirty="0"/>
              <a:t>ser firmado por el </a:t>
            </a:r>
            <a:r>
              <a:rPr lang="es-EC" sz="1600" dirty="0" smtClean="0"/>
              <a:t>responsable de brindar la información y </a:t>
            </a:r>
            <a:r>
              <a:rPr lang="es-EC" sz="1600" dirty="0"/>
              <a:t>enviado al Responsable Zonal del </a:t>
            </a:r>
            <a:r>
              <a:rPr lang="es-EC" sz="1600" dirty="0" smtClean="0"/>
              <a:t>INEC quien será el encargado de enviar a PC todos los formularios asignados de acuerdo a su carga de trabajo.</a:t>
            </a:r>
            <a:endParaRPr lang="es-EC" sz="1600"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6532" y="888641"/>
            <a:ext cx="11319457" cy="30909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1847695"/>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89</a:t>
            </a:r>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456319"/>
            <a:ext cx="8021302" cy="414116"/>
          </a:xfrm>
        </p:spPr>
        <p:txBody>
          <a:bodyPr>
            <a:noAutofit/>
          </a:bodyPr>
          <a:lstStyle/>
          <a:p>
            <a:r>
              <a:rPr lang="es-EC" sz="1800" dirty="0">
                <a:solidFill>
                  <a:schemeClr val="tx1"/>
                </a:solidFill>
              </a:rPr>
              <a:t>6.9 Detalle la siguiente información en relación a la disponibilidad y ejecución de procesos de evaluación del año 2021</a:t>
            </a:r>
          </a:p>
        </p:txBody>
      </p:sp>
      <p:sp>
        <p:nvSpPr>
          <p:cNvPr id="5" name="7 CuadroTexto">
            <a:extLst>
              <a:ext uri="{FF2B5EF4-FFF2-40B4-BE49-F238E27FC236}">
                <a16:creationId xmlns:a16="http://schemas.microsoft.com/office/drawing/2014/main" xmlns="" id="{F5AAC325-2701-43A8-BC88-2805864EA8D6}"/>
              </a:ext>
            </a:extLst>
          </p:cNvPr>
          <p:cNvSpPr txBox="1"/>
          <p:nvPr/>
        </p:nvSpPr>
        <p:spPr>
          <a:xfrm>
            <a:off x="758304" y="3709953"/>
            <a:ext cx="11206163" cy="1384995"/>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 </a:t>
            </a:r>
          </a:p>
          <a:p>
            <a:pPr algn="just"/>
            <a:r>
              <a:rPr lang="es-EC" sz="1400" dirty="0" smtClean="0"/>
              <a:t>Conocer si los proyectos y/o convenios en materia de cooperación internacional ejecutados por los GAD Provinciales, realizaron el proceso de evaluación.</a:t>
            </a:r>
          </a:p>
          <a:p>
            <a:pPr lvl="0" algn="ctr"/>
            <a:r>
              <a:rPr lang="es-EC" sz="1400" b="1" dirty="0"/>
              <a:t>INSTRUCCIONES:</a:t>
            </a:r>
          </a:p>
          <a:p>
            <a:pPr marL="285750" lvl="0" indent="-285750" algn="just">
              <a:buFont typeface="Arial" panose="020B0604020202020204" pitchFamily="34" charset="0"/>
              <a:buChar char="•"/>
            </a:pPr>
            <a:r>
              <a:rPr lang="es-EC" sz="1400" dirty="0"/>
              <a:t>Seleccione el tipo de Proceso de evaluación de la ejecución de proyectos  de la </a:t>
            </a:r>
            <a:r>
              <a:rPr lang="es-EC" sz="1400" b="1" dirty="0"/>
              <a:t>pregunta 6.9.1.  </a:t>
            </a:r>
            <a:r>
              <a:rPr lang="es-EC" sz="1400" dirty="0"/>
              <a:t>y</a:t>
            </a:r>
            <a:r>
              <a:rPr lang="es-EC" sz="1400" b="1" dirty="0"/>
              <a:t> </a:t>
            </a:r>
            <a:r>
              <a:rPr lang="es-EC" sz="1400" dirty="0"/>
              <a:t>continúe con la siguiente pregunta</a:t>
            </a:r>
            <a:r>
              <a:rPr lang="es-EC" sz="1400" dirty="0" smtClean="0"/>
              <a:t>.</a:t>
            </a:r>
            <a:endParaRPr lang="es-EC" sz="1400"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3131" y="1358900"/>
            <a:ext cx="11239500" cy="14859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166061"/>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90</a:t>
            </a:r>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443440"/>
            <a:ext cx="7982666" cy="414116"/>
          </a:xfrm>
        </p:spPr>
        <p:txBody>
          <a:bodyPr>
            <a:noAutofit/>
          </a:bodyPr>
          <a:lstStyle/>
          <a:p>
            <a:pPr algn="just"/>
            <a:r>
              <a:rPr lang="es-EC" sz="1800" dirty="0">
                <a:solidFill>
                  <a:schemeClr val="tx1"/>
                </a:solidFill>
              </a:rPr>
              <a:t>6.10 ¿El GAD en el año 2021 ha generado mecanismos de articulación multinivel y </a:t>
            </a:r>
            <a:r>
              <a:rPr lang="es-EC" sz="1800" dirty="0" err="1">
                <a:solidFill>
                  <a:schemeClr val="tx1"/>
                </a:solidFill>
              </a:rPr>
              <a:t>multiactor</a:t>
            </a:r>
            <a:r>
              <a:rPr lang="es-EC" sz="1800" dirty="0">
                <a:solidFill>
                  <a:schemeClr val="tx1"/>
                </a:solidFill>
              </a:rPr>
              <a:t> para la gestión de la cooperación internacional?</a:t>
            </a:r>
          </a:p>
        </p:txBody>
      </p:sp>
      <p:sp>
        <p:nvSpPr>
          <p:cNvPr id="5" name="7 CuadroTexto">
            <a:extLst>
              <a:ext uri="{FF2B5EF4-FFF2-40B4-BE49-F238E27FC236}">
                <a16:creationId xmlns:a16="http://schemas.microsoft.com/office/drawing/2014/main" xmlns="" id="{F5AAC325-2701-43A8-BC88-2805864EA8D6}"/>
              </a:ext>
            </a:extLst>
          </p:cNvPr>
          <p:cNvSpPr txBox="1"/>
          <p:nvPr/>
        </p:nvSpPr>
        <p:spPr>
          <a:xfrm>
            <a:off x="758304" y="3721579"/>
            <a:ext cx="11206163" cy="2246769"/>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con que entidades el GAD genera mecanismos de articulación como Redes Nacionales de CINR, Redes  Internacionales de CINR, Mesas Técnicas de Cooperación entre otros</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a:t>
            </a:r>
            <a:r>
              <a:rPr lang="es-ES" sz="1400" b="1" dirty="0"/>
              <a:t>ícono  </a:t>
            </a:r>
            <a:r>
              <a:rPr lang="es-ES" sz="1400" b="1" dirty="0" smtClean="0"/>
              <a:t>          </a:t>
            </a:r>
            <a:r>
              <a:rPr lang="es-ES" sz="1400" dirty="0" smtClean="0"/>
              <a:t>y</a:t>
            </a:r>
            <a:r>
              <a:rPr lang="es-ES" sz="1400" b="1" dirty="0" smtClean="0"/>
              <a:t> </a:t>
            </a:r>
            <a:r>
              <a:rPr lang="es-ES" sz="1400" dirty="0"/>
              <a:t>se visualizará los campos para ingresar la información. </a:t>
            </a:r>
            <a:r>
              <a:rPr lang="es-EC" sz="1400" dirty="0"/>
              <a:t> </a:t>
            </a:r>
          </a:p>
          <a:p>
            <a:pPr marL="285750" lvl="0" indent="-285750" algn="just">
              <a:buFont typeface="Arial" panose="020B0604020202020204" pitchFamily="34" charset="0"/>
              <a:buChar char="•"/>
            </a:pPr>
            <a:r>
              <a:rPr lang="es-EC" sz="1400" dirty="0"/>
              <a:t>Seleccione el Tipo de mecanismo de la </a:t>
            </a:r>
            <a:r>
              <a:rPr lang="es-EC" sz="1400" b="1" dirty="0"/>
              <a:t>pregunta 6.10.1.  </a:t>
            </a:r>
            <a:r>
              <a:rPr lang="es-EC" sz="1400" dirty="0"/>
              <a:t>y</a:t>
            </a:r>
            <a:r>
              <a:rPr lang="es-EC" sz="1400" b="1" dirty="0"/>
              <a:t> </a:t>
            </a:r>
            <a:r>
              <a:rPr lang="es-EC" sz="1400" dirty="0"/>
              <a:t>continúe con la siguiente pregunta.</a:t>
            </a:r>
          </a:p>
          <a:p>
            <a:pPr marL="285750" lvl="0" indent="-285750" algn="just">
              <a:buFont typeface="Arial" panose="020B0604020202020204" pitchFamily="34" charset="0"/>
              <a:buChar char="•"/>
            </a:pPr>
            <a:r>
              <a:rPr lang="es-EC" sz="1400" dirty="0"/>
              <a:t>Si en la pregunta 6.10.1 selecciona literal </a:t>
            </a:r>
            <a:r>
              <a:rPr lang="es-EC" sz="1400" b="1" dirty="0"/>
              <a:t>e. Otro especifique</a:t>
            </a:r>
            <a:r>
              <a:rPr lang="es-EC" sz="1400" dirty="0"/>
              <a:t>… describa el tipo de mecanismo.</a:t>
            </a:r>
          </a:p>
          <a:p>
            <a:pPr marL="285750" indent="-285750" algn="just">
              <a:buFont typeface="Arial" panose="020B0604020202020204" pitchFamily="34" charset="0"/>
              <a:buChar char="•"/>
            </a:pPr>
            <a:r>
              <a:rPr lang="es-EC" sz="1400" dirty="0"/>
              <a:t>Si se cuenta con más de un mecanismo, presione el </a:t>
            </a:r>
            <a:r>
              <a:rPr lang="es-EC" sz="1400" b="1" dirty="0"/>
              <a:t>botón agregar </a:t>
            </a:r>
            <a:r>
              <a:rPr lang="es-EC" sz="1400" dirty="0"/>
              <a:t>y continúe con el mismo proceso.</a:t>
            </a:r>
            <a:endParaRPr lang="es-ES" sz="1400" dirty="0"/>
          </a:p>
          <a:p>
            <a:pPr algn="just"/>
            <a:endParaRPr lang="es-EC" sz="14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4234" y="4714446"/>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524" y="1241424"/>
            <a:ext cx="11268075" cy="197167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6033364"/>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91</a:t>
            </a:r>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225729" y="469198"/>
            <a:ext cx="7995545" cy="414116"/>
          </a:xfrm>
        </p:spPr>
        <p:txBody>
          <a:bodyPr>
            <a:noAutofit/>
          </a:bodyPr>
          <a:lstStyle/>
          <a:p>
            <a:pPr algn="just"/>
            <a:r>
              <a:rPr lang="es-EC" sz="1800" dirty="0">
                <a:solidFill>
                  <a:schemeClr val="tx1"/>
                </a:solidFill>
              </a:rPr>
              <a:t>6.11 ¿Cuál de las siguientes modalidades de gestión </a:t>
            </a:r>
            <a:r>
              <a:rPr lang="es-EC" sz="1800" dirty="0" smtClean="0">
                <a:solidFill>
                  <a:schemeClr val="tx1"/>
                </a:solidFill>
              </a:rPr>
              <a:t>ha  </a:t>
            </a:r>
            <a:r>
              <a:rPr lang="es-EC" sz="1800" dirty="0">
                <a:solidFill>
                  <a:schemeClr val="tx1"/>
                </a:solidFill>
              </a:rPr>
              <a:t>implementado el GAD en el año 2021 para la gestión de la </a:t>
            </a:r>
            <a:r>
              <a:rPr lang="es-EC" sz="1800" dirty="0" smtClean="0">
                <a:solidFill>
                  <a:schemeClr val="tx1"/>
                </a:solidFill>
              </a:rPr>
              <a:t> cooperación </a:t>
            </a:r>
            <a:r>
              <a:rPr lang="es-EC" sz="1800" dirty="0">
                <a:solidFill>
                  <a:schemeClr val="tx1"/>
                </a:solidFill>
              </a:rPr>
              <a:t>internacional?</a:t>
            </a:r>
          </a:p>
        </p:txBody>
      </p:sp>
      <p:sp>
        <p:nvSpPr>
          <p:cNvPr id="5" name="7 CuadroTexto">
            <a:extLst>
              <a:ext uri="{FF2B5EF4-FFF2-40B4-BE49-F238E27FC236}">
                <a16:creationId xmlns:a16="http://schemas.microsoft.com/office/drawing/2014/main" xmlns="" id="{F5AAC325-2701-43A8-BC88-2805864EA8D6}"/>
              </a:ext>
            </a:extLst>
          </p:cNvPr>
          <p:cNvSpPr txBox="1"/>
          <p:nvPr/>
        </p:nvSpPr>
        <p:spPr>
          <a:xfrm>
            <a:off x="761016" y="3962519"/>
            <a:ext cx="11206163" cy="2246769"/>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a:t>
            </a:r>
            <a:r>
              <a:rPr lang="es-EC" sz="1400" dirty="0" smtClean="0"/>
              <a:t>:</a:t>
            </a:r>
          </a:p>
          <a:p>
            <a:pPr algn="just"/>
            <a:endParaRPr lang="es-EC" sz="1400" dirty="0"/>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a:t>
            </a:r>
            <a:r>
              <a:rPr lang="es-ES" sz="1400" b="1" dirty="0"/>
              <a:t>ícono   </a:t>
            </a:r>
            <a:r>
              <a:rPr lang="es-ES" sz="1400" b="1" dirty="0" smtClean="0"/>
              <a:t>      </a:t>
            </a:r>
            <a:r>
              <a:rPr lang="es-ES" sz="1400" dirty="0"/>
              <a:t>y</a:t>
            </a:r>
            <a:r>
              <a:rPr lang="es-ES" sz="1400" b="1" dirty="0"/>
              <a:t> </a:t>
            </a:r>
            <a:r>
              <a:rPr lang="es-ES" sz="1400" dirty="0"/>
              <a:t>se visualizará los campos para ingresar la  información. </a:t>
            </a:r>
            <a:r>
              <a:rPr lang="es-EC" sz="1400" dirty="0"/>
              <a:t> </a:t>
            </a:r>
          </a:p>
          <a:p>
            <a:pPr marL="285750" lvl="0" indent="-285750" algn="just">
              <a:buFont typeface="Arial" panose="020B0604020202020204" pitchFamily="34" charset="0"/>
              <a:buChar char="•"/>
            </a:pPr>
            <a:r>
              <a:rPr lang="es-EC" sz="1400" dirty="0"/>
              <a:t>Seleccione la modalidad de gestión de la </a:t>
            </a:r>
            <a:r>
              <a:rPr lang="es-EC" sz="1400" b="1" dirty="0"/>
              <a:t>pregunta 6.11.1. </a:t>
            </a:r>
            <a:r>
              <a:rPr lang="es-EC" sz="1400" dirty="0"/>
              <a:t>y continúe con el registro de la</a:t>
            </a:r>
            <a:r>
              <a:rPr lang="es-EC" sz="1400" b="1" dirty="0"/>
              <a:t> </a:t>
            </a:r>
            <a:r>
              <a:rPr lang="es-EC" sz="1400" dirty="0"/>
              <a:t>información solicitada en las </a:t>
            </a:r>
            <a:r>
              <a:rPr lang="es-EC" sz="1400" b="1" dirty="0"/>
              <a:t>preguntas 6.11.2. </a:t>
            </a:r>
            <a:r>
              <a:rPr lang="es-EC" sz="1400" dirty="0"/>
              <a:t>a la</a:t>
            </a:r>
            <a:r>
              <a:rPr lang="es-EC" sz="1400" b="1" dirty="0"/>
              <a:t> 6.11.3 </a:t>
            </a:r>
            <a:r>
              <a:rPr lang="es-EC" sz="1400" dirty="0"/>
              <a:t>según corresponda. </a:t>
            </a:r>
          </a:p>
          <a:p>
            <a:pPr marL="285750" lvl="0" indent="-285750" algn="just">
              <a:buFont typeface="Arial" panose="020B0604020202020204" pitchFamily="34" charset="0"/>
              <a:buChar char="•"/>
            </a:pPr>
            <a:r>
              <a:rPr lang="es-EC" sz="1400" dirty="0"/>
              <a:t>Si en la pregunta 6.11.1 selecciona literal </a:t>
            </a:r>
            <a:r>
              <a:rPr lang="es-EC" sz="1400" b="1" dirty="0"/>
              <a:t>e. Otro especifique…</a:t>
            </a:r>
            <a:r>
              <a:rPr lang="es-EC" sz="1400" dirty="0"/>
              <a:t> describa la  modalidad de gestión.</a:t>
            </a:r>
          </a:p>
          <a:p>
            <a:pPr marL="285750" indent="-285750" algn="just">
              <a:buFont typeface="Arial" panose="020B0604020202020204" pitchFamily="34" charset="0"/>
              <a:buChar char="•"/>
            </a:pPr>
            <a:r>
              <a:rPr lang="es-EC" sz="1400" dirty="0"/>
              <a:t>Si en la pregunta 6.11.3 selecciona literal </a:t>
            </a:r>
            <a:r>
              <a:rPr lang="es-EC" sz="1400" b="1" dirty="0"/>
              <a:t>e. Otro especifique…</a:t>
            </a:r>
            <a:r>
              <a:rPr lang="es-EC" sz="1400" dirty="0"/>
              <a:t> describa el instrumento legal que lo respalda. Si se cuenta con más de una modalidad, presione el </a:t>
            </a:r>
            <a:r>
              <a:rPr lang="es-EC" sz="1400" b="1" dirty="0"/>
              <a:t>botón agregar </a:t>
            </a:r>
            <a:r>
              <a:rPr lang="es-EC" sz="1400" dirty="0"/>
              <a:t>y continúe con el mismo proceso</a:t>
            </a:r>
            <a:r>
              <a:rPr lang="es-EC" sz="1400" dirty="0" smtClean="0"/>
              <a:t>.</a:t>
            </a:r>
            <a:endParaRPr lang="es-EC" sz="14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9864" y="4776876"/>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981" y="1360488"/>
            <a:ext cx="11296650" cy="18780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77560385"/>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 xmlns:a16="http://schemas.microsoft.com/office/drawing/2014/main" id="{DAEFAD10-D531-A646-B780-2418143D9740}"/>
              </a:ext>
            </a:extLst>
          </p:cNvPr>
          <p:cNvSpPr>
            <a:spLocks noGrp="1"/>
          </p:cNvSpPr>
          <p:nvPr>
            <p:ph type="title"/>
          </p:nvPr>
        </p:nvSpPr>
        <p:spPr>
          <a:xfrm>
            <a:off x="2829696" y="2835962"/>
            <a:ext cx="8517753" cy="1112109"/>
          </a:xfrm>
        </p:spPr>
        <p:txBody>
          <a:bodyPr>
            <a:normAutofit fontScale="90000"/>
          </a:bodyPr>
          <a:lstStyle/>
          <a:p>
            <a:r>
              <a:rPr lang="es-EC" dirty="0"/>
              <a:t>Capítulo </a:t>
            </a:r>
            <a:r>
              <a:rPr lang="es-EC" dirty="0" smtClean="0"/>
              <a:t>VII         </a:t>
            </a:r>
            <a:r>
              <a:rPr lang="es-EC" dirty="0"/>
              <a:t>VIALIDAD</a:t>
            </a:r>
          </a:p>
        </p:txBody>
      </p:sp>
      <p:sp>
        <p:nvSpPr>
          <p:cNvPr id="6" name="Marcador de texto 5">
            <a:extLst>
              <a:ext uri="{FF2B5EF4-FFF2-40B4-BE49-F238E27FC236}">
                <a16:creationId xmlns="" xmlns:a16="http://schemas.microsoft.com/office/drawing/2014/main" id="{BFA92F3C-CE9E-1E45-9C49-25DA5E06B8E0}"/>
              </a:ext>
            </a:extLst>
          </p:cNvPr>
          <p:cNvSpPr>
            <a:spLocks noGrp="1"/>
          </p:cNvSpPr>
          <p:nvPr>
            <p:ph type="body" sz="quarter" idx="10"/>
          </p:nvPr>
        </p:nvSpPr>
        <p:spPr/>
        <p:txBody>
          <a:bodyPr/>
          <a:lstStyle/>
          <a:p>
            <a:r>
              <a:rPr lang="es-EC" dirty="0" smtClean="0"/>
              <a:t>11</a:t>
            </a:r>
            <a:endParaRPr lang="es-EC" dirty="0"/>
          </a:p>
        </p:txBody>
      </p:sp>
    </p:spTree>
    <p:extLst>
      <p:ext uri="{BB962C8B-B14F-4D97-AF65-F5344CB8AC3E}">
        <p14:creationId xmlns:p14="http://schemas.microsoft.com/office/powerpoint/2010/main" val="392727204"/>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92</a:t>
            </a:r>
            <a:endParaRPr lang="x-none"/>
          </a:p>
        </p:txBody>
      </p:sp>
      <p:graphicFrame>
        <p:nvGraphicFramePr>
          <p:cNvPr id="3" name="5 Diagrama">
            <a:extLst>
              <a:ext uri="{FF2B5EF4-FFF2-40B4-BE49-F238E27FC236}">
                <a16:creationId xmlns:a16="http://schemas.microsoft.com/office/drawing/2014/main" xmlns="" id="{6E26F782-C900-41E9-A70D-4B459DFB923F}"/>
              </a:ext>
            </a:extLst>
          </p:cNvPr>
          <p:cNvGraphicFramePr/>
          <p:nvPr>
            <p:extLst>
              <p:ext uri="{D42A27DB-BD31-4B8C-83A1-F6EECF244321}">
                <p14:modId xmlns:p14="http://schemas.microsoft.com/office/powerpoint/2010/main" val="1289427328"/>
              </p:ext>
            </p:extLst>
          </p:nvPr>
        </p:nvGraphicFramePr>
        <p:xfrm>
          <a:off x="867188" y="1216405"/>
          <a:ext cx="10497748" cy="54250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97963162"/>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93</a:t>
            </a:r>
            <a:endParaRPr lang="x-none"/>
          </a:p>
        </p:txBody>
      </p:sp>
      <p:sp>
        <p:nvSpPr>
          <p:cNvPr id="3" name="7 CuadroTexto">
            <a:extLst>
              <a:ext uri="{FF2B5EF4-FFF2-40B4-BE49-F238E27FC236}">
                <a16:creationId xmlns:a16="http://schemas.microsoft.com/office/drawing/2014/main" xmlns="" id="{B67C28CC-0BB3-4326-AB4E-396B1B6B67E9}"/>
              </a:ext>
            </a:extLst>
          </p:cNvPr>
          <p:cNvSpPr txBox="1"/>
          <p:nvPr/>
        </p:nvSpPr>
        <p:spPr>
          <a:xfrm>
            <a:off x="1159063" y="1251450"/>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sp>
        <p:nvSpPr>
          <p:cNvPr id="5" name="9 CuadroTexto">
            <a:extLst>
              <a:ext uri="{FF2B5EF4-FFF2-40B4-BE49-F238E27FC236}">
                <a16:creationId xmlns:a16="http://schemas.microsoft.com/office/drawing/2014/main" xmlns="" id="{D7BAFF9B-00FA-4ACE-AE8B-9CE68198AFA3}"/>
              </a:ext>
            </a:extLst>
          </p:cNvPr>
          <p:cNvSpPr txBox="1"/>
          <p:nvPr/>
        </p:nvSpPr>
        <p:spPr>
          <a:xfrm>
            <a:off x="6747953" y="3111500"/>
            <a:ext cx="603250" cy="276999"/>
          </a:xfrm>
          <a:prstGeom prst="rect">
            <a:avLst/>
          </a:prstGeom>
          <a:noFill/>
        </p:spPr>
        <p:txBody>
          <a:bodyPr wrap="square" rtlCol="0">
            <a:spAutoFit/>
          </a:bodyPr>
          <a:lstStyle/>
          <a:p>
            <a:r>
              <a:rPr lang="es-EC" sz="1200" b="1" dirty="0" smtClean="0">
                <a:solidFill>
                  <a:schemeClr val="accent5">
                    <a:lumMod val="60000"/>
                    <a:lumOff val="40000"/>
                  </a:schemeClr>
                </a:solidFill>
              </a:rPr>
              <a:t>2021</a:t>
            </a:r>
            <a:endParaRPr lang="es-EC" b="1" dirty="0">
              <a:solidFill>
                <a:schemeClr val="accent5">
                  <a:lumMod val="60000"/>
                  <a:lumOff val="40000"/>
                </a:schemeClr>
              </a:solidFill>
            </a:endParaRPr>
          </a:p>
        </p:txBody>
      </p:sp>
      <p:pic>
        <p:nvPicPr>
          <p:cNvPr id="6" name="Imagen 7">
            <a:extLst>
              <a:ext uri="{FF2B5EF4-FFF2-40B4-BE49-F238E27FC236}">
                <a16:creationId xmlns:a16="http://schemas.microsoft.com/office/drawing/2014/main" xmlns="" id="{56DE1533-5F3D-4BD8-9471-B75931512325}"/>
              </a:ext>
            </a:extLst>
          </p:cNvPr>
          <p:cNvPicPr/>
          <p:nvPr/>
        </p:nvPicPr>
        <p:blipFill rotWithShape="1">
          <a:blip r:embed="rId2"/>
          <a:srcRect l="3465" t="2009"/>
          <a:stretch/>
        </p:blipFill>
        <p:spPr bwMode="auto">
          <a:xfrm>
            <a:off x="717310" y="2220986"/>
            <a:ext cx="6899894" cy="3298970"/>
          </a:xfrm>
          <a:prstGeom prst="rect">
            <a:avLst/>
          </a:prstGeom>
          <a:ln>
            <a:noFill/>
          </a:ln>
          <a:extLst>
            <a:ext uri="{53640926-AAD7-44D8-BBD7-CCE9431645EC}">
              <a14:shadowObscured xmlns:a14="http://schemas.microsoft.com/office/drawing/2010/main"/>
            </a:ext>
          </a:extLst>
        </p:spPr>
      </p:pic>
      <p:pic>
        <p:nvPicPr>
          <p:cNvPr id="7" name="Imagen 8">
            <a:extLst>
              <a:ext uri="{FF2B5EF4-FFF2-40B4-BE49-F238E27FC236}">
                <a16:creationId xmlns:a16="http://schemas.microsoft.com/office/drawing/2014/main" xmlns="" id="{D1A9F41A-CA1A-48D8-9021-F37C5039DA58}"/>
              </a:ext>
            </a:extLst>
          </p:cNvPr>
          <p:cNvPicPr>
            <a:picLocks noChangeAspect="1"/>
          </p:cNvPicPr>
          <p:nvPr/>
        </p:nvPicPr>
        <p:blipFill>
          <a:blip r:embed="rId3"/>
          <a:stretch>
            <a:fillRect/>
          </a:stretch>
        </p:blipFill>
        <p:spPr>
          <a:xfrm>
            <a:off x="7921832" y="2530694"/>
            <a:ext cx="3848100" cy="3067050"/>
          </a:xfrm>
          <a:prstGeom prst="rect">
            <a:avLst/>
          </a:prstGeom>
        </p:spPr>
      </p:pic>
    </p:spTree>
    <p:extLst>
      <p:ext uri="{BB962C8B-B14F-4D97-AF65-F5344CB8AC3E}">
        <p14:creationId xmlns:p14="http://schemas.microsoft.com/office/powerpoint/2010/main" val="59796316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94</a:t>
            </a:r>
            <a:endParaRPr lang="x-none"/>
          </a:p>
        </p:txBody>
      </p:sp>
      <p:sp>
        <p:nvSpPr>
          <p:cNvPr id="3" name="6 CuadroTexto">
            <a:extLst>
              <a:ext uri="{FF2B5EF4-FFF2-40B4-BE49-F238E27FC236}">
                <a16:creationId xmlns:a16="http://schemas.microsoft.com/office/drawing/2014/main" xmlns="" id="{E697E9DB-4D56-4356-A00E-F36E51D97586}"/>
              </a:ext>
            </a:extLst>
          </p:cNvPr>
          <p:cNvSpPr txBox="1"/>
          <p:nvPr/>
        </p:nvSpPr>
        <p:spPr>
          <a:xfrm>
            <a:off x="1296099" y="1174898"/>
            <a:ext cx="7928921"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VII Vialidad</a:t>
            </a: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5876" y="1718927"/>
            <a:ext cx="11029950" cy="37803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7963162"/>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95</a:t>
            </a:r>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456319"/>
            <a:ext cx="8034181" cy="414116"/>
          </a:xfrm>
        </p:spPr>
        <p:txBody>
          <a:bodyPr>
            <a:noAutofit/>
          </a:bodyPr>
          <a:lstStyle/>
          <a:p>
            <a:r>
              <a:rPr lang="es-ES" sz="1800" dirty="0">
                <a:solidFill>
                  <a:schemeClr val="tx1"/>
                </a:solidFill>
              </a:rPr>
              <a:t>7.1 Para la gestión de la competencia el GAD Provincial contó con:</a:t>
            </a:r>
            <a:endParaRPr lang="es-EC" sz="1800" dirty="0">
              <a:solidFill>
                <a:schemeClr val="tx1"/>
              </a:solidFill>
            </a:endParaRPr>
          </a:p>
        </p:txBody>
      </p:sp>
      <p:sp>
        <p:nvSpPr>
          <p:cNvPr id="5" name="7 CuadroTexto">
            <a:extLst>
              <a:ext uri="{FF2B5EF4-FFF2-40B4-BE49-F238E27FC236}">
                <a16:creationId xmlns:a16="http://schemas.microsoft.com/office/drawing/2014/main" xmlns="" id="{D22D1DBD-43CC-47EF-8A78-DA1D565E2464}"/>
              </a:ext>
            </a:extLst>
          </p:cNvPr>
          <p:cNvSpPr txBox="1"/>
          <p:nvPr/>
        </p:nvSpPr>
        <p:spPr>
          <a:xfrm>
            <a:off x="1187091" y="2136321"/>
            <a:ext cx="4313823" cy="4185761"/>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si el GAD contó con una estructura organizacional  para llevar a cabo las actividades de la gestión de la competencia dentro del departamento de Vialidad</a:t>
            </a:r>
            <a:r>
              <a:rPr lang="es-EC" sz="1400" dirty="0" smtClean="0"/>
              <a:t>.</a:t>
            </a:r>
          </a:p>
          <a:p>
            <a:pPr algn="just"/>
            <a:r>
              <a:rPr lang="es-EC" sz="1400" b="1" dirty="0"/>
              <a:t>Estructura organizacional.-</a:t>
            </a:r>
            <a:r>
              <a:rPr lang="es-EC" sz="1400" dirty="0"/>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C" sz="1400" dirty="0"/>
              <a:t>Seleccione una sola respuesta entre los literales </a:t>
            </a:r>
            <a:r>
              <a:rPr lang="es-EC" sz="1400" b="1" dirty="0"/>
              <a:t>a</a:t>
            </a:r>
            <a:r>
              <a:rPr lang="es-EC" sz="1400" dirty="0"/>
              <a:t> al </a:t>
            </a:r>
            <a:r>
              <a:rPr lang="es-EC" sz="1400" b="1" dirty="0"/>
              <a:t>e</a:t>
            </a:r>
            <a:r>
              <a:rPr lang="es-EC" sz="1400" dirty="0"/>
              <a:t>, si selecciona literal </a:t>
            </a:r>
            <a:r>
              <a:rPr lang="es-EC" sz="1400" b="1" dirty="0"/>
              <a:t>e Otro especifique</a:t>
            </a:r>
            <a:r>
              <a:rPr lang="es-EC" sz="1400" dirty="0"/>
              <a:t>, describa cual es la estructura organizacional con la que cuenta la Gestión</a:t>
            </a:r>
            <a:r>
              <a:rPr lang="es-EC" sz="1400" dirty="0" smtClean="0"/>
              <a:t>.</a:t>
            </a:r>
            <a:endParaRPr lang="es-EC" sz="1400"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1795" y="1927613"/>
            <a:ext cx="5545407" cy="2664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7963162"/>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96</a:t>
            </a:r>
            <a:endParaRPr lang="x-none"/>
          </a:p>
        </p:txBody>
      </p:sp>
      <p:sp>
        <p:nvSpPr>
          <p:cNvPr id="3" name="Título 1">
            <a:extLst>
              <a:ext uri="{FF2B5EF4-FFF2-40B4-BE49-F238E27FC236}">
                <a16:creationId xmlns:a16="http://schemas.microsoft.com/office/drawing/2014/main" xmlns="" id="{F960A7FA-89EE-4A0E-B96F-D6100E039C16}"/>
              </a:ext>
            </a:extLst>
          </p:cNvPr>
          <p:cNvSpPr>
            <a:spLocks noGrp="1"/>
          </p:cNvSpPr>
          <p:nvPr>
            <p:ph type="title"/>
          </p:nvPr>
        </p:nvSpPr>
        <p:spPr>
          <a:xfrm>
            <a:off x="1212259" y="484287"/>
            <a:ext cx="7983256" cy="414116"/>
          </a:xfrm>
        </p:spPr>
        <p:txBody>
          <a:bodyPr>
            <a:normAutofit/>
          </a:bodyPr>
          <a:lstStyle/>
          <a:p>
            <a:r>
              <a:rPr lang="es-EC" sz="1800" dirty="0">
                <a:solidFill>
                  <a:schemeClr val="tx1"/>
                </a:solidFill>
              </a:rPr>
              <a:t>7.1.1 ¿Indique si es independiente en vialidad?</a:t>
            </a:r>
          </a:p>
        </p:txBody>
      </p:sp>
      <p:sp>
        <p:nvSpPr>
          <p:cNvPr id="5" name="7 CuadroTexto">
            <a:extLst>
              <a:ext uri="{FF2B5EF4-FFF2-40B4-BE49-F238E27FC236}">
                <a16:creationId xmlns:a16="http://schemas.microsoft.com/office/drawing/2014/main" xmlns="" id="{540B74D9-DE44-430D-9B23-4300194B4AF6}"/>
              </a:ext>
            </a:extLst>
          </p:cNvPr>
          <p:cNvSpPr txBox="1"/>
          <p:nvPr/>
        </p:nvSpPr>
        <p:spPr>
          <a:xfrm>
            <a:off x="1212259" y="3779230"/>
            <a:ext cx="10280808" cy="1169551"/>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r>
              <a:rPr lang="es-EC" sz="1400" dirty="0" smtClean="0"/>
              <a:t>Determinar  </a:t>
            </a:r>
            <a:r>
              <a:rPr lang="es-EC" sz="1400" dirty="0"/>
              <a:t>el  número de GAD que cuentan con una unidad operativa independiente en Vialidad</a:t>
            </a:r>
            <a:r>
              <a:rPr lang="es-EC" sz="1400" dirty="0" smtClean="0"/>
              <a:t>.</a:t>
            </a:r>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C" sz="1400" dirty="0"/>
              <a:t>Seleccione una sola respuesta </a:t>
            </a:r>
            <a:r>
              <a:rPr lang="es-EC" sz="1400" b="1" dirty="0"/>
              <a:t>SI/NO </a:t>
            </a:r>
            <a:r>
              <a:rPr lang="es-EC" sz="1400" dirty="0"/>
              <a:t>y continúe con la siguiente pregunta.</a:t>
            </a:r>
          </a:p>
          <a:p>
            <a:pPr marL="285750" lvl="0" indent="-285750" algn="just">
              <a:buFont typeface="Arial" panose="020B0604020202020204" pitchFamily="34" charset="0"/>
              <a:buChar char="•"/>
            </a:pPr>
            <a:r>
              <a:rPr lang="es-EC" sz="1400" dirty="0"/>
              <a:t>Si la respuesta es </a:t>
            </a:r>
            <a:r>
              <a:rPr lang="es-EC" sz="1400" b="1" dirty="0"/>
              <a:t>NO, </a:t>
            </a:r>
            <a:r>
              <a:rPr lang="es-EC" sz="1400" dirty="0"/>
              <a:t>especifique  a que dependencia pertenece en el campo dispuesto para este fin</a:t>
            </a:r>
            <a:r>
              <a:rPr lang="es-EC" sz="1400" dirty="0" smtClean="0"/>
              <a:t>.</a:t>
            </a:r>
            <a:endParaRPr lang="es-EC" sz="1400" dirty="0"/>
          </a:p>
        </p:txBody>
      </p:sp>
      <p:grpSp>
        <p:nvGrpSpPr>
          <p:cNvPr id="7" name="Group 2">
            <a:extLst>
              <a:ext uri="{FF2B5EF4-FFF2-40B4-BE49-F238E27FC236}">
                <a16:creationId xmlns:a16="http://schemas.microsoft.com/office/drawing/2014/main" xmlns="" id="{BC59C137-4E4F-49E1-B7ED-1BEBF0F77DCA}"/>
              </a:ext>
            </a:extLst>
          </p:cNvPr>
          <p:cNvGrpSpPr>
            <a:grpSpLocks/>
          </p:cNvGrpSpPr>
          <p:nvPr/>
        </p:nvGrpSpPr>
        <p:grpSpPr bwMode="auto">
          <a:xfrm>
            <a:off x="2432019" y="1395736"/>
            <a:ext cx="5967412" cy="1875969"/>
            <a:chOff x="1663" y="868"/>
            <a:chExt cx="9396" cy="2232"/>
          </a:xfrm>
        </p:grpSpPr>
        <p:pic>
          <p:nvPicPr>
            <p:cNvPr id="8" name="Picture 3">
              <a:extLst>
                <a:ext uri="{FF2B5EF4-FFF2-40B4-BE49-F238E27FC236}">
                  <a16:creationId xmlns:a16="http://schemas.microsoft.com/office/drawing/2014/main" xmlns="" id="{9BBAFA99-C127-4BC6-83A5-77DAA8F911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63" y="832"/>
              <a:ext cx="9396" cy="2268"/>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a:extLst>
                <a:ext uri="{FF2B5EF4-FFF2-40B4-BE49-F238E27FC236}">
                  <a16:creationId xmlns:a16="http://schemas.microsoft.com/office/drawing/2014/main" xmlns="" id="{F7BE7FC1-D636-412A-827D-375327B273A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0" y="1139"/>
              <a:ext cx="8498" cy="137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597963162"/>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97</a:t>
            </a:r>
            <a:endParaRPr lang="x-none"/>
          </a:p>
        </p:txBody>
      </p:sp>
      <p:sp>
        <p:nvSpPr>
          <p:cNvPr id="3" name="Título 1">
            <a:extLst>
              <a:ext uri="{FF2B5EF4-FFF2-40B4-BE49-F238E27FC236}">
                <a16:creationId xmlns:a16="http://schemas.microsoft.com/office/drawing/2014/main" xmlns="" id="{7C0A3BDD-A333-4EF3-92DC-732D62C8FFBB}"/>
              </a:ext>
            </a:extLst>
          </p:cNvPr>
          <p:cNvSpPr>
            <a:spLocks noGrp="1"/>
          </p:cNvSpPr>
          <p:nvPr>
            <p:ph type="title"/>
          </p:nvPr>
        </p:nvSpPr>
        <p:spPr>
          <a:xfrm>
            <a:off x="1145148" y="450689"/>
            <a:ext cx="8063246" cy="414116"/>
          </a:xfrm>
          <a:noFill/>
        </p:spPr>
        <p:txBody>
          <a:bodyPr>
            <a:noAutofit/>
          </a:bodyPr>
          <a:lstStyle/>
          <a:p>
            <a:pPr algn="just"/>
            <a:r>
              <a:rPr lang="es-EC" sz="1800" dirty="0">
                <a:solidFill>
                  <a:schemeClr val="tx1"/>
                </a:solidFill>
              </a:rPr>
              <a:t>7</a:t>
            </a:r>
            <a:r>
              <a:rPr lang="es-ES" sz="1800" dirty="0">
                <a:solidFill>
                  <a:schemeClr val="tx1"/>
                </a:solidFill>
              </a:rPr>
              <a:t>.2 Registre la información del personal con el cual contó  la jefatura, dirección o coordinación para gestionar la competencia en el año </a:t>
            </a:r>
            <a:r>
              <a:rPr lang="es-ES" sz="1800" dirty="0" smtClean="0">
                <a:solidFill>
                  <a:schemeClr val="tx1"/>
                </a:solidFill>
              </a:rPr>
              <a:t>2021? </a:t>
            </a:r>
            <a:endParaRPr lang="es-EC" sz="1800" dirty="0">
              <a:solidFill>
                <a:srgbClr val="FF0000"/>
              </a:solidFill>
            </a:endParaRPr>
          </a:p>
        </p:txBody>
      </p:sp>
      <p:sp>
        <p:nvSpPr>
          <p:cNvPr id="13"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6289632"/>
            <a:ext cx="728662" cy="457629"/>
          </a:xfrm>
        </p:spPr>
        <p:txBody>
          <a:bodyPr>
            <a:normAutofit lnSpcReduction="10000"/>
          </a:bodyPr>
          <a:lstStyle/>
          <a:p>
            <a:r>
              <a:rPr lang="es-EC" dirty="0" smtClean="0"/>
              <a:t>15</a:t>
            </a:r>
            <a:endParaRPr lang="x-none"/>
          </a:p>
        </p:txBody>
      </p:sp>
      <p:sp>
        <p:nvSpPr>
          <p:cNvPr id="14" name="7 CuadroTexto">
            <a:extLst>
              <a:ext uri="{FF2B5EF4-FFF2-40B4-BE49-F238E27FC236}">
                <a16:creationId xmlns:a16="http://schemas.microsoft.com/office/drawing/2014/main" xmlns="" id="{38205373-B736-4ECB-AE7A-CD9B037A1D1E}"/>
              </a:ext>
            </a:extLst>
          </p:cNvPr>
          <p:cNvSpPr txBox="1"/>
          <p:nvPr/>
        </p:nvSpPr>
        <p:spPr>
          <a:xfrm>
            <a:off x="605373" y="2462378"/>
            <a:ext cx="11401036" cy="2677656"/>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 </a:t>
            </a:r>
            <a:r>
              <a:rPr lang="es-EC" sz="1400" dirty="0" smtClean="0"/>
              <a:t>Conocer la información del personal con el cual contó el </a:t>
            </a:r>
            <a:r>
              <a:rPr lang="es-EC" sz="1400" dirty="0"/>
              <a:t>GAD Provincial dentro del departamento o unidad, </a:t>
            </a:r>
            <a:r>
              <a:rPr lang="es-EC" sz="1400" dirty="0" smtClean="0"/>
              <a:t>para ejecutar  las actividades que son de su competencia, </a:t>
            </a:r>
            <a:r>
              <a:rPr lang="es-EC" sz="1400" dirty="0"/>
              <a:t>además determinar la denominación del puesto, régimen laboral (Nombramiento Provisional; Nombramiento definitivo; Contrato ocasional; código de </a:t>
            </a:r>
            <a:r>
              <a:rPr lang="es-EC" sz="1400" dirty="0" smtClean="0"/>
              <a:t>trabajo, etc.), </a:t>
            </a:r>
            <a:r>
              <a:rPr lang="es-EC" sz="1400" dirty="0"/>
              <a:t>nivel de instrucción, título y género del personal lo cual ayudará al desarrollo de procesos de formación más efectivos a largo plazo. </a:t>
            </a:r>
            <a:endParaRPr lang="es-EC" sz="1400" dirty="0" smtClean="0"/>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S_tradnl" sz="1400" dirty="0"/>
              <a:t>Presione el ícono </a:t>
            </a:r>
            <a:r>
              <a:rPr lang="es-ES_tradnl" sz="1400" dirty="0" smtClean="0"/>
              <a:t>     para </a:t>
            </a:r>
            <a:r>
              <a:rPr lang="es-ES_tradnl" sz="1400" dirty="0"/>
              <a:t>editar la información precargada del personal </a:t>
            </a:r>
            <a:r>
              <a:rPr lang="es-EC" sz="1400" dirty="0"/>
              <a:t>a </a:t>
            </a:r>
            <a:r>
              <a:rPr lang="es-EC" sz="1400" b="1" dirty="0"/>
              <a:t>NOMBRAMIENTO PERMANENTE Y/O NOMBRAMIENTO PERIODO FIJO, </a:t>
            </a:r>
            <a:r>
              <a:rPr lang="es-EC" sz="1400" dirty="0"/>
              <a:t>si la información ya no es coincidente con la del año anterior proceda a eliminar presionando el ícono</a:t>
            </a:r>
            <a:r>
              <a:rPr lang="es-EC" sz="1400" b="1" dirty="0"/>
              <a:t>    </a:t>
            </a:r>
          </a:p>
          <a:p>
            <a:pPr marL="285750" lvl="0" indent="-285750" algn="just">
              <a:buFont typeface="Arial" panose="020B0604020202020204" pitchFamily="34" charset="0"/>
              <a:buChar char="•"/>
            </a:pPr>
            <a:r>
              <a:rPr lang="es-EC" sz="1400" dirty="0"/>
              <a:t>Si cuenta con nuevo personal presione el</a:t>
            </a:r>
            <a:r>
              <a:rPr lang="es-EC" sz="1400" b="1" dirty="0"/>
              <a:t> botón agregar registros </a:t>
            </a:r>
            <a:r>
              <a:rPr lang="es-EC" sz="1400" dirty="0"/>
              <a:t>seguido del ícono        y se visualizará los campos para el  ingreso de la información </a:t>
            </a:r>
            <a:r>
              <a:rPr lang="es-EC" sz="1400" b="1" dirty="0"/>
              <a:t>DENOMINACIÓN DEL PUESTO, RÉGIMEN LABORAL, NIVEL DE INSTRUCCIÓN, TÍTULO, GÉNERO, </a:t>
            </a:r>
            <a:r>
              <a:rPr lang="es-EC" sz="1400" dirty="0"/>
              <a:t>una vez que haya culminado con el registro presione el ícono     </a:t>
            </a:r>
            <a:r>
              <a:rPr lang="es-EC" sz="1400" b="1" dirty="0"/>
              <a:t>.</a:t>
            </a:r>
            <a:r>
              <a:rPr lang="es-EC" sz="1400" dirty="0"/>
              <a:t> </a:t>
            </a:r>
          </a:p>
          <a:p>
            <a:pPr marL="285750" indent="-285750" algn="just">
              <a:buFont typeface="Arial" panose="020B0604020202020204" pitchFamily="34" charset="0"/>
              <a:buChar char="•"/>
            </a:pPr>
            <a:r>
              <a:rPr lang="es-EC" sz="1400" dirty="0"/>
              <a:t>Si se cuenta con más de un registro, presione el </a:t>
            </a:r>
            <a:r>
              <a:rPr lang="es-EC" sz="1400" b="1" dirty="0"/>
              <a:t>botón agregar </a:t>
            </a:r>
            <a:r>
              <a:rPr lang="es-EC" sz="1400" dirty="0"/>
              <a:t>y realice el mismo proceso</a:t>
            </a:r>
            <a:r>
              <a:rPr lang="es-EC" sz="1400" dirty="0" smtClean="0"/>
              <a:t>.</a:t>
            </a:r>
            <a:endParaRPr lang="es-EC" sz="1400" dirty="0"/>
          </a:p>
        </p:txBody>
      </p:sp>
      <p:pic>
        <p:nvPicPr>
          <p:cNvPr id="1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48734"/>
          <a:stretch/>
        </p:blipFill>
        <p:spPr bwMode="auto">
          <a:xfrm>
            <a:off x="605373" y="1078072"/>
            <a:ext cx="11401036" cy="11444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8262" y="3515509"/>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9125" y="3978189"/>
            <a:ext cx="314659" cy="269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45678" y="4590059"/>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1435" y="4105049"/>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19 Rectángulo"/>
          <p:cNvSpPr/>
          <p:nvPr/>
        </p:nvSpPr>
        <p:spPr>
          <a:xfrm>
            <a:off x="605372" y="5483210"/>
            <a:ext cx="7319427" cy="128589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 </a:t>
            </a:r>
            <a:r>
              <a:rPr lang="es-EC" sz="1400" dirty="0" smtClean="0">
                <a:solidFill>
                  <a:schemeClr val="tx1"/>
                </a:solidFill>
              </a:rPr>
              <a:t>Para el campo </a:t>
            </a:r>
            <a:r>
              <a:rPr lang="es-EC" sz="1400" b="1" dirty="0" smtClean="0">
                <a:solidFill>
                  <a:schemeClr val="tx1"/>
                </a:solidFill>
              </a:rPr>
              <a:t>TÍTULO </a:t>
            </a:r>
            <a:r>
              <a:rPr lang="es-EC" sz="1400" dirty="0">
                <a:solidFill>
                  <a:schemeClr val="tx1"/>
                </a:solidFill>
              </a:rPr>
              <a:t>se </a:t>
            </a:r>
            <a:r>
              <a:rPr lang="es-EC" sz="1400" dirty="0" smtClean="0">
                <a:solidFill>
                  <a:schemeClr val="tx1"/>
                </a:solidFill>
              </a:rPr>
              <a:t>debe describir </a:t>
            </a:r>
            <a:r>
              <a:rPr lang="es-EC" sz="1400" b="1" dirty="0" smtClean="0">
                <a:solidFill>
                  <a:schemeClr val="tx1"/>
                </a:solidFill>
              </a:rPr>
              <a:t>UN</a:t>
            </a:r>
            <a:r>
              <a:rPr lang="es-EC" sz="1400" dirty="0" smtClean="0">
                <a:solidFill>
                  <a:schemeClr val="tx1"/>
                </a:solidFill>
              </a:rPr>
              <a:t> solo título </a:t>
            </a:r>
            <a:r>
              <a:rPr lang="es-EC" sz="1400" dirty="0">
                <a:solidFill>
                  <a:schemeClr val="tx1"/>
                </a:solidFill>
              </a:rPr>
              <a:t>como se encuentra registrado en </a:t>
            </a:r>
            <a:r>
              <a:rPr lang="es-EC" sz="1400" dirty="0" smtClean="0">
                <a:solidFill>
                  <a:schemeClr val="tx1"/>
                </a:solidFill>
              </a:rPr>
              <a:t>la </a:t>
            </a:r>
            <a:r>
              <a:rPr lang="es-EC" sz="1400" b="1" dirty="0" smtClean="0">
                <a:solidFill>
                  <a:schemeClr val="tx1"/>
                </a:solidFill>
              </a:rPr>
              <a:t>SENESCYT</a:t>
            </a:r>
            <a:r>
              <a:rPr lang="es-EC" sz="1400" dirty="0" smtClean="0">
                <a:solidFill>
                  <a:schemeClr val="tx1"/>
                </a:solidFill>
              </a:rPr>
              <a:t>, no se debe aceptar abreviaturas, no se debe aceptar los siguientes registros:</a:t>
            </a:r>
          </a:p>
          <a:p>
            <a:pPr algn="just"/>
            <a:r>
              <a:rPr lang="es-EC" sz="1400" dirty="0" smtClean="0">
                <a:solidFill>
                  <a:schemeClr val="tx1"/>
                </a:solidFill>
              </a:rPr>
              <a:t> </a:t>
            </a:r>
            <a:endParaRPr lang="es-EC" sz="1400" b="1" dirty="0">
              <a:solidFill>
                <a:schemeClr val="tx1"/>
              </a:solidFill>
            </a:endParaRPr>
          </a:p>
        </p:txBody>
      </p:sp>
      <p:pic>
        <p:nvPicPr>
          <p:cNvPr id="21"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b="43442"/>
          <a:stretch/>
        </p:blipFill>
        <p:spPr bwMode="auto">
          <a:xfrm>
            <a:off x="3920049" y="5956300"/>
            <a:ext cx="3916509" cy="790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21 CuadroTexto"/>
          <p:cNvSpPr txBox="1"/>
          <p:nvPr/>
        </p:nvSpPr>
        <p:spPr>
          <a:xfrm>
            <a:off x="8026400" y="5443938"/>
            <a:ext cx="3991937" cy="1384995"/>
          </a:xfrm>
          <a:prstGeom prst="rect">
            <a:avLst/>
          </a:prstGeom>
          <a:solidFill>
            <a:schemeClr val="accent4">
              <a:lumMod val="40000"/>
              <a:lumOff val="60000"/>
            </a:schemeClr>
          </a:solidFill>
        </p:spPr>
        <p:txBody>
          <a:bodyPr wrap="square" rtlCol="0">
            <a:spAutoFit/>
          </a:bodyPr>
          <a:lstStyle/>
          <a:p>
            <a:pPr algn="just"/>
            <a:r>
              <a:rPr lang="es-EC" sz="1200" b="1" dirty="0"/>
              <a:t>TOME EN CUENTA:</a:t>
            </a:r>
            <a:r>
              <a:rPr lang="es-EC" sz="1200" dirty="0"/>
              <a:t> para el caso que seleccione en nivel de instrucción </a:t>
            </a:r>
            <a:r>
              <a:rPr lang="es-EC" sz="1200" b="1" dirty="0"/>
              <a:t>SECUNDARIA,</a:t>
            </a:r>
            <a:r>
              <a:rPr lang="es-EC" sz="1200" dirty="0"/>
              <a:t> en el campo </a:t>
            </a:r>
            <a:r>
              <a:rPr lang="es-EC" sz="1200" b="1" dirty="0"/>
              <a:t>TÍTULO </a:t>
            </a:r>
            <a:r>
              <a:rPr lang="es-EC" sz="1200" dirty="0"/>
              <a:t>el sistema automáticamente describirá la opción </a:t>
            </a:r>
            <a:r>
              <a:rPr lang="es-EC" sz="1200" b="1" dirty="0"/>
              <a:t>BACHILLER</a:t>
            </a:r>
            <a:r>
              <a:rPr lang="es-EC" sz="1200" dirty="0"/>
              <a:t> </a:t>
            </a:r>
            <a:r>
              <a:rPr lang="es-EC" sz="1200" b="1" dirty="0"/>
              <a:t> </a:t>
            </a:r>
            <a:r>
              <a:rPr lang="es-EC" sz="1200" dirty="0"/>
              <a:t>sin descripción de ninguna rama, para el caso en que seleccione nivel de instrucción </a:t>
            </a:r>
            <a:r>
              <a:rPr lang="es-EC" sz="1200" b="1" dirty="0"/>
              <a:t>PRIMARIA</a:t>
            </a:r>
            <a:r>
              <a:rPr lang="es-EC" sz="1200" dirty="0"/>
              <a:t>, el campo </a:t>
            </a:r>
            <a:r>
              <a:rPr lang="es-EC" sz="1200" b="1" dirty="0"/>
              <a:t>TÍTULO </a:t>
            </a:r>
            <a:r>
              <a:rPr lang="es-EC" sz="1200" dirty="0"/>
              <a:t>se bloqueará</a:t>
            </a:r>
          </a:p>
        </p:txBody>
      </p:sp>
    </p:spTree>
    <p:extLst>
      <p:ext uri="{BB962C8B-B14F-4D97-AF65-F5344CB8AC3E}">
        <p14:creationId xmlns:p14="http://schemas.microsoft.com/office/powerpoint/2010/main" val="59796316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1367725" y="1025584"/>
            <a:ext cx="10326291" cy="5078313"/>
          </a:xfrm>
          <a:prstGeom prst="rect">
            <a:avLst/>
          </a:prstGeom>
        </p:spPr>
        <p:txBody>
          <a:bodyPr wrap="square">
            <a:spAutoFit/>
          </a:bodyPr>
          <a:lstStyle/>
          <a:p>
            <a:pPr algn="just"/>
            <a:r>
              <a:rPr lang="es-EC" b="1" dirty="0" smtClean="0"/>
              <a:t>Función de íconos</a:t>
            </a:r>
          </a:p>
          <a:p>
            <a:pPr algn="just"/>
            <a:endParaRPr lang="es-EC" dirty="0" smtClean="0"/>
          </a:p>
          <a:p>
            <a:pPr algn="just"/>
            <a:r>
              <a:rPr lang="es-EC" dirty="0" smtClean="0"/>
              <a:t>	Edita, modificar la información.</a:t>
            </a:r>
          </a:p>
          <a:p>
            <a:pPr marL="342900" indent="-342900" algn="just">
              <a:buFont typeface="+mj-lt"/>
              <a:buAutoNum type="arabicPeriod"/>
            </a:pPr>
            <a:endParaRPr lang="es-EC" dirty="0" smtClean="0"/>
          </a:p>
          <a:p>
            <a:pPr lvl="2" algn="just"/>
            <a:r>
              <a:rPr lang="es-EC" dirty="0" smtClean="0"/>
              <a:t>Elimina el registro.</a:t>
            </a:r>
          </a:p>
          <a:p>
            <a:pPr lvl="2" algn="just"/>
            <a:endParaRPr lang="es-EC" dirty="0"/>
          </a:p>
          <a:p>
            <a:pPr lvl="2" algn="just"/>
            <a:r>
              <a:rPr lang="es-EC" dirty="0" smtClean="0"/>
              <a:t>Acepta la información.</a:t>
            </a:r>
          </a:p>
          <a:p>
            <a:pPr lvl="2" algn="just"/>
            <a:endParaRPr lang="es-EC" dirty="0"/>
          </a:p>
          <a:p>
            <a:pPr lvl="2" algn="just"/>
            <a:endParaRPr lang="es-EC" dirty="0" smtClean="0"/>
          </a:p>
          <a:p>
            <a:pPr lvl="2" algn="just"/>
            <a:r>
              <a:rPr lang="es-EC" dirty="0" smtClean="0"/>
              <a:t>Cancela.</a:t>
            </a:r>
          </a:p>
          <a:p>
            <a:pPr lvl="2" algn="just"/>
            <a:endParaRPr lang="es-EC" dirty="0"/>
          </a:p>
          <a:p>
            <a:r>
              <a:rPr lang="es-EC" b="1" dirty="0" smtClean="0"/>
              <a:t>	</a:t>
            </a:r>
            <a:r>
              <a:rPr lang="es-EC" dirty="0" smtClean="0"/>
              <a:t>Guarda parcialmente la información.</a:t>
            </a:r>
          </a:p>
          <a:p>
            <a:endParaRPr lang="es-EC" dirty="0"/>
          </a:p>
          <a:p>
            <a:endParaRPr lang="es-EC" dirty="0"/>
          </a:p>
          <a:p>
            <a:r>
              <a:rPr lang="es-EC" dirty="0" smtClean="0"/>
              <a:t>	 Guarda </a:t>
            </a:r>
            <a:r>
              <a:rPr lang="es-EC" dirty="0"/>
              <a:t>toda la información y ejecuta las </a:t>
            </a:r>
            <a:r>
              <a:rPr lang="es-EC" dirty="0" smtClean="0"/>
              <a:t>validaciones. </a:t>
            </a:r>
          </a:p>
          <a:p>
            <a:endParaRPr lang="es-EC" dirty="0"/>
          </a:p>
          <a:p>
            <a:endParaRPr lang="es-EC" dirty="0" smtClean="0"/>
          </a:p>
          <a:p>
            <a:endParaRPr lang="es-EC" dirty="0"/>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2755" y="1490205"/>
            <a:ext cx="477854" cy="43630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2755" y="2028384"/>
            <a:ext cx="437081" cy="37464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15187" y="2650886"/>
            <a:ext cx="374972" cy="4312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75928" y="3339897"/>
            <a:ext cx="314231" cy="48182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8"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02574" y="3948501"/>
            <a:ext cx="1454406" cy="37315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2573" y="4792403"/>
            <a:ext cx="1454407" cy="3924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3 Marcador de texto"/>
          <p:cNvSpPr>
            <a:spLocks noGrp="1"/>
          </p:cNvSpPr>
          <p:nvPr>
            <p:ph type="body" sz="quarter" idx="11"/>
          </p:nvPr>
        </p:nvSpPr>
        <p:spPr>
          <a:xfrm>
            <a:off x="11083969" y="6289632"/>
            <a:ext cx="728662" cy="457629"/>
          </a:xfrm>
        </p:spPr>
        <p:txBody>
          <a:bodyPr>
            <a:normAutofit lnSpcReduction="10000"/>
          </a:bodyPr>
          <a:lstStyle/>
          <a:p>
            <a:r>
              <a:rPr lang="es-EC" dirty="0" smtClean="0"/>
              <a:t>10</a:t>
            </a:r>
            <a:endParaRPr lang="es-EC" dirty="0"/>
          </a:p>
        </p:txBody>
      </p:sp>
    </p:spTree>
    <p:extLst>
      <p:ext uri="{BB962C8B-B14F-4D97-AF65-F5344CB8AC3E}">
        <p14:creationId xmlns:p14="http://schemas.microsoft.com/office/powerpoint/2010/main" val="3891839000"/>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98</a:t>
            </a:r>
            <a:endParaRPr lang="x-none"/>
          </a:p>
        </p:txBody>
      </p:sp>
      <p:sp>
        <p:nvSpPr>
          <p:cNvPr id="3" name="Título 1">
            <a:extLst>
              <a:ext uri="{FF2B5EF4-FFF2-40B4-BE49-F238E27FC236}">
                <a16:creationId xmlns:a16="http://schemas.microsoft.com/office/drawing/2014/main" xmlns="" id="{562A6D3F-E953-4F30-AF96-DEE7ED442560}"/>
              </a:ext>
            </a:extLst>
          </p:cNvPr>
          <p:cNvSpPr>
            <a:spLocks noGrp="1"/>
          </p:cNvSpPr>
          <p:nvPr>
            <p:ph type="title"/>
          </p:nvPr>
        </p:nvSpPr>
        <p:spPr>
          <a:xfrm>
            <a:off x="1149237" y="486824"/>
            <a:ext cx="8033400" cy="414116"/>
          </a:xfrm>
        </p:spPr>
        <p:txBody>
          <a:bodyPr>
            <a:noAutofit/>
          </a:bodyPr>
          <a:lstStyle/>
          <a:p>
            <a:pPr algn="just"/>
            <a:r>
              <a:rPr lang="es-ES" sz="1800" dirty="0">
                <a:solidFill>
                  <a:schemeClr val="tx1"/>
                </a:solidFill>
              </a:rPr>
              <a:t>7.3 ¿Indique en cual de las siguientes temáticas el GAD Provincial  implementó acciones de capacitación para mejorar la gestión de la competencia de vialidad en el año </a:t>
            </a:r>
            <a:r>
              <a:rPr lang="es-ES" sz="1800" dirty="0" smtClean="0">
                <a:solidFill>
                  <a:schemeClr val="tx1"/>
                </a:solidFill>
              </a:rPr>
              <a:t>2021?</a:t>
            </a:r>
            <a:endParaRPr lang="es-EC" sz="1800" dirty="0">
              <a:solidFill>
                <a:schemeClr val="tx1"/>
              </a:solidFill>
            </a:endParaRPr>
          </a:p>
        </p:txBody>
      </p:sp>
      <p:sp>
        <p:nvSpPr>
          <p:cNvPr id="5" name="7 CuadroTexto">
            <a:extLst>
              <a:ext uri="{FF2B5EF4-FFF2-40B4-BE49-F238E27FC236}">
                <a16:creationId xmlns:a16="http://schemas.microsoft.com/office/drawing/2014/main" xmlns="" id="{0613E060-4592-4852-8476-7DCD5CD36D68}"/>
              </a:ext>
            </a:extLst>
          </p:cNvPr>
          <p:cNvSpPr txBox="1"/>
          <p:nvPr/>
        </p:nvSpPr>
        <p:spPr>
          <a:xfrm>
            <a:off x="752827" y="1501531"/>
            <a:ext cx="4252215" cy="3323987"/>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El </a:t>
            </a:r>
            <a:r>
              <a:rPr lang="es-EC" sz="1400" dirty="0"/>
              <a:t>propósito es conocer si el GAD ha implementado acciones de capacitación a los funcionarios en temas relevantes para  el buen funcionamiento de la competencia de vialidad</a:t>
            </a:r>
            <a:r>
              <a:rPr lang="es-EC" sz="1400" dirty="0" smtClean="0"/>
              <a:t>.</a:t>
            </a:r>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C" sz="1400" dirty="0"/>
              <a:t>Seleccione una sola respuesta,  </a:t>
            </a:r>
            <a:r>
              <a:rPr lang="es-EC" sz="1400" b="1" dirty="0"/>
              <a:t>SI/NO</a:t>
            </a:r>
            <a:r>
              <a:rPr lang="es-EC" sz="1400" dirty="0"/>
              <a:t> en cada uno  de los literales.</a:t>
            </a:r>
          </a:p>
          <a:p>
            <a:pPr marL="285750" lvl="0" indent="-285750" algn="just">
              <a:buFont typeface="Arial" panose="020B0604020202020204" pitchFamily="34" charset="0"/>
              <a:buChar char="•"/>
            </a:pPr>
            <a:r>
              <a:rPr lang="es-EC" sz="1400" dirty="0"/>
              <a:t>Registre el número de capacitaciones en cada una de las temáticas, seguido del número de personal capacitado, clasificado en profesionales, técnicos  y obreros.</a:t>
            </a:r>
          </a:p>
          <a:p>
            <a:pPr algn="just"/>
            <a:endParaRPr lang="es-EC" sz="1400" dirty="0"/>
          </a:p>
        </p:txBody>
      </p:sp>
      <p:pic>
        <p:nvPicPr>
          <p:cNvPr id="10" name="9 Imagen"/>
          <p:cNvPicPr/>
          <p:nvPr/>
        </p:nvPicPr>
        <p:blipFill rotWithShape="1">
          <a:blip r:embed="rId2"/>
          <a:srcRect l="3418" t="45477" r="28013" b="7335"/>
          <a:stretch/>
        </p:blipFill>
        <p:spPr bwMode="auto">
          <a:xfrm>
            <a:off x="5125526" y="1390428"/>
            <a:ext cx="6941977" cy="435354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97963162"/>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99</a:t>
            </a:r>
            <a:endParaRPr lang="x-none"/>
          </a:p>
        </p:txBody>
      </p:sp>
      <p:sp>
        <p:nvSpPr>
          <p:cNvPr id="3" name="Título 1">
            <a:extLst>
              <a:ext uri="{FF2B5EF4-FFF2-40B4-BE49-F238E27FC236}">
                <a16:creationId xmlns:a16="http://schemas.microsoft.com/office/drawing/2014/main" xmlns="" id="{66EAC823-67E0-405E-8BE5-CC9B262DA734}"/>
              </a:ext>
            </a:extLst>
          </p:cNvPr>
          <p:cNvSpPr>
            <a:spLocks noGrp="1"/>
          </p:cNvSpPr>
          <p:nvPr>
            <p:ph type="title"/>
          </p:nvPr>
        </p:nvSpPr>
        <p:spPr>
          <a:xfrm>
            <a:off x="1195481" y="429708"/>
            <a:ext cx="8000034" cy="414116"/>
          </a:xfrm>
        </p:spPr>
        <p:txBody>
          <a:bodyPr>
            <a:noAutofit/>
          </a:bodyPr>
          <a:lstStyle/>
          <a:p>
            <a:pPr algn="just"/>
            <a:r>
              <a:rPr lang="es-ES" sz="1800" dirty="0">
                <a:solidFill>
                  <a:schemeClr val="tx1"/>
                </a:solidFill>
              </a:rPr>
              <a:t>7.4 ¿El GAD Provincial en el año </a:t>
            </a:r>
            <a:r>
              <a:rPr lang="es-ES" sz="1800" dirty="0" smtClean="0">
                <a:solidFill>
                  <a:schemeClr val="tx1"/>
                </a:solidFill>
              </a:rPr>
              <a:t>2021, </a:t>
            </a:r>
            <a:r>
              <a:rPr lang="es-ES" sz="1800" dirty="0">
                <a:solidFill>
                  <a:schemeClr val="tx1"/>
                </a:solidFill>
              </a:rPr>
              <a:t>emitió instrumentos de planificación y normativa local para </a:t>
            </a:r>
            <a:r>
              <a:rPr lang="es-ES" sz="1800" dirty="0" smtClean="0">
                <a:solidFill>
                  <a:schemeClr val="tx1"/>
                </a:solidFill>
              </a:rPr>
              <a:t>vialidad?</a:t>
            </a:r>
            <a:endParaRPr lang="es-EC" sz="1800" dirty="0">
              <a:solidFill>
                <a:srgbClr val="FF0000"/>
              </a:solidFill>
            </a:endParaRPr>
          </a:p>
        </p:txBody>
      </p:sp>
      <p:sp>
        <p:nvSpPr>
          <p:cNvPr id="5" name="7 CuadroTexto">
            <a:extLst>
              <a:ext uri="{FF2B5EF4-FFF2-40B4-BE49-F238E27FC236}">
                <a16:creationId xmlns:a16="http://schemas.microsoft.com/office/drawing/2014/main" xmlns="" id="{F5AAC325-2701-43A8-BC88-2805864EA8D6}"/>
              </a:ext>
            </a:extLst>
          </p:cNvPr>
          <p:cNvSpPr txBox="1"/>
          <p:nvPr/>
        </p:nvSpPr>
        <p:spPr>
          <a:xfrm>
            <a:off x="758308" y="2828718"/>
            <a:ext cx="11054323" cy="2031325"/>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cuáles fueron los instrumentos de planificación y normativa local que emitieron los GAD Provinciales para el tema de vialidad y el  </a:t>
            </a:r>
            <a:r>
              <a:rPr lang="es-EC" sz="1400" dirty="0" smtClean="0"/>
              <a:t>alcance</a:t>
            </a:r>
          </a:p>
          <a:p>
            <a:pPr algn="ctr"/>
            <a:r>
              <a:rPr lang="es-EC" sz="1400" b="1" dirty="0"/>
              <a:t>INSTRUCCIONES:</a:t>
            </a:r>
          </a:p>
          <a:p>
            <a:pPr marL="285750" lvl="0" indent="-285750" algn="just">
              <a:buFont typeface="Arial" panose="020B0604020202020204" pitchFamily="34" charset="0"/>
              <a:buChar char="•"/>
            </a:pPr>
            <a:r>
              <a:rPr lang="es-ES" sz="1400" dirty="0"/>
              <a:t>Seleccionar una sola respuesta,  </a:t>
            </a:r>
            <a:r>
              <a:rPr lang="es-ES" sz="1400" b="1" dirty="0"/>
              <a:t>SI/NO </a:t>
            </a:r>
          </a:p>
          <a:p>
            <a:pPr marL="285750" lvl="0" indent="-285750" algn="just">
              <a:buFont typeface="Arial" panose="020B0604020202020204" pitchFamily="34" charset="0"/>
              <a:buChar char="•"/>
            </a:pPr>
            <a:r>
              <a:rPr lang="es-ES" sz="1400" dirty="0"/>
              <a:t>Presione el botón </a:t>
            </a:r>
            <a:r>
              <a:rPr lang="es-ES" sz="1400" b="1" dirty="0"/>
              <a:t>agregar registros</a:t>
            </a:r>
            <a:r>
              <a:rPr lang="es-ES" sz="1400" dirty="0"/>
              <a:t> seguido del ícono    </a:t>
            </a:r>
            <a:r>
              <a:rPr lang="es-ES" sz="1400" b="1" dirty="0"/>
              <a:t>     </a:t>
            </a:r>
            <a:r>
              <a:rPr lang="es-ES" sz="1400" dirty="0"/>
              <a:t>y  se visualizará los campos para ingresar la información. </a:t>
            </a:r>
          </a:p>
          <a:p>
            <a:pPr marL="285750" lvl="0" indent="-285750" algn="just">
              <a:buFont typeface="Arial" panose="020B0604020202020204" pitchFamily="34" charset="0"/>
              <a:buChar char="•"/>
            </a:pPr>
            <a:r>
              <a:rPr lang="es-ES" sz="1400" dirty="0" smtClean="0"/>
              <a:t>Seleccione           el </a:t>
            </a:r>
            <a:r>
              <a:rPr lang="es-ES" sz="1400" dirty="0"/>
              <a:t>tipo de instrumento y continúe con </a:t>
            </a:r>
            <a:r>
              <a:rPr lang="es-ES" sz="1400" b="1" dirty="0"/>
              <a:t>las preguntas 7.4.2. y 7.4.3</a:t>
            </a:r>
            <a:r>
              <a:rPr lang="es-ES" sz="1400" dirty="0"/>
              <a:t>.</a:t>
            </a:r>
          </a:p>
          <a:p>
            <a:pPr marL="285750" lvl="0" indent="-285750" algn="just">
              <a:buFont typeface="Arial" panose="020B0604020202020204" pitchFamily="34" charset="0"/>
              <a:buChar char="•"/>
            </a:pPr>
            <a:r>
              <a:rPr lang="es-ES" sz="1400" dirty="0"/>
              <a:t>Pregunta </a:t>
            </a:r>
            <a:r>
              <a:rPr lang="es-ES" sz="1400" b="1" dirty="0"/>
              <a:t>7.4.1 y/o 7.4.3 OTRO especifique </a:t>
            </a:r>
            <a:r>
              <a:rPr lang="es-ES" sz="1400" dirty="0"/>
              <a:t>describa el tipo de instrumento en el campo adecuado para este fin.</a:t>
            </a:r>
          </a:p>
          <a:p>
            <a:pPr marL="285750" lvl="0" indent="-285750" algn="just">
              <a:buFont typeface="Arial" panose="020B0604020202020204" pitchFamily="34" charset="0"/>
              <a:buChar char="•"/>
            </a:pPr>
            <a:r>
              <a:rPr lang="es-ES" sz="1400" dirty="0"/>
              <a:t>Si se cuenta con más de un instrumento, presione el </a:t>
            </a:r>
            <a:r>
              <a:rPr lang="es-ES" sz="1400" b="1" dirty="0"/>
              <a:t>botón agregar </a:t>
            </a:r>
            <a:r>
              <a:rPr lang="es-ES" sz="1400" dirty="0"/>
              <a:t>y continúe con el mismo proceso</a:t>
            </a:r>
            <a:endParaRPr lang="es-EC" sz="1400"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1258" y="3844380"/>
            <a:ext cx="293767" cy="26822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5 Rectángulo"/>
          <p:cNvSpPr/>
          <p:nvPr/>
        </p:nvSpPr>
        <p:spPr>
          <a:xfrm>
            <a:off x="755179" y="5008656"/>
            <a:ext cx="9925521" cy="173860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s-EC" sz="1400" b="1" dirty="0" smtClean="0">
                <a:solidFill>
                  <a:schemeClr val="tx1"/>
                </a:solidFill>
              </a:rPr>
              <a:t>Recuerde: </a:t>
            </a:r>
            <a:r>
              <a:rPr lang="es-EC" sz="1400" dirty="0">
                <a:solidFill>
                  <a:schemeClr val="tx1"/>
                </a:solidFill>
              </a:rPr>
              <a:t> </a:t>
            </a:r>
            <a:r>
              <a:rPr lang="es-EC" sz="1400" dirty="0" smtClean="0">
                <a:solidFill>
                  <a:schemeClr val="tx1"/>
                </a:solidFill>
              </a:rPr>
              <a:t>En el campo tipo de instrumento </a:t>
            </a:r>
            <a:r>
              <a:rPr lang="es-EC" sz="1400" b="1" dirty="0" smtClean="0">
                <a:solidFill>
                  <a:schemeClr val="tx1"/>
                </a:solidFill>
              </a:rPr>
              <a:t>OTRO ESPECIFIQUE,  NO </a:t>
            </a:r>
            <a:r>
              <a:rPr lang="es-EC" sz="1400" dirty="0" smtClean="0">
                <a:solidFill>
                  <a:schemeClr val="tx1"/>
                </a:solidFill>
              </a:rPr>
              <a:t>se debe registrar POA, PEI, PDOT, PAC; </a:t>
            </a:r>
            <a:r>
              <a:rPr lang="es-EC" sz="1400" b="1" dirty="0">
                <a:solidFill>
                  <a:schemeClr val="tx1"/>
                </a:solidFill>
              </a:rPr>
              <a:t>NO</a:t>
            </a:r>
            <a:r>
              <a:rPr lang="es-EC" sz="1400" dirty="0">
                <a:solidFill>
                  <a:schemeClr val="tx1"/>
                </a:solidFill>
              </a:rPr>
              <a:t> se debe </a:t>
            </a:r>
            <a:r>
              <a:rPr lang="es-EC" sz="1400" b="1" dirty="0">
                <a:solidFill>
                  <a:schemeClr val="tx1"/>
                </a:solidFill>
              </a:rPr>
              <a:t>ACEPTAR</a:t>
            </a:r>
            <a:r>
              <a:rPr lang="es-EC" sz="1400" dirty="0">
                <a:solidFill>
                  <a:schemeClr val="tx1"/>
                </a:solidFill>
              </a:rPr>
              <a:t> el siguiente registro: </a:t>
            </a:r>
            <a:endParaRPr lang="es-EC" sz="1400" b="1" dirty="0">
              <a:solidFill>
                <a:schemeClr val="tx1"/>
              </a:solidFill>
            </a:endParaRPr>
          </a:p>
          <a:p>
            <a:endParaRPr lang="es-EC" sz="1400" dirty="0" smtClean="0">
              <a:solidFill>
                <a:schemeClr val="tx1"/>
              </a:solidFill>
            </a:endParaRPr>
          </a:p>
          <a:p>
            <a:endParaRPr lang="es-EC" sz="1400" b="1" dirty="0">
              <a:solidFill>
                <a:schemeClr val="tx1"/>
              </a:solidFill>
            </a:endParaRPr>
          </a:p>
          <a:p>
            <a:endParaRPr lang="es-EC" sz="1400" b="1" dirty="0" smtClean="0">
              <a:solidFill>
                <a:schemeClr val="tx1"/>
              </a:solidFill>
            </a:endParaRPr>
          </a:p>
          <a:p>
            <a:endParaRPr lang="es-EC" sz="1400" b="1" dirty="0">
              <a:solidFill>
                <a:schemeClr val="tx1"/>
              </a:solidFill>
            </a:endParaRPr>
          </a:p>
        </p:txBody>
      </p:sp>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3245" y="5265558"/>
            <a:ext cx="3069676" cy="1481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194" y="1176338"/>
            <a:ext cx="11258550" cy="1528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19382503"/>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fontScale="85000" lnSpcReduction="10000"/>
          </a:bodyPr>
          <a:lstStyle/>
          <a:p>
            <a:r>
              <a:rPr lang="es-EC" dirty="0" smtClean="0"/>
              <a:t>100</a:t>
            </a:r>
            <a:endParaRPr lang="x-none"/>
          </a:p>
        </p:txBody>
      </p:sp>
      <p:sp>
        <p:nvSpPr>
          <p:cNvPr id="3" name="Título 1">
            <a:extLst>
              <a:ext uri="{FF2B5EF4-FFF2-40B4-BE49-F238E27FC236}">
                <a16:creationId xmlns:a16="http://schemas.microsoft.com/office/drawing/2014/main" xmlns="" id="{887294D5-DC46-4F2D-BD3D-4B531C73BC71}"/>
              </a:ext>
            </a:extLst>
          </p:cNvPr>
          <p:cNvSpPr>
            <a:spLocks noGrp="1"/>
          </p:cNvSpPr>
          <p:nvPr>
            <p:ph type="title"/>
          </p:nvPr>
        </p:nvSpPr>
        <p:spPr>
          <a:xfrm>
            <a:off x="1145147" y="402793"/>
            <a:ext cx="8050367" cy="377637"/>
          </a:xfrm>
        </p:spPr>
        <p:txBody>
          <a:bodyPr>
            <a:noAutofit/>
          </a:bodyPr>
          <a:lstStyle/>
          <a:p>
            <a:pPr algn="just"/>
            <a:r>
              <a:rPr lang="es-ES" sz="1800" dirty="0">
                <a:solidFill>
                  <a:schemeClr val="tx1"/>
                </a:solidFill>
              </a:rPr>
              <a:t>7.5 Para la gestión efectiva de la competencia de Vialidad, el GAD contó con</a:t>
            </a:r>
            <a:r>
              <a:rPr lang="es-ES" sz="1800" dirty="0" smtClean="0">
                <a:solidFill>
                  <a:schemeClr val="tx1"/>
                </a:solidFill>
              </a:rPr>
              <a:t>: </a:t>
            </a:r>
            <a:r>
              <a:rPr lang="es-ES" sz="1800" dirty="0" smtClean="0">
                <a:solidFill>
                  <a:srgbClr val="FF0000"/>
                </a:solidFill>
              </a:rPr>
              <a:t>actualizar imagen de maquinaria</a:t>
            </a:r>
            <a:endParaRPr lang="es-EC" sz="1800" dirty="0">
              <a:solidFill>
                <a:srgbClr val="FF0000"/>
              </a:solidFill>
            </a:endParaRPr>
          </a:p>
        </p:txBody>
      </p:sp>
      <p:sp>
        <p:nvSpPr>
          <p:cNvPr id="5" name="7 CuadroTexto">
            <a:extLst>
              <a:ext uri="{FF2B5EF4-FFF2-40B4-BE49-F238E27FC236}">
                <a16:creationId xmlns:a16="http://schemas.microsoft.com/office/drawing/2014/main" xmlns="" id="{27CC5407-A58B-4D28-BE49-7590EA8FCBFC}"/>
              </a:ext>
            </a:extLst>
          </p:cNvPr>
          <p:cNvSpPr txBox="1"/>
          <p:nvPr/>
        </p:nvSpPr>
        <p:spPr>
          <a:xfrm>
            <a:off x="703660" y="1742240"/>
            <a:ext cx="4979298" cy="4401205"/>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Determinar </a:t>
            </a:r>
            <a:r>
              <a:rPr lang="es-EC" sz="1400" dirty="0"/>
              <a:t>cuántos GAD Provinciales cuentan con instalaciones, equipamiento e instrumentos necesarios  para el ejercicio de la gestión de Vialidad</a:t>
            </a:r>
            <a:r>
              <a:rPr lang="es-EC" sz="1400" dirty="0" smtClean="0"/>
              <a:t>.</a:t>
            </a:r>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S" sz="1400" dirty="0"/>
              <a:t>Para las preguntas 7.5 Instalaciones, Equipamiento y/o maquinaria, e Instrumentos, la información vendrá precargada en el aplicativo web, esta información hace referencia al registro del año de levantamiento 2020.</a:t>
            </a:r>
          </a:p>
          <a:p>
            <a:pPr marL="285750" lvl="0" indent="-285750" algn="just">
              <a:buFont typeface="Arial" panose="020B0604020202020204" pitchFamily="34" charset="0"/>
              <a:buChar char="•"/>
            </a:pPr>
            <a:r>
              <a:rPr lang="es-ES" sz="1400" dirty="0"/>
              <a:t>Si necesita actualizar el dato en el caso en el que  ya no se cuente con alguna de las instalaciones o por el contrario ya se contó en el año 2021  con cualquiera de las instalaciones descritas, realice la actualización pertinente,  seleccionando la opción  </a:t>
            </a:r>
            <a:r>
              <a:rPr lang="es-ES" sz="1400" b="1" dirty="0"/>
              <a:t>SI (1) / NO (2</a:t>
            </a:r>
            <a:r>
              <a:rPr lang="es-ES" sz="1400" dirty="0"/>
              <a:t>) según el caso.</a:t>
            </a:r>
          </a:p>
          <a:p>
            <a:pPr marL="285750" lvl="0" indent="-285750" algn="just">
              <a:buFont typeface="Arial" panose="020B0604020202020204" pitchFamily="34" charset="0"/>
              <a:buChar char="•"/>
            </a:pPr>
            <a:r>
              <a:rPr lang="es-ES" sz="1400" dirty="0"/>
              <a:t>Si la respuesta es </a:t>
            </a:r>
            <a:r>
              <a:rPr lang="es-ES" sz="1400" b="1" dirty="0"/>
              <a:t>SI (1)</a:t>
            </a:r>
            <a:r>
              <a:rPr lang="es-ES" sz="1400" dirty="0"/>
              <a:t> continúe con la </a:t>
            </a:r>
            <a:r>
              <a:rPr lang="es-ES" sz="1400" b="1" dirty="0"/>
              <a:t>pregunta</a:t>
            </a:r>
            <a:r>
              <a:rPr lang="es-ES" sz="1400" dirty="0"/>
              <a:t> </a:t>
            </a:r>
            <a:r>
              <a:rPr lang="es-ES" sz="1400" b="1" dirty="0"/>
              <a:t>7.5.1</a:t>
            </a:r>
            <a:r>
              <a:rPr lang="es-ES" sz="1400" dirty="0"/>
              <a:t> y registre el Número de instalaciones con las que cuenta y describa el motivo de la actualización en el campo </a:t>
            </a:r>
            <a:r>
              <a:rPr lang="es-ES" sz="1400" b="1" dirty="0"/>
              <a:t>OBSERVACIONES</a:t>
            </a:r>
            <a:r>
              <a:rPr lang="es-ES" sz="1400" dirty="0" smtClean="0"/>
              <a:t>.</a:t>
            </a:r>
            <a:endParaRPr lang="es-EC" sz="1400" dirty="0"/>
          </a:p>
        </p:txBody>
      </p:sp>
      <p:pic>
        <p:nvPicPr>
          <p:cNvPr id="1126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1858" y="985838"/>
            <a:ext cx="5457825" cy="3133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126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1764" y="4276544"/>
            <a:ext cx="3714036" cy="212425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19382503"/>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fontScale="85000" lnSpcReduction="10000"/>
          </a:bodyPr>
          <a:lstStyle/>
          <a:p>
            <a:r>
              <a:rPr lang="es-EC" dirty="0" smtClean="0"/>
              <a:t>101</a:t>
            </a:r>
            <a:endParaRPr lang="x-none"/>
          </a:p>
        </p:txBody>
      </p:sp>
      <p:sp>
        <p:nvSpPr>
          <p:cNvPr id="3" name="Título 1">
            <a:extLst>
              <a:ext uri="{FF2B5EF4-FFF2-40B4-BE49-F238E27FC236}">
                <a16:creationId xmlns:a16="http://schemas.microsoft.com/office/drawing/2014/main" xmlns="" id="{FD8173EB-DCFE-46E7-9BD6-87B6478402D9}"/>
              </a:ext>
            </a:extLst>
          </p:cNvPr>
          <p:cNvSpPr>
            <a:spLocks noGrp="1"/>
          </p:cNvSpPr>
          <p:nvPr>
            <p:ph type="title"/>
          </p:nvPr>
        </p:nvSpPr>
        <p:spPr>
          <a:xfrm>
            <a:off x="1136758" y="454875"/>
            <a:ext cx="8045879" cy="414116"/>
          </a:xfrm>
        </p:spPr>
        <p:txBody>
          <a:bodyPr>
            <a:noAutofit/>
          </a:bodyPr>
          <a:lstStyle/>
          <a:p>
            <a:r>
              <a:rPr lang="es-ES" sz="1800" dirty="0" smtClean="0">
                <a:solidFill>
                  <a:schemeClr val="tx1"/>
                </a:solidFill>
              </a:rPr>
              <a:t>7.6 </a:t>
            </a:r>
            <a:r>
              <a:rPr lang="es-ES" sz="1800" dirty="0">
                <a:solidFill>
                  <a:schemeClr val="tx1"/>
                </a:solidFill>
              </a:rPr>
              <a:t>Cuenta con un inventario vial provincial?</a:t>
            </a:r>
            <a:endParaRPr lang="es-EC" sz="1800" dirty="0">
              <a:solidFill>
                <a:schemeClr val="tx1"/>
              </a:solidFill>
            </a:endParaRPr>
          </a:p>
        </p:txBody>
      </p:sp>
      <p:sp>
        <p:nvSpPr>
          <p:cNvPr id="5" name="7 CuadroTexto">
            <a:extLst>
              <a:ext uri="{FF2B5EF4-FFF2-40B4-BE49-F238E27FC236}">
                <a16:creationId xmlns:a16="http://schemas.microsoft.com/office/drawing/2014/main" xmlns="" id="{780AC0C1-530C-4E5C-A3A8-D0F7DDBBDE0D}"/>
              </a:ext>
            </a:extLst>
          </p:cNvPr>
          <p:cNvSpPr txBox="1"/>
          <p:nvPr/>
        </p:nvSpPr>
        <p:spPr>
          <a:xfrm>
            <a:off x="832271" y="3784609"/>
            <a:ext cx="10937483" cy="1169551"/>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si el GAD cuenta con un inventario vial provincial.</a:t>
            </a:r>
          </a:p>
          <a:p>
            <a:pPr lvl="0" algn="ctr"/>
            <a:r>
              <a:rPr lang="es-EC" sz="1400" b="1" dirty="0" smtClean="0"/>
              <a:t>INSTRUCCIONES:</a:t>
            </a:r>
            <a:endParaRPr lang="es-EC" sz="1400" b="1" dirty="0"/>
          </a:p>
          <a:p>
            <a:pPr algn="just"/>
            <a:r>
              <a:rPr lang="es-EC" sz="1400" dirty="0"/>
              <a:t>Se debe registrar el año de la última actualización del inventario vial provincial en la en la </a:t>
            </a:r>
            <a:r>
              <a:rPr lang="es-EC" sz="1400" b="1" dirty="0"/>
              <a:t>pregunta 7.6.1 </a:t>
            </a:r>
            <a:r>
              <a:rPr lang="es-EC" sz="1400" dirty="0"/>
              <a:t>y continúe con el registro de la</a:t>
            </a:r>
            <a:r>
              <a:rPr lang="es-EC" sz="1400" b="1" dirty="0"/>
              <a:t> </a:t>
            </a:r>
            <a:r>
              <a:rPr lang="es-EC" sz="1400" dirty="0"/>
              <a:t>información solicitada en las </a:t>
            </a:r>
            <a:r>
              <a:rPr lang="es-EC" sz="1400" b="1" dirty="0"/>
              <a:t>pregunta 7.6.2.</a:t>
            </a:r>
            <a:r>
              <a:rPr lang="es-EC" sz="1400" dirty="0"/>
              <a:t> </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6315" y="1437604"/>
            <a:ext cx="6160260" cy="110333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19382503"/>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fontScale="85000" lnSpcReduction="10000"/>
          </a:bodyPr>
          <a:lstStyle/>
          <a:p>
            <a:r>
              <a:rPr lang="es-EC" dirty="0" smtClean="0"/>
              <a:t>102</a:t>
            </a:r>
            <a:endParaRPr lang="x-none"/>
          </a:p>
        </p:txBody>
      </p:sp>
      <p:sp>
        <p:nvSpPr>
          <p:cNvPr id="3" name="Título 1">
            <a:extLst>
              <a:ext uri="{FF2B5EF4-FFF2-40B4-BE49-F238E27FC236}">
                <a16:creationId xmlns:a16="http://schemas.microsoft.com/office/drawing/2014/main" xmlns="" id="{262A3C1D-16D3-455C-B57B-E44871F3CDD6}"/>
              </a:ext>
            </a:extLst>
          </p:cNvPr>
          <p:cNvSpPr>
            <a:spLocks noGrp="1"/>
          </p:cNvSpPr>
          <p:nvPr>
            <p:ph type="title"/>
          </p:nvPr>
        </p:nvSpPr>
        <p:spPr>
          <a:xfrm>
            <a:off x="1178704" y="480098"/>
            <a:ext cx="8029690" cy="414116"/>
          </a:xfrm>
        </p:spPr>
        <p:txBody>
          <a:bodyPr>
            <a:noAutofit/>
          </a:bodyPr>
          <a:lstStyle/>
          <a:p>
            <a:r>
              <a:rPr lang="es-ES" sz="1800" dirty="0" smtClean="0">
                <a:solidFill>
                  <a:schemeClr val="tx1"/>
                </a:solidFill>
              </a:rPr>
              <a:t>7.7 </a:t>
            </a:r>
            <a:r>
              <a:rPr lang="es-ES" sz="1800" dirty="0">
                <a:solidFill>
                  <a:schemeClr val="tx1"/>
                </a:solidFill>
              </a:rPr>
              <a:t>¿El GAD Provincial en el año </a:t>
            </a:r>
            <a:r>
              <a:rPr lang="es-ES" sz="1800" dirty="0" smtClean="0">
                <a:solidFill>
                  <a:schemeClr val="tx1"/>
                </a:solidFill>
              </a:rPr>
              <a:t>2021 </a:t>
            </a:r>
            <a:r>
              <a:rPr lang="es-ES" sz="1800" dirty="0">
                <a:solidFill>
                  <a:schemeClr val="tx1"/>
                </a:solidFill>
              </a:rPr>
              <a:t>ejecutó proyectos de vialidad para vías? </a:t>
            </a:r>
            <a:endParaRPr lang="es-EC" sz="1800" dirty="0">
              <a:solidFill>
                <a:schemeClr val="tx1"/>
              </a:solidFill>
            </a:endParaRPr>
          </a:p>
        </p:txBody>
      </p:sp>
      <p:sp>
        <p:nvSpPr>
          <p:cNvPr id="5" name="7 CuadroTexto">
            <a:extLst>
              <a:ext uri="{FF2B5EF4-FFF2-40B4-BE49-F238E27FC236}">
                <a16:creationId xmlns:a16="http://schemas.microsoft.com/office/drawing/2014/main" xmlns="" id="{6E3C453D-3341-4946-981F-F19A310D538F}"/>
              </a:ext>
            </a:extLst>
          </p:cNvPr>
          <p:cNvSpPr txBox="1"/>
          <p:nvPr/>
        </p:nvSpPr>
        <p:spPr>
          <a:xfrm>
            <a:off x="766650" y="1528329"/>
            <a:ext cx="4786863" cy="3754874"/>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lvl="0" algn="ctr"/>
            <a:r>
              <a:rPr lang="es-EC" sz="1400" b="1" dirty="0"/>
              <a:t>OBJETIVO: </a:t>
            </a:r>
            <a:endParaRPr lang="es-EC" sz="1400" b="1" dirty="0" smtClean="0"/>
          </a:p>
          <a:p>
            <a:pPr lvl="0" algn="just"/>
            <a:r>
              <a:rPr lang="es-EC" sz="1400" dirty="0" smtClean="0"/>
              <a:t>Conocer </a:t>
            </a:r>
            <a:r>
              <a:rPr lang="es-EC" sz="1400" dirty="0"/>
              <a:t>los proyectos ejecutados por el GAD Provincial en su competencia de planificar, construir y mantener la vialidad</a:t>
            </a:r>
            <a:r>
              <a:rPr lang="es-EC" sz="1400" dirty="0" smtClean="0"/>
              <a:t>.</a:t>
            </a:r>
            <a:r>
              <a:rPr lang="es-EC" sz="1400" b="1" dirty="0"/>
              <a:t> </a:t>
            </a:r>
            <a:endParaRPr lang="es-EC" sz="1400" b="1" dirty="0" smtClean="0"/>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botón agregar registros donde se visualizará un cuadro para ingresar  información </a:t>
            </a:r>
            <a:r>
              <a:rPr lang="es-EC" sz="1400" dirty="0"/>
              <a:t> </a:t>
            </a:r>
          </a:p>
          <a:p>
            <a:pPr marL="285750" lvl="0" indent="-285750" algn="just">
              <a:buFont typeface="Arial" panose="020B0604020202020204" pitchFamily="34" charset="0"/>
              <a:buChar char="•"/>
            </a:pPr>
            <a:r>
              <a:rPr lang="es-EC" sz="1400" dirty="0"/>
              <a:t>Registre información en las </a:t>
            </a:r>
            <a:r>
              <a:rPr lang="es-EC" sz="1400" b="1" dirty="0"/>
              <a:t>preguntas 7.7.1.1 </a:t>
            </a:r>
            <a:r>
              <a:rPr lang="es-EC" sz="1400" dirty="0"/>
              <a:t>a la</a:t>
            </a:r>
            <a:r>
              <a:rPr lang="es-EC" sz="1400" b="1" dirty="0"/>
              <a:t> 7.7.1.8 </a:t>
            </a:r>
            <a:r>
              <a:rPr lang="es-EC" sz="1400" dirty="0"/>
              <a:t>según corresponda.</a:t>
            </a:r>
          </a:p>
          <a:p>
            <a:pPr marL="285750" lvl="0" indent="-285750" algn="just">
              <a:buFont typeface="Arial" panose="020B0604020202020204" pitchFamily="34" charset="0"/>
              <a:buChar char="•"/>
            </a:pPr>
            <a:r>
              <a:rPr lang="es-EC" sz="1400" dirty="0"/>
              <a:t>Seleccione las entidades participantes </a:t>
            </a:r>
            <a:r>
              <a:rPr lang="es-EC" sz="1400" b="1" dirty="0"/>
              <a:t>únicamente</a:t>
            </a:r>
            <a:r>
              <a:rPr lang="es-EC" sz="1400" dirty="0"/>
              <a:t> si en la </a:t>
            </a:r>
            <a:r>
              <a:rPr lang="es-EC" sz="1400" b="1" dirty="0"/>
              <a:t>pregunta 7.7.1.3 seleccionó COGESTIÓN</a:t>
            </a:r>
            <a:r>
              <a:rPr lang="es-EC" sz="1400" dirty="0"/>
              <a:t> además del valor de inversión.</a:t>
            </a:r>
          </a:p>
          <a:p>
            <a:pPr marL="285750" indent="-285750" algn="just">
              <a:buFont typeface="Arial" panose="020B0604020202020204" pitchFamily="34" charset="0"/>
              <a:buChar char="•"/>
            </a:pPr>
            <a:r>
              <a:rPr lang="es-EC" sz="1400" dirty="0"/>
              <a:t>Si se cuenta con más de un proyecto, presione el </a:t>
            </a:r>
            <a:r>
              <a:rPr lang="es-EC" sz="1400" b="1" dirty="0"/>
              <a:t>botón agregar </a:t>
            </a:r>
            <a:r>
              <a:rPr lang="es-EC" sz="1400" dirty="0"/>
              <a:t>y continúe con el mismo proceso.</a:t>
            </a:r>
          </a:p>
          <a:p>
            <a:pPr marL="285750" lvl="0" indent="-285750" algn="just">
              <a:buFont typeface="Arial" panose="020B0604020202020204" pitchFamily="34" charset="0"/>
              <a:buChar char="•"/>
            </a:pPr>
            <a:r>
              <a:rPr lang="es-EC" sz="1400" dirty="0"/>
              <a:t>Continúe con el registro en proyectos de puentes con el mismo procedimiento anterior</a:t>
            </a:r>
            <a:r>
              <a:rPr lang="es-EC" sz="1400" dirty="0" smtClean="0"/>
              <a:t>.</a:t>
            </a:r>
            <a:endParaRPr lang="es-EC" sz="1400" dirty="0"/>
          </a:p>
        </p:txBody>
      </p:sp>
      <p:pic>
        <p:nvPicPr>
          <p:cNvPr id="7" name="Imagen 7">
            <a:extLst>
              <a:ext uri="{FF2B5EF4-FFF2-40B4-BE49-F238E27FC236}">
                <a16:creationId xmlns:a16="http://schemas.microsoft.com/office/drawing/2014/main" xmlns="" id="{4DD9F254-6CA6-407B-B877-4679D3C07167}"/>
              </a:ext>
            </a:extLst>
          </p:cNvPr>
          <p:cNvPicPr/>
          <p:nvPr/>
        </p:nvPicPr>
        <p:blipFill>
          <a:blip r:embed="rId2">
            <a:extLst>
              <a:ext uri="{28A0092B-C50C-407E-A947-70E740481C1C}">
                <a14:useLocalDpi xmlns:a14="http://schemas.microsoft.com/office/drawing/2010/main" val="0"/>
              </a:ext>
            </a:extLst>
          </a:blip>
          <a:stretch>
            <a:fillRect/>
          </a:stretch>
        </p:blipFill>
        <p:spPr>
          <a:xfrm>
            <a:off x="5595458" y="1528328"/>
            <a:ext cx="6576968" cy="3856472"/>
          </a:xfrm>
          <a:prstGeom prst="rect">
            <a:avLst/>
          </a:prstGeom>
        </p:spPr>
      </p:pic>
    </p:spTree>
    <p:extLst>
      <p:ext uri="{BB962C8B-B14F-4D97-AF65-F5344CB8AC3E}">
        <p14:creationId xmlns:p14="http://schemas.microsoft.com/office/powerpoint/2010/main" val="1319382503"/>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fontScale="85000" lnSpcReduction="10000"/>
          </a:bodyPr>
          <a:lstStyle/>
          <a:p>
            <a:r>
              <a:rPr lang="es-EC" dirty="0" smtClean="0"/>
              <a:t>103</a:t>
            </a:r>
            <a:endParaRPr lang="x-none"/>
          </a:p>
        </p:txBody>
      </p:sp>
      <p:sp>
        <p:nvSpPr>
          <p:cNvPr id="3" name="Título 1">
            <a:extLst>
              <a:ext uri="{FF2B5EF4-FFF2-40B4-BE49-F238E27FC236}">
                <a16:creationId xmlns:a16="http://schemas.microsoft.com/office/drawing/2014/main" xmlns="" id="{3E8DC534-351A-47E6-9447-32E6225E4A23}"/>
              </a:ext>
            </a:extLst>
          </p:cNvPr>
          <p:cNvSpPr>
            <a:spLocks noGrp="1"/>
          </p:cNvSpPr>
          <p:nvPr>
            <p:ph type="title"/>
          </p:nvPr>
        </p:nvSpPr>
        <p:spPr>
          <a:xfrm>
            <a:off x="1136759" y="460597"/>
            <a:ext cx="8058756" cy="414116"/>
          </a:xfrm>
        </p:spPr>
        <p:txBody>
          <a:bodyPr>
            <a:noAutofit/>
          </a:bodyPr>
          <a:lstStyle/>
          <a:p>
            <a:r>
              <a:rPr lang="es-ES" sz="1800" dirty="0">
                <a:solidFill>
                  <a:schemeClr val="tx1"/>
                </a:solidFill>
              </a:rPr>
              <a:t>7.10 ¿El GAD Provincial en el año </a:t>
            </a:r>
            <a:r>
              <a:rPr lang="es-ES" sz="1800" dirty="0" smtClean="0">
                <a:solidFill>
                  <a:schemeClr val="tx1"/>
                </a:solidFill>
              </a:rPr>
              <a:t>2021 </a:t>
            </a:r>
            <a:r>
              <a:rPr lang="es-ES" sz="1800" dirty="0">
                <a:solidFill>
                  <a:schemeClr val="tx1"/>
                </a:solidFill>
              </a:rPr>
              <a:t>ejecutó proyectos de vialidad para puentes? </a:t>
            </a:r>
            <a:r>
              <a:rPr lang="es-ES" sz="1800" dirty="0" smtClean="0">
                <a:solidFill>
                  <a:schemeClr val="tx1"/>
                </a:solidFill>
              </a:rPr>
              <a:t> </a:t>
            </a:r>
            <a:r>
              <a:rPr lang="es-ES" sz="1800" dirty="0" smtClean="0">
                <a:solidFill>
                  <a:srgbClr val="FF0000"/>
                </a:solidFill>
              </a:rPr>
              <a:t>Actualizar imagen</a:t>
            </a:r>
            <a:endParaRPr lang="es-EC" sz="1800" dirty="0">
              <a:solidFill>
                <a:srgbClr val="FF0000"/>
              </a:solidFill>
            </a:endParaRPr>
          </a:p>
        </p:txBody>
      </p:sp>
    </p:spTree>
    <p:extLst>
      <p:ext uri="{BB962C8B-B14F-4D97-AF65-F5344CB8AC3E}">
        <p14:creationId xmlns:p14="http://schemas.microsoft.com/office/powerpoint/2010/main" val="1319382503"/>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36</a:t>
            </a:r>
            <a:endParaRPr lang="x-none"/>
          </a:p>
        </p:txBody>
      </p:sp>
      <p:sp>
        <p:nvSpPr>
          <p:cNvPr id="5" name="Título 1">
            <a:extLst>
              <a:ext uri="{FF2B5EF4-FFF2-40B4-BE49-F238E27FC236}">
                <a16:creationId xmlns:a16="http://schemas.microsoft.com/office/drawing/2014/main" xmlns=""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7.9 El GAD provincial contó con datos de sensores remotos adquiridos o generados?</a:t>
            </a:r>
            <a:endParaRPr lang="es-EC" b="1" dirty="0">
              <a:solidFill>
                <a:schemeClr val="tx1"/>
              </a:solidFill>
              <a:latin typeface="+mj-lt"/>
            </a:endParaRPr>
          </a:p>
        </p:txBody>
      </p:sp>
      <p:sp>
        <p:nvSpPr>
          <p:cNvPr id="6" name="7 CuadroTexto">
            <a:extLst>
              <a:ext uri="{FF2B5EF4-FFF2-40B4-BE49-F238E27FC236}">
                <a16:creationId xmlns:a16="http://schemas.microsoft.com/office/drawing/2014/main" xmlns="" id="{DAFC0C63-A1A7-40E9-AC85-413F895D2A98}"/>
              </a:ext>
            </a:extLst>
          </p:cNvPr>
          <p:cNvSpPr txBox="1"/>
          <p:nvPr/>
        </p:nvSpPr>
        <p:spPr>
          <a:xfrm>
            <a:off x="704048" y="3464829"/>
            <a:ext cx="10902219" cy="2246769"/>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a:t>
            </a:r>
            <a:r>
              <a:rPr lang="es-EC" sz="1400" dirty="0"/>
              <a:t>: </a:t>
            </a:r>
            <a:endParaRPr lang="es-EC" sz="1400" dirty="0" smtClean="0"/>
          </a:p>
          <a:p>
            <a:r>
              <a:rPr lang="es-EC" sz="1400" dirty="0" smtClean="0"/>
              <a:t>Contar </a:t>
            </a:r>
            <a:r>
              <a:rPr lang="es-EC" sz="1400" dirty="0"/>
              <a:t>con un registro de los datos de sensores remotos adquiridos o generados para obtener productos cartográficos de </a:t>
            </a:r>
            <a:r>
              <a:rPr lang="es-EC" sz="1400" dirty="0" smtClean="0"/>
              <a:t>los GAD provinciales. </a:t>
            </a:r>
          </a:p>
          <a:p>
            <a:pPr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smtClean="0"/>
              <a:t>SI/NO</a:t>
            </a:r>
            <a:r>
              <a:rPr lang="es-EC" sz="1400" dirty="0"/>
              <a:t>.</a:t>
            </a:r>
          </a:p>
          <a:p>
            <a:pPr marL="285750" lvl="0" indent="-285750" algn="just">
              <a:buFont typeface="Arial" panose="020B0604020202020204" pitchFamily="34" charset="0"/>
              <a:buChar char="•"/>
            </a:pPr>
            <a:r>
              <a:rPr lang="es-EC" sz="1400" dirty="0"/>
              <a:t>Presione el botón </a:t>
            </a:r>
            <a:r>
              <a:rPr lang="es-EC" sz="1400" b="1" dirty="0"/>
              <a:t>agregar registros </a:t>
            </a:r>
            <a:r>
              <a:rPr lang="es-EC" sz="1400" dirty="0"/>
              <a:t>seguido del ícono      </a:t>
            </a:r>
            <a:r>
              <a:rPr lang="es-EC" sz="1400" dirty="0" smtClean="0"/>
              <a:t>    y </a:t>
            </a:r>
            <a:r>
              <a:rPr lang="es-EC" sz="1400" dirty="0"/>
              <a:t>se visualizará los campos para ingresar la  información.</a:t>
            </a:r>
            <a:r>
              <a:rPr lang="es-EC" sz="1400" b="1" dirty="0"/>
              <a:t> </a:t>
            </a:r>
          </a:p>
          <a:p>
            <a:pPr marL="285750" lvl="0" indent="-285750" algn="just">
              <a:buFont typeface="Arial" panose="020B0604020202020204" pitchFamily="34" charset="0"/>
              <a:buChar char="•"/>
            </a:pPr>
            <a:r>
              <a:rPr lang="es-EC" sz="1400" dirty="0"/>
              <a:t>Seleccione el tipo de dato y continúe con la siguiente pregunta.</a:t>
            </a:r>
          </a:p>
          <a:p>
            <a:pPr marL="285750" lvl="0" indent="-285750" algn="just">
              <a:buFont typeface="Arial" panose="020B0604020202020204" pitchFamily="34" charset="0"/>
              <a:buChar char="•"/>
            </a:pPr>
            <a:r>
              <a:rPr lang="es-EC" sz="1400" b="1" dirty="0"/>
              <a:t>Pregunta </a:t>
            </a:r>
            <a:r>
              <a:rPr lang="es-EC" sz="1400" b="1" dirty="0" smtClean="0"/>
              <a:t>7.9.2 </a:t>
            </a:r>
            <a:r>
              <a:rPr lang="es-EC" sz="1400" dirty="0"/>
              <a:t>si la respuesta </a:t>
            </a:r>
            <a:r>
              <a:rPr lang="es-EC" sz="1400" b="1" dirty="0"/>
              <a:t>SI </a:t>
            </a:r>
            <a:r>
              <a:rPr lang="es-EC" sz="1400" dirty="0"/>
              <a:t>continúe con la </a:t>
            </a:r>
            <a:r>
              <a:rPr lang="es-EC" sz="1400" b="1" dirty="0"/>
              <a:t>pregunta </a:t>
            </a:r>
            <a:r>
              <a:rPr lang="es-EC" sz="1400" b="1" dirty="0" smtClean="0"/>
              <a:t>7.9.3</a:t>
            </a:r>
            <a:r>
              <a:rPr lang="es-EC" sz="1400" b="1" dirty="0"/>
              <a:t>, </a:t>
            </a:r>
            <a:r>
              <a:rPr lang="es-EC" sz="1400" dirty="0"/>
              <a:t>e</a:t>
            </a:r>
            <a:r>
              <a:rPr lang="es-EC" sz="1400" b="1" dirty="0"/>
              <a:t> </a:t>
            </a:r>
            <a:r>
              <a:rPr lang="es-EC" sz="1400" dirty="0"/>
              <a:t>ingrese el año de referencia de la toma</a:t>
            </a:r>
            <a:r>
              <a:rPr lang="es-EC" sz="1400" b="1" dirty="0"/>
              <a:t>,</a:t>
            </a:r>
            <a:r>
              <a:rPr lang="es-EC" sz="1400" dirty="0"/>
              <a:t> si la respuesta en </a:t>
            </a:r>
            <a:r>
              <a:rPr lang="es-EC" sz="1400" b="1" dirty="0"/>
              <a:t>NO </a:t>
            </a:r>
            <a:r>
              <a:rPr lang="es-EC" sz="1400" dirty="0"/>
              <a:t>pase a la </a:t>
            </a:r>
            <a:r>
              <a:rPr lang="es-EC" sz="1400" b="1" dirty="0"/>
              <a:t>pregunta </a:t>
            </a:r>
            <a:r>
              <a:rPr lang="es-EC" sz="1400" b="1" dirty="0" smtClean="0"/>
              <a:t>7.9.4 </a:t>
            </a:r>
            <a:r>
              <a:rPr lang="es-EC" sz="1400" dirty="0"/>
              <a:t>y describa el nombre del producto.</a:t>
            </a:r>
          </a:p>
          <a:p>
            <a:pPr marL="285750" lvl="0" indent="-285750" algn="just">
              <a:buFont typeface="Arial" panose="020B0604020202020204" pitchFamily="34" charset="0"/>
              <a:buChar char="•"/>
            </a:pPr>
            <a:r>
              <a:rPr lang="es-EC" sz="1400" dirty="0"/>
              <a:t>Si se cuenta con más de un tipo de dato, presione el </a:t>
            </a:r>
            <a:r>
              <a:rPr lang="es-EC" sz="1400" b="1" dirty="0"/>
              <a:t>botón agregar </a:t>
            </a:r>
            <a:r>
              <a:rPr lang="es-EC" sz="1400" dirty="0"/>
              <a:t>y continúe con el mismo proceso</a:t>
            </a:r>
            <a:r>
              <a:rPr lang="es-EC" sz="1400" dirty="0" smtClean="0"/>
              <a:t>.</a:t>
            </a:r>
            <a:endParaRPr lang="es-EC" sz="1400"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40" y="44483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07768" y="1265238"/>
            <a:ext cx="10076219" cy="14144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24862905"/>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 xmlns:a16="http://schemas.microsoft.com/office/drawing/2014/main" id="{DAEFAD10-D531-A646-B780-2418143D9740}"/>
              </a:ext>
            </a:extLst>
          </p:cNvPr>
          <p:cNvSpPr>
            <a:spLocks noGrp="1"/>
          </p:cNvSpPr>
          <p:nvPr>
            <p:ph type="title"/>
          </p:nvPr>
        </p:nvSpPr>
        <p:spPr>
          <a:xfrm>
            <a:off x="2829696" y="2938992"/>
            <a:ext cx="8517753" cy="1112109"/>
          </a:xfrm>
        </p:spPr>
        <p:txBody>
          <a:bodyPr>
            <a:normAutofit fontScale="90000"/>
          </a:bodyPr>
          <a:lstStyle/>
          <a:p>
            <a:r>
              <a:rPr lang="es-EC" dirty="0"/>
              <a:t>Capítulo VIII </a:t>
            </a:r>
            <a:r>
              <a:rPr lang="es-EC" dirty="0" smtClean="0"/>
              <a:t>        TURISMO</a:t>
            </a:r>
            <a:endParaRPr lang="es-EC" dirty="0"/>
          </a:p>
        </p:txBody>
      </p:sp>
      <p:sp>
        <p:nvSpPr>
          <p:cNvPr id="6" name="Marcador de texto 5">
            <a:extLst>
              <a:ext uri="{FF2B5EF4-FFF2-40B4-BE49-F238E27FC236}">
                <a16:creationId xmlns="" xmlns:a16="http://schemas.microsoft.com/office/drawing/2014/main" id="{BFA92F3C-CE9E-1E45-9C49-25DA5E06B8E0}"/>
              </a:ext>
            </a:extLst>
          </p:cNvPr>
          <p:cNvSpPr>
            <a:spLocks noGrp="1"/>
          </p:cNvSpPr>
          <p:nvPr>
            <p:ph type="body" sz="quarter" idx="10"/>
          </p:nvPr>
        </p:nvSpPr>
        <p:spPr/>
        <p:txBody>
          <a:bodyPr/>
          <a:lstStyle/>
          <a:p>
            <a:r>
              <a:rPr lang="es-EC" dirty="0" smtClean="0"/>
              <a:t>12</a:t>
            </a:r>
            <a:endParaRPr lang="es-EC" dirty="0"/>
          </a:p>
        </p:txBody>
      </p:sp>
    </p:spTree>
    <p:extLst>
      <p:ext uri="{BB962C8B-B14F-4D97-AF65-F5344CB8AC3E}">
        <p14:creationId xmlns:p14="http://schemas.microsoft.com/office/powerpoint/2010/main" val="392727204"/>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fontScale="85000" lnSpcReduction="10000"/>
          </a:bodyPr>
          <a:lstStyle/>
          <a:p>
            <a:r>
              <a:rPr lang="es-EC" dirty="0" smtClean="0"/>
              <a:t>104</a:t>
            </a:r>
            <a:endParaRPr lang="x-none"/>
          </a:p>
        </p:txBody>
      </p:sp>
      <p:graphicFrame>
        <p:nvGraphicFramePr>
          <p:cNvPr id="3" name="5 Diagrama">
            <a:extLst>
              <a:ext uri="{FF2B5EF4-FFF2-40B4-BE49-F238E27FC236}">
                <a16:creationId xmlns:a16="http://schemas.microsoft.com/office/drawing/2014/main" xmlns="" id="{FF48F5E5-24E9-4986-9EF0-2235FCC624C0}"/>
              </a:ext>
            </a:extLst>
          </p:cNvPr>
          <p:cNvGraphicFramePr/>
          <p:nvPr>
            <p:extLst>
              <p:ext uri="{D42A27DB-BD31-4B8C-83A1-F6EECF244321}">
                <p14:modId xmlns:p14="http://schemas.microsoft.com/office/powerpoint/2010/main" val="242423534"/>
              </p:ext>
            </p:extLst>
          </p:nvPr>
        </p:nvGraphicFramePr>
        <p:xfrm>
          <a:off x="802018" y="1399619"/>
          <a:ext cx="10981010" cy="52418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034445"/>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fontScale="85000" lnSpcReduction="10000"/>
          </a:bodyPr>
          <a:lstStyle/>
          <a:p>
            <a:r>
              <a:rPr lang="es-EC" dirty="0" smtClean="0"/>
              <a:t>105</a:t>
            </a:r>
            <a:endParaRPr lang="x-none"/>
          </a:p>
        </p:txBody>
      </p:sp>
      <p:sp>
        <p:nvSpPr>
          <p:cNvPr id="3" name="7 CuadroTexto">
            <a:extLst>
              <a:ext uri="{FF2B5EF4-FFF2-40B4-BE49-F238E27FC236}">
                <a16:creationId xmlns:a16="http://schemas.microsoft.com/office/drawing/2014/main" xmlns="" id="{5A731F79-B6B6-4B88-B5B8-ABB6D8567E2F}"/>
              </a:ext>
            </a:extLst>
          </p:cNvPr>
          <p:cNvSpPr txBox="1"/>
          <p:nvPr/>
        </p:nvSpPr>
        <p:spPr>
          <a:xfrm>
            <a:off x="1125142" y="1133887"/>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sp>
        <p:nvSpPr>
          <p:cNvPr id="5" name="9 CuadroTexto">
            <a:extLst>
              <a:ext uri="{FF2B5EF4-FFF2-40B4-BE49-F238E27FC236}">
                <a16:creationId xmlns:a16="http://schemas.microsoft.com/office/drawing/2014/main" xmlns="" id="{4159F4E5-2DEB-442F-BD29-1A23EEAD0DAA}"/>
              </a:ext>
            </a:extLst>
          </p:cNvPr>
          <p:cNvSpPr txBox="1"/>
          <p:nvPr/>
        </p:nvSpPr>
        <p:spPr>
          <a:xfrm>
            <a:off x="6731353" y="3245771"/>
            <a:ext cx="603250" cy="276999"/>
          </a:xfrm>
          <a:prstGeom prst="rect">
            <a:avLst/>
          </a:prstGeom>
          <a:noFill/>
        </p:spPr>
        <p:txBody>
          <a:bodyPr wrap="square" rtlCol="0">
            <a:spAutoFit/>
          </a:bodyPr>
          <a:lstStyle/>
          <a:p>
            <a:r>
              <a:rPr lang="es-EC" sz="1200" b="1" dirty="0" smtClean="0">
                <a:solidFill>
                  <a:schemeClr val="accent5">
                    <a:lumMod val="60000"/>
                    <a:lumOff val="40000"/>
                  </a:schemeClr>
                </a:solidFill>
              </a:rPr>
              <a:t>2021</a:t>
            </a:r>
            <a:endParaRPr lang="es-EC" b="1" dirty="0">
              <a:solidFill>
                <a:schemeClr val="accent5">
                  <a:lumMod val="60000"/>
                  <a:lumOff val="40000"/>
                </a:schemeClr>
              </a:solidFill>
            </a:endParaRPr>
          </a:p>
        </p:txBody>
      </p:sp>
      <p:pic>
        <p:nvPicPr>
          <p:cNvPr id="6" name="Imagen 6">
            <a:extLst>
              <a:ext uri="{FF2B5EF4-FFF2-40B4-BE49-F238E27FC236}">
                <a16:creationId xmlns:a16="http://schemas.microsoft.com/office/drawing/2014/main" xmlns="" id="{43C24636-857B-4B21-A068-D517EFF6A144}"/>
              </a:ext>
            </a:extLst>
          </p:cNvPr>
          <p:cNvPicPr/>
          <p:nvPr/>
        </p:nvPicPr>
        <p:blipFill rotWithShape="1">
          <a:blip r:embed="rId2"/>
          <a:srcRect l="3465" t="2009"/>
          <a:stretch/>
        </p:blipFill>
        <p:spPr bwMode="auto">
          <a:xfrm>
            <a:off x="700710" y="2355256"/>
            <a:ext cx="6899894" cy="3584149"/>
          </a:xfrm>
          <a:prstGeom prst="rect">
            <a:avLst/>
          </a:prstGeom>
          <a:ln>
            <a:noFill/>
          </a:ln>
          <a:extLst>
            <a:ext uri="{53640926-AAD7-44D8-BBD7-CCE9431645EC}">
              <a14:shadowObscured xmlns:a14="http://schemas.microsoft.com/office/drawing/2010/main"/>
            </a:ext>
          </a:extLst>
        </p:spPr>
      </p:pic>
      <p:pic>
        <p:nvPicPr>
          <p:cNvPr id="7" name="Imagen 7">
            <a:extLst>
              <a:ext uri="{FF2B5EF4-FFF2-40B4-BE49-F238E27FC236}">
                <a16:creationId xmlns:a16="http://schemas.microsoft.com/office/drawing/2014/main" xmlns="" id="{565A488B-4C41-41CE-AE11-144551C2E0A7}"/>
              </a:ext>
            </a:extLst>
          </p:cNvPr>
          <p:cNvPicPr>
            <a:picLocks noChangeAspect="1"/>
          </p:cNvPicPr>
          <p:nvPr/>
        </p:nvPicPr>
        <p:blipFill>
          <a:blip r:embed="rId3"/>
          <a:stretch>
            <a:fillRect/>
          </a:stretch>
        </p:blipFill>
        <p:spPr>
          <a:xfrm>
            <a:off x="7943332" y="2466363"/>
            <a:ext cx="3810000" cy="3450525"/>
          </a:xfrm>
          <a:prstGeom prst="rect">
            <a:avLst/>
          </a:prstGeom>
        </p:spPr>
      </p:pic>
    </p:spTree>
    <p:extLst>
      <p:ext uri="{BB962C8B-B14F-4D97-AF65-F5344CB8AC3E}">
        <p14:creationId xmlns:p14="http://schemas.microsoft.com/office/powerpoint/2010/main" val="290344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 xmlns:a16="http://schemas.microsoft.com/office/drawing/2014/main" id="{DAEFAD10-D531-A646-B780-2418143D9740}"/>
              </a:ext>
            </a:extLst>
          </p:cNvPr>
          <p:cNvSpPr>
            <a:spLocks noGrp="1"/>
          </p:cNvSpPr>
          <p:nvPr>
            <p:ph type="title"/>
          </p:nvPr>
        </p:nvSpPr>
        <p:spPr>
          <a:xfrm>
            <a:off x="2829696" y="2938993"/>
            <a:ext cx="8517753" cy="1112109"/>
          </a:xfrm>
        </p:spPr>
        <p:txBody>
          <a:bodyPr>
            <a:normAutofit fontScale="90000"/>
          </a:bodyPr>
          <a:lstStyle/>
          <a:p>
            <a:r>
              <a:rPr lang="es-EC" dirty="0"/>
              <a:t>Capítulo </a:t>
            </a:r>
            <a:r>
              <a:rPr lang="es-EC" dirty="0" smtClean="0"/>
              <a:t>I              GESTIÓN AMBIENTAL</a:t>
            </a:r>
            <a:endParaRPr lang="es-EC" dirty="0"/>
          </a:p>
        </p:txBody>
      </p:sp>
      <p:sp>
        <p:nvSpPr>
          <p:cNvPr id="6" name="Marcador de texto 5">
            <a:extLst>
              <a:ext uri="{FF2B5EF4-FFF2-40B4-BE49-F238E27FC236}">
                <a16:creationId xmlns="" xmlns:a16="http://schemas.microsoft.com/office/drawing/2014/main" id="{BFA92F3C-CE9E-1E45-9C49-25DA5E06B8E0}"/>
              </a:ext>
            </a:extLst>
          </p:cNvPr>
          <p:cNvSpPr>
            <a:spLocks noGrp="1"/>
          </p:cNvSpPr>
          <p:nvPr>
            <p:ph type="body" sz="quarter" idx="10"/>
          </p:nvPr>
        </p:nvSpPr>
        <p:spPr/>
        <p:txBody>
          <a:bodyPr/>
          <a:lstStyle/>
          <a:p>
            <a:r>
              <a:rPr lang="es-EC" dirty="0" smtClean="0"/>
              <a:t>05</a:t>
            </a:r>
          </a:p>
          <a:p>
            <a:endParaRPr lang="es-EC" dirty="0"/>
          </a:p>
        </p:txBody>
      </p:sp>
    </p:spTree>
    <p:extLst>
      <p:ext uri="{BB962C8B-B14F-4D97-AF65-F5344CB8AC3E}">
        <p14:creationId xmlns:p14="http://schemas.microsoft.com/office/powerpoint/2010/main" val="392727204"/>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fontScale="85000" lnSpcReduction="10000"/>
          </a:bodyPr>
          <a:lstStyle/>
          <a:p>
            <a:r>
              <a:rPr lang="es-EC" dirty="0" smtClean="0"/>
              <a:t>106</a:t>
            </a:r>
            <a:endParaRPr lang="x-none"/>
          </a:p>
        </p:txBody>
      </p:sp>
      <p:sp>
        <p:nvSpPr>
          <p:cNvPr id="3" name="6 CuadroTexto">
            <a:extLst>
              <a:ext uri="{FF2B5EF4-FFF2-40B4-BE49-F238E27FC236}">
                <a16:creationId xmlns:a16="http://schemas.microsoft.com/office/drawing/2014/main" xmlns="" id="{D231095E-CD6C-4D0F-9C5B-CD8FA5598BD4}"/>
              </a:ext>
            </a:extLst>
          </p:cNvPr>
          <p:cNvSpPr txBox="1"/>
          <p:nvPr/>
        </p:nvSpPr>
        <p:spPr>
          <a:xfrm>
            <a:off x="1100092" y="1157472"/>
            <a:ext cx="8244840"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II 1 Turismo</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1731" y="1595438"/>
            <a:ext cx="11136984" cy="38265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34445"/>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fontScale="85000" lnSpcReduction="10000"/>
          </a:bodyPr>
          <a:lstStyle/>
          <a:p>
            <a:r>
              <a:rPr lang="es-EC" dirty="0" smtClean="0"/>
              <a:t>107</a:t>
            </a:r>
            <a:endParaRPr lang="x-none"/>
          </a:p>
        </p:txBody>
      </p:sp>
      <p:sp>
        <p:nvSpPr>
          <p:cNvPr id="3" name="Título 1">
            <a:extLst>
              <a:ext uri="{FF2B5EF4-FFF2-40B4-BE49-F238E27FC236}">
                <a16:creationId xmlns:a16="http://schemas.microsoft.com/office/drawing/2014/main" xmlns="" id="{ECA2670A-035C-4A56-9EE3-77C7E37B1315}"/>
              </a:ext>
            </a:extLst>
          </p:cNvPr>
          <p:cNvSpPr txBox="1">
            <a:spLocks/>
          </p:cNvSpPr>
          <p:nvPr/>
        </p:nvSpPr>
        <p:spPr>
          <a:xfrm>
            <a:off x="1153536" y="440258"/>
            <a:ext cx="8054858" cy="4141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rgbClr val="733CFF"/>
                </a:solidFill>
                <a:latin typeface="+mj-lt"/>
                <a:ea typeface="+mj-ea"/>
                <a:cs typeface="+mj-cs"/>
              </a:defRPr>
            </a:lvl1pPr>
          </a:lstStyle>
          <a:p>
            <a:pPr marL="0" lvl="1" algn="just"/>
            <a:r>
              <a:rPr lang="es-ES" b="1" kern="0" dirty="0">
                <a:solidFill>
                  <a:schemeClr val="tx1"/>
                </a:solidFill>
                <a:latin typeface="+mj-lt"/>
              </a:rPr>
              <a:t>8.1 Para la gestión de la función de turismo el GAD Provincial contó con:</a:t>
            </a:r>
            <a:endParaRPr lang="es-EC" b="1" kern="0" dirty="0">
              <a:solidFill>
                <a:schemeClr val="tx1"/>
              </a:solidFill>
              <a:latin typeface="+mj-lt"/>
            </a:endParaRPr>
          </a:p>
        </p:txBody>
      </p:sp>
      <p:sp>
        <p:nvSpPr>
          <p:cNvPr id="5" name="7 CuadroTexto">
            <a:extLst>
              <a:ext uri="{FF2B5EF4-FFF2-40B4-BE49-F238E27FC236}">
                <a16:creationId xmlns:a16="http://schemas.microsoft.com/office/drawing/2014/main" xmlns="" id="{30539EF6-872A-412B-A622-9CE0152594CC}"/>
              </a:ext>
            </a:extLst>
          </p:cNvPr>
          <p:cNvSpPr txBox="1"/>
          <p:nvPr/>
        </p:nvSpPr>
        <p:spPr>
          <a:xfrm>
            <a:off x="756919" y="2236786"/>
            <a:ext cx="4816567" cy="2031325"/>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a:t>
            </a:r>
            <a:r>
              <a:rPr lang="es-EC" sz="1400" dirty="0"/>
              <a:t>: </a:t>
            </a:r>
            <a:endParaRPr lang="es-EC" sz="1400" dirty="0" smtClean="0"/>
          </a:p>
          <a:p>
            <a:pPr algn="just"/>
            <a:r>
              <a:rPr lang="es-EC" sz="1400" dirty="0" smtClean="0"/>
              <a:t>Conocer </a:t>
            </a:r>
            <a:r>
              <a:rPr lang="es-EC" sz="1400" dirty="0"/>
              <a:t>con que estructura organizacional contó el GAD para llevar a cabo las actividades de gestión de la competencia</a:t>
            </a:r>
            <a:r>
              <a:rPr lang="es-EC" sz="1400" dirty="0" smtClean="0"/>
              <a:t>.</a:t>
            </a:r>
          </a:p>
          <a:p>
            <a:pPr algn="ctr"/>
            <a:r>
              <a:rPr lang="es-EC" sz="1400" b="1" dirty="0"/>
              <a:t>INSTRUCCIONES:</a:t>
            </a:r>
          </a:p>
          <a:p>
            <a:pPr marL="285750" lvl="0" indent="-285750" algn="just">
              <a:buFont typeface="Arial" panose="020B0604020202020204" pitchFamily="34" charset="0"/>
              <a:buChar char="•"/>
            </a:pPr>
            <a:r>
              <a:rPr lang="es-EC" sz="1400" dirty="0"/>
              <a:t>Seleccione una sola respuesta entre los literales </a:t>
            </a:r>
            <a:r>
              <a:rPr lang="es-EC" sz="1400" b="1" dirty="0"/>
              <a:t>a</a:t>
            </a:r>
            <a:r>
              <a:rPr lang="es-EC" sz="1400" dirty="0"/>
              <a:t> al </a:t>
            </a:r>
            <a:r>
              <a:rPr lang="es-EC" sz="1400" b="1" dirty="0"/>
              <a:t>e</a:t>
            </a:r>
            <a:r>
              <a:rPr lang="es-EC" sz="1400" dirty="0"/>
              <a:t>, si selecciona literal </a:t>
            </a:r>
            <a:r>
              <a:rPr lang="es-EC" sz="1400" b="1" dirty="0"/>
              <a:t>e Otro especifique</a:t>
            </a:r>
            <a:r>
              <a:rPr lang="es-EC" sz="1400" dirty="0"/>
              <a:t>, describa cual es la estructura organizacional con la que cuenta la Gestión</a:t>
            </a:r>
            <a:r>
              <a:rPr lang="es-EC" sz="1400" dirty="0" smtClean="0"/>
              <a:t>.</a:t>
            </a:r>
            <a:endParaRPr lang="es-EC" sz="1400"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8571" y="2078265"/>
            <a:ext cx="5223154" cy="250936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34445"/>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fontScale="85000" lnSpcReduction="10000"/>
          </a:bodyPr>
          <a:lstStyle/>
          <a:p>
            <a:r>
              <a:rPr lang="es-EC" dirty="0" smtClean="0"/>
              <a:t>108</a:t>
            </a:r>
            <a:endParaRPr lang="x-none"/>
          </a:p>
        </p:txBody>
      </p:sp>
      <p:sp>
        <p:nvSpPr>
          <p:cNvPr id="3" name="Título 1">
            <a:extLst>
              <a:ext uri="{FF2B5EF4-FFF2-40B4-BE49-F238E27FC236}">
                <a16:creationId xmlns:a16="http://schemas.microsoft.com/office/drawing/2014/main" xmlns="" id="{6ADF5DD4-CBA2-4C14-AF91-8CD010DF3224}"/>
              </a:ext>
            </a:extLst>
          </p:cNvPr>
          <p:cNvSpPr txBox="1">
            <a:spLocks/>
          </p:cNvSpPr>
          <p:nvPr/>
        </p:nvSpPr>
        <p:spPr>
          <a:xfrm>
            <a:off x="1111592" y="460597"/>
            <a:ext cx="8083923" cy="4141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rgbClr val="733CFF"/>
                </a:solidFill>
                <a:latin typeface="+mj-lt"/>
                <a:ea typeface="+mj-ea"/>
                <a:cs typeface="+mj-cs"/>
              </a:defRPr>
            </a:lvl1pPr>
          </a:lstStyle>
          <a:p>
            <a:pPr algn="just"/>
            <a:r>
              <a:rPr lang="es-ES" sz="1800" dirty="0">
                <a:solidFill>
                  <a:schemeClr val="tx1"/>
                </a:solidFill>
              </a:rPr>
              <a:t>8.2  El GAD contó en el año </a:t>
            </a:r>
            <a:r>
              <a:rPr lang="es-ES" sz="1800" dirty="0" smtClean="0">
                <a:solidFill>
                  <a:schemeClr val="tx1"/>
                </a:solidFill>
              </a:rPr>
              <a:t>2021, </a:t>
            </a:r>
            <a:r>
              <a:rPr lang="es-ES" sz="1800" dirty="0">
                <a:solidFill>
                  <a:schemeClr val="tx1"/>
                </a:solidFill>
              </a:rPr>
              <a:t>con personal exclusivo para actividades de </a:t>
            </a:r>
            <a:r>
              <a:rPr lang="es-ES" sz="1800" dirty="0" smtClean="0">
                <a:solidFill>
                  <a:schemeClr val="tx1"/>
                </a:solidFill>
              </a:rPr>
              <a:t>turismo?</a:t>
            </a:r>
            <a:endParaRPr lang="es-EC" sz="1600" dirty="0">
              <a:solidFill>
                <a:schemeClr val="tx1"/>
              </a:solidFill>
            </a:endParaRPr>
          </a:p>
        </p:txBody>
      </p:sp>
      <p:sp>
        <p:nvSpPr>
          <p:cNvPr id="5" name="7 CuadroTexto">
            <a:extLst>
              <a:ext uri="{FF2B5EF4-FFF2-40B4-BE49-F238E27FC236}">
                <a16:creationId xmlns:a16="http://schemas.microsoft.com/office/drawing/2014/main" xmlns="" id="{02AF8FFD-5284-4429-A3DA-42EAD3FD9F31}"/>
              </a:ext>
            </a:extLst>
          </p:cNvPr>
          <p:cNvSpPr txBox="1"/>
          <p:nvPr/>
        </p:nvSpPr>
        <p:spPr>
          <a:xfrm>
            <a:off x="799596" y="1679351"/>
            <a:ext cx="4400950" cy="3754874"/>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si el GAD contó con personal exclusivo para llevar a cabo las actividades de la gestión de la competencia dentro del departamento de Turismo</a:t>
            </a:r>
            <a:r>
              <a:rPr lang="es-EC" sz="1400" dirty="0" smtClean="0"/>
              <a:t>.</a:t>
            </a:r>
          </a:p>
          <a:p>
            <a:pPr algn="just"/>
            <a:r>
              <a:rPr lang="es-EC" sz="1400" b="1" dirty="0"/>
              <a:t>Estructura organizacional.-</a:t>
            </a:r>
            <a:r>
              <a:rPr lang="es-EC" sz="1400" dirty="0"/>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a:t>Seleccione una sola respuesta </a:t>
            </a:r>
            <a:r>
              <a:rPr lang="es-EC" sz="1400" b="1" dirty="0"/>
              <a:t>SI/NO </a:t>
            </a:r>
            <a:r>
              <a:rPr lang="es-EC" sz="1400" dirty="0"/>
              <a:t>y continúe con la siguiente pregunta. </a:t>
            </a:r>
          </a:p>
          <a:p>
            <a:pPr algn="just"/>
            <a:endParaRPr lang="es-EC" sz="1400"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45268" y="2366191"/>
            <a:ext cx="6129808" cy="11905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34445"/>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5629232"/>
            <a:ext cx="728662" cy="457629"/>
          </a:xfrm>
        </p:spPr>
        <p:txBody>
          <a:bodyPr>
            <a:normAutofit fontScale="85000" lnSpcReduction="10000"/>
          </a:bodyPr>
          <a:lstStyle/>
          <a:p>
            <a:r>
              <a:rPr lang="es-EC" dirty="0" smtClean="0"/>
              <a:t>109</a:t>
            </a:r>
            <a:endParaRPr lang="x-none"/>
          </a:p>
        </p:txBody>
      </p:sp>
      <p:sp>
        <p:nvSpPr>
          <p:cNvPr id="3" name="Título 1">
            <a:extLst>
              <a:ext uri="{FF2B5EF4-FFF2-40B4-BE49-F238E27FC236}">
                <a16:creationId xmlns:a16="http://schemas.microsoft.com/office/drawing/2014/main" xmlns="" id="{D8448BBB-A3D3-4185-9C60-DC0C28241BE6}"/>
              </a:ext>
            </a:extLst>
          </p:cNvPr>
          <p:cNvSpPr>
            <a:spLocks noGrp="1"/>
          </p:cNvSpPr>
          <p:nvPr>
            <p:ph type="title"/>
          </p:nvPr>
        </p:nvSpPr>
        <p:spPr>
          <a:xfrm>
            <a:off x="1161925" y="450823"/>
            <a:ext cx="8033590" cy="414116"/>
          </a:xfrm>
          <a:noFill/>
        </p:spPr>
        <p:txBody>
          <a:bodyPr>
            <a:noAutofit/>
          </a:bodyPr>
          <a:lstStyle/>
          <a:p>
            <a:pPr algn="just"/>
            <a:r>
              <a:rPr lang="es-ES" sz="1800" dirty="0">
                <a:solidFill>
                  <a:schemeClr val="tx1"/>
                </a:solidFill>
              </a:rPr>
              <a:t>8.3 Registre la información del personal con el cual contó  la jefatura, dirección o coordinación para gestionar la competencia en el año </a:t>
            </a:r>
            <a:r>
              <a:rPr lang="es-ES" sz="1800" dirty="0" smtClean="0">
                <a:solidFill>
                  <a:schemeClr val="tx1"/>
                </a:solidFill>
              </a:rPr>
              <a:t>2021?</a:t>
            </a:r>
            <a:endParaRPr lang="es-EC" sz="1800" dirty="0">
              <a:solidFill>
                <a:schemeClr val="tx1"/>
              </a:solidFill>
            </a:endParaRPr>
          </a:p>
        </p:txBody>
      </p:sp>
      <p:sp>
        <p:nvSpPr>
          <p:cNvPr id="13"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5629232"/>
            <a:ext cx="728662" cy="457629"/>
          </a:xfrm>
        </p:spPr>
        <p:txBody>
          <a:bodyPr>
            <a:normAutofit lnSpcReduction="10000"/>
          </a:bodyPr>
          <a:lstStyle/>
          <a:p>
            <a:r>
              <a:rPr lang="es-EC" dirty="0" smtClean="0"/>
              <a:t>15</a:t>
            </a:r>
            <a:endParaRPr lang="x-none"/>
          </a:p>
        </p:txBody>
      </p:sp>
      <p:sp>
        <p:nvSpPr>
          <p:cNvPr id="14" name="7 CuadroTexto">
            <a:extLst>
              <a:ext uri="{FF2B5EF4-FFF2-40B4-BE49-F238E27FC236}">
                <a16:creationId xmlns:a16="http://schemas.microsoft.com/office/drawing/2014/main" xmlns="" id="{38205373-B736-4ECB-AE7A-CD9B037A1D1E}"/>
              </a:ext>
            </a:extLst>
          </p:cNvPr>
          <p:cNvSpPr txBox="1"/>
          <p:nvPr/>
        </p:nvSpPr>
        <p:spPr>
          <a:xfrm>
            <a:off x="605373" y="2055978"/>
            <a:ext cx="11401036" cy="2677656"/>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 </a:t>
            </a:r>
            <a:r>
              <a:rPr lang="es-EC" sz="1400" dirty="0" smtClean="0"/>
              <a:t>Conocer la información del personal con el cual contó el </a:t>
            </a:r>
            <a:r>
              <a:rPr lang="es-EC" sz="1400" dirty="0"/>
              <a:t>GAD Provincial dentro del departamento o unidad, </a:t>
            </a:r>
            <a:r>
              <a:rPr lang="es-EC" sz="1400" dirty="0" smtClean="0"/>
              <a:t>para ejecutar  las actividades que son de su competencia, </a:t>
            </a:r>
            <a:r>
              <a:rPr lang="es-EC" sz="1400" dirty="0"/>
              <a:t>además determinar la denominación del puesto, régimen laboral (Nombramiento Provisional; Nombramiento definitivo; Contrato ocasional; código de </a:t>
            </a:r>
            <a:r>
              <a:rPr lang="es-EC" sz="1400" dirty="0" smtClean="0"/>
              <a:t>trabajo, etc.), </a:t>
            </a:r>
            <a:r>
              <a:rPr lang="es-EC" sz="1400" dirty="0"/>
              <a:t>nivel de instrucción, título y género del personal lo cual ayudará al desarrollo de procesos de formación más efectivos a largo plazo. </a:t>
            </a:r>
            <a:endParaRPr lang="es-EC" sz="1400" dirty="0" smtClean="0"/>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S_tradnl" sz="1400" dirty="0"/>
              <a:t>Presione el ícono </a:t>
            </a:r>
            <a:r>
              <a:rPr lang="es-ES_tradnl" sz="1400" dirty="0" smtClean="0"/>
              <a:t>     para </a:t>
            </a:r>
            <a:r>
              <a:rPr lang="es-ES_tradnl" sz="1400" dirty="0"/>
              <a:t>editar la información precargada del personal </a:t>
            </a:r>
            <a:r>
              <a:rPr lang="es-EC" sz="1400" dirty="0"/>
              <a:t>a </a:t>
            </a:r>
            <a:r>
              <a:rPr lang="es-EC" sz="1400" b="1" dirty="0"/>
              <a:t>NOMBRAMIENTO PERMANENTE Y/O NOMBRAMIENTO PERIODO FIJO, </a:t>
            </a:r>
            <a:r>
              <a:rPr lang="es-EC" sz="1400" dirty="0"/>
              <a:t>si la información ya no es coincidente con la del año anterior proceda a eliminar presionando el ícono</a:t>
            </a:r>
            <a:r>
              <a:rPr lang="es-EC" sz="1400" b="1" dirty="0"/>
              <a:t>    </a:t>
            </a:r>
          </a:p>
          <a:p>
            <a:pPr marL="285750" lvl="0" indent="-285750" algn="just">
              <a:buFont typeface="Arial" panose="020B0604020202020204" pitchFamily="34" charset="0"/>
              <a:buChar char="•"/>
            </a:pPr>
            <a:r>
              <a:rPr lang="es-EC" sz="1400" dirty="0"/>
              <a:t>Si cuenta con nuevo personal presione el</a:t>
            </a:r>
            <a:r>
              <a:rPr lang="es-EC" sz="1400" b="1" dirty="0"/>
              <a:t> botón agregar registros </a:t>
            </a:r>
            <a:r>
              <a:rPr lang="es-EC" sz="1400" dirty="0"/>
              <a:t>seguido del ícono        y se visualizará los campos para el  ingreso de la información </a:t>
            </a:r>
            <a:r>
              <a:rPr lang="es-EC" sz="1400" b="1" dirty="0"/>
              <a:t>DENOMINACIÓN DEL PUESTO, RÉGIMEN LABORAL, NIVEL DE INSTRUCCIÓN, TÍTULO, GÉNERO, </a:t>
            </a:r>
            <a:r>
              <a:rPr lang="es-EC" sz="1400" dirty="0"/>
              <a:t>una vez que haya culminado con el registro presione el ícono     </a:t>
            </a:r>
            <a:r>
              <a:rPr lang="es-EC" sz="1400" b="1" dirty="0"/>
              <a:t>.</a:t>
            </a:r>
            <a:r>
              <a:rPr lang="es-EC" sz="1400" dirty="0"/>
              <a:t> </a:t>
            </a:r>
          </a:p>
          <a:p>
            <a:pPr marL="285750" indent="-285750" algn="just">
              <a:buFont typeface="Arial" panose="020B0604020202020204" pitchFamily="34" charset="0"/>
              <a:buChar char="•"/>
            </a:pPr>
            <a:r>
              <a:rPr lang="es-EC" sz="1400" dirty="0"/>
              <a:t>Si se cuenta con más de un registro, presione el </a:t>
            </a:r>
            <a:r>
              <a:rPr lang="es-EC" sz="1400" b="1" dirty="0"/>
              <a:t>botón agregar </a:t>
            </a:r>
            <a:r>
              <a:rPr lang="es-EC" sz="1400" dirty="0"/>
              <a:t>y realice el mismo proceso</a:t>
            </a:r>
            <a:r>
              <a:rPr lang="es-EC" sz="1400" dirty="0" smtClean="0"/>
              <a:t>.</a:t>
            </a:r>
            <a:endParaRPr lang="es-EC" sz="1400" dirty="0"/>
          </a:p>
        </p:txBody>
      </p:sp>
      <p:pic>
        <p:nvPicPr>
          <p:cNvPr id="1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48734"/>
          <a:stretch/>
        </p:blipFill>
        <p:spPr bwMode="auto">
          <a:xfrm>
            <a:off x="605373" y="1078072"/>
            <a:ext cx="11401036" cy="8668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8262" y="3071028"/>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51246" y="3579443"/>
            <a:ext cx="314659" cy="269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45678" y="4213683"/>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6023" y="3703354"/>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19 Rectángulo"/>
          <p:cNvSpPr/>
          <p:nvPr/>
        </p:nvSpPr>
        <p:spPr>
          <a:xfrm>
            <a:off x="605372" y="4822810"/>
            <a:ext cx="7319427" cy="128589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 </a:t>
            </a:r>
            <a:r>
              <a:rPr lang="es-EC" sz="1400" dirty="0" smtClean="0">
                <a:solidFill>
                  <a:schemeClr val="tx1"/>
                </a:solidFill>
              </a:rPr>
              <a:t>Para el campo </a:t>
            </a:r>
            <a:r>
              <a:rPr lang="es-EC" sz="1400" b="1" dirty="0" smtClean="0">
                <a:solidFill>
                  <a:schemeClr val="tx1"/>
                </a:solidFill>
              </a:rPr>
              <a:t>TÍTULO </a:t>
            </a:r>
            <a:r>
              <a:rPr lang="es-EC" sz="1400" dirty="0">
                <a:solidFill>
                  <a:schemeClr val="tx1"/>
                </a:solidFill>
              </a:rPr>
              <a:t>se </a:t>
            </a:r>
            <a:r>
              <a:rPr lang="es-EC" sz="1400" dirty="0" smtClean="0">
                <a:solidFill>
                  <a:schemeClr val="tx1"/>
                </a:solidFill>
              </a:rPr>
              <a:t>debe describir </a:t>
            </a:r>
            <a:r>
              <a:rPr lang="es-EC" sz="1400" b="1" dirty="0" smtClean="0">
                <a:solidFill>
                  <a:schemeClr val="tx1"/>
                </a:solidFill>
              </a:rPr>
              <a:t>UN</a:t>
            </a:r>
            <a:r>
              <a:rPr lang="es-EC" sz="1400" dirty="0" smtClean="0">
                <a:solidFill>
                  <a:schemeClr val="tx1"/>
                </a:solidFill>
              </a:rPr>
              <a:t> solo título </a:t>
            </a:r>
            <a:r>
              <a:rPr lang="es-EC" sz="1400" dirty="0">
                <a:solidFill>
                  <a:schemeClr val="tx1"/>
                </a:solidFill>
              </a:rPr>
              <a:t>como se encuentra registrado en </a:t>
            </a:r>
            <a:r>
              <a:rPr lang="es-EC" sz="1400" dirty="0" smtClean="0">
                <a:solidFill>
                  <a:schemeClr val="tx1"/>
                </a:solidFill>
              </a:rPr>
              <a:t>la </a:t>
            </a:r>
            <a:r>
              <a:rPr lang="es-EC" sz="1400" b="1" dirty="0" smtClean="0">
                <a:solidFill>
                  <a:schemeClr val="tx1"/>
                </a:solidFill>
              </a:rPr>
              <a:t>SENESCYT</a:t>
            </a:r>
            <a:r>
              <a:rPr lang="es-EC" sz="1400" dirty="0" smtClean="0">
                <a:solidFill>
                  <a:schemeClr val="tx1"/>
                </a:solidFill>
              </a:rPr>
              <a:t>, no se debe aceptar abreviaturas, no se debe aceptar los siguientes registros:</a:t>
            </a:r>
          </a:p>
          <a:p>
            <a:pPr algn="just"/>
            <a:r>
              <a:rPr lang="es-EC" sz="1400" dirty="0" smtClean="0">
                <a:solidFill>
                  <a:schemeClr val="tx1"/>
                </a:solidFill>
              </a:rPr>
              <a:t> </a:t>
            </a:r>
            <a:endParaRPr lang="es-EC" sz="1400" b="1" dirty="0">
              <a:solidFill>
                <a:schemeClr val="tx1"/>
              </a:solidFill>
            </a:endParaRPr>
          </a:p>
        </p:txBody>
      </p:sp>
      <p:pic>
        <p:nvPicPr>
          <p:cNvPr id="21"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b="43442"/>
          <a:stretch/>
        </p:blipFill>
        <p:spPr bwMode="auto">
          <a:xfrm>
            <a:off x="3920049" y="5295900"/>
            <a:ext cx="3916509" cy="790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21 CuadroTexto"/>
          <p:cNvSpPr txBox="1"/>
          <p:nvPr/>
        </p:nvSpPr>
        <p:spPr>
          <a:xfrm>
            <a:off x="8026400" y="4783538"/>
            <a:ext cx="3991937" cy="1384995"/>
          </a:xfrm>
          <a:prstGeom prst="rect">
            <a:avLst/>
          </a:prstGeom>
          <a:solidFill>
            <a:schemeClr val="accent4">
              <a:lumMod val="40000"/>
              <a:lumOff val="60000"/>
            </a:schemeClr>
          </a:solidFill>
        </p:spPr>
        <p:txBody>
          <a:bodyPr wrap="square" rtlCol="0">
            <a:spAutoFit/>
          </a:bodyPr>
          <a:lstStyle/>
          <a:p>
            <a:pPr algn="just"/>
            <a:r>
              <a:rPr lang="es-EC" sz="1200" b="1" dirty="0"/>
              <a:t>TOME EN CUENTA:</a:t>
            </a:r>
            <a:r>
              <a:rPr lang="es-EC" sz="1200" dirty="0"/>
              <a:t> para el caso que seleccione en nivel de instrucción </a:t>
            </a:r>
            <a:r>
              <a:rPr lang="es-EC" sz="1200" b="1" dirty="0"/>
              <a:t>SECUNDARIA,</a:t>
            </a:r>
            <a:r>
              <a:rPr lang="es-EC" sz="1200" dirty="0"/>
              <a:t> en el campo </a:t>
            </a:r>
            <a:r>
              <a:rPr lang="es-EC" sz="1200" b="1" dirty="0"/>
              <a:t>TÍTULO </a:t>
            </a:r>
            <a:r>
              <a:rPr lang="es-EC" sz="1200" dirty="0"/>
              <a:t>el sistema automáticamente describirá la opción </a:t>
            </a:r>
            <a:r>
              <a:rPr lang="es-EC" sz="1200" b="1" dirty="0"/>
              <a:t>BACHILLER</a:t>
            </a:r>
            <a:r>
              <a:rPr lang="es-EC" sz="1200" dirty="0"/>
              <a:t> </a:t>
            </a:r>
            <a:r>
              <a:rPr lang="es-EC" sz="1200" b="1" dirty="0"/>
              <a:t> </a:t>
            </a:r>
            <a:r>
              <a:rPr lang="es-EC" sz="1200" dirty="0"/>
              <a:t>sin descripción de ninguna rama, para el caso en que seleccione nivel de instrucción </a:t>
            </a:r>
            <a:r>
              <a:rPr lang="es-EC" sz="1200" b="1" dirty="0"/>
              <a:t>PRIMARIA</a:t>
            </a:r>
            <a:r>
              <a:rPr lang="es-EC" sz="1200" dirty="0"/>
              <a:t>, el campo </a:t>
            </a:r>
            <a:r>
              <a:rPr lang="es-EC" sz="1200" b="1" dirty="0"/>
              <a:t>TÍTULO </a:t>
            </a:r>
            <a:r>
              <a:rPr lang="es-EC" sz="1200" dirty="0"/>
              <a:t>se bloqueará</a:t>
            </a:r>
          </a:p>
        </p:txBody>
      </p:sp>
    </p:spTree>
    <p:extLst>
      <p:ext uri="{BB962C8B-B14F-4D97-AF65-F5344CB8AC3E}">
        <p14:creationId xmlns:p14="http://schemas.microsoft.com/office/powerpoint/2010/main" val="29034445"/>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fontScale="85000" lnSpcReduction="10000"/>
          </a:bodyPr>
          <a:lstStyle/>
          <a:p>
            <a:r>
              <a:rPr lang="es-EC" dirty="0" smtClean="0"/>
              <a:t>110</a:t>
            </a:r>
            <a:endParaRPr lang="x-none"/>
          </a:p>
        </p:txBody>
      </p:sp>
      <p:sp>
        <p:nvSpPr>
          <p:cNvPr id="3" name="Título 1">
            <a:extLst>
              <a:ext uri="{FF2B5EF4-FFF2-40B4-BE49-F238E27FC236}">
                <a16:creationId xmlns:a16="http://schemas.microsoft.com/office/drawing/2014/main" xmlns="" id="{A3BCD13E-2837-4B76-B50C-A801EDDDFD97}"/>
              </a:ext>
            </a:extLst>
          </p:cNvPr>
          <p:cNvSpPr>
            <a:spLocks noGrp="1"/>
          </p:cNvSpPr>
          <p:nvPr>
            <p:ph type="title"/>
          </p:nvPr>
        </p:nvSpPr>
        <p:spPr>
          <a:xfrm>
            <a:off x="1170313" y="436529"/>
            <a:ext cx="8025201" cy="414116"/>
          </a:xfrm>
        </p:spPr>
        <p:txBody>
          <a:bodyPr>
            <a:noAutofit/>
          </a:bodyPr>
          <a:lstStyle/>
          <a:p>
            <a:pPr lvl="1" algn="just"/>
            <a:r>
              <a:rPr lang="es-ES" b="1" dirty="0">
                <a:solidFill>
                  <a:schemeClr val="tx1"/>
                </a:solidFill>
                <a:latin typeface="+mj-lt"/>
              </a:rPr>
              <a:t>8.4 ¿El GAD Provincial en el año </a:t>
            </a:r>
            <a:r>
              <a:rPr lang="es-ES" b="1" dirty="0" smtClean="0">
                <a:solidFill>
                  <a:schemeClr val="tx1"/>
                </a:solidFill>
                <a:latin typeface="+mj-lt"/>
              </a:rPr>
              <a:t>2021, </a:t>
            </a:r>
            <a:r>
              <a:rPr lang="es-ES" b="1" dirty="0">
                <a:solidFill>
                  <a:schemeClr val="tx1"/>
                </a:solidFill>
                <a:latin typeface="+mj-lt"/>
              </a:rPr>
              <a:t>emitió instrumentos de planificación y normativa local para el Turismo</a:t>
            </a:r>
            <a:r>
              <a:rPr lang="es-ES" b="1" dirty="0" smtClean="0">
                <a:solidFill>
                  <a:schemeClr val="tx1"/>
                </a:solidFill>
                <a:latin typeface="+mj-lt"/>
              </a:rPr>
              <a:t>?, </a:t>
            </a:r>
            <a:r>
              <a:rPr lang="es-ES" b="1" dirty="0" smtClean="0">
                <a:solidFill>
                  <a:srgbClr val="FF0000"/>
                </a:solidFill>
                <a:latin typeface="+mj-lt"/>
              </a:rPr>
              <a:t>actualizar imagen</a:t>
            </a:r>
            <a:endParaRPr lang="es-EC" b="1" dirty="0">
              <a:solidFill>
                <a:srgbClr val="FF0000"/>
              </a:solidFill>
              <a:latin typeface="+mj-lt"/>
            </a:endParaRPr>
          </a:p>
        </p:txBody>
      </p:sp>
      <p:sp>
        <p:nvSpPr>
          <p:cNvPr id="6" name="7 CuadroTexto">
            <a:extLst>
              <a:ext uri="{FF2B5EF4-FFF2-40B4-BE49-F238E27FC236}">
                <a16:creationId xmlns:a16="http://schemas.microsoft.com/office/drawing/2014/main" xmlns="" id="{EE88252B-647B-4D31-8D00-D6F739357419}"/>
              </a:ext>
            </a:extLst>
          </p:cNvPr>
          <p:cNvSpPr txBox="1"/>
          <p:nvPr/>
        </p:nvSpPr>
        <p:spPr>
          <a:xfrm>
            <a:off x="742477" y="2454134"/>
            <a:ext cx="11070154" cy="2462213"/>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si los GAD provinciales emitieron instrumentos de planificación y normativa local con el objetivo de precautelar los recursos naturales existentes en su territorio, esto de acuerdo a lo previsto en el Art. 12 del Código Orgánico de  Organización Territorial, Autonomía y Descentralización (COOTAD), conocer además el alcance de la normativa, los recursos a los que  </a:t>
            </a:r>
            <a:r>
              <a:rPr lang="es-EC" sz="1400" dirty="0" smtClean="0"/>
              <a:t>ampara.</a:t>
            </a:r>
          </a:p>
          <a:p>
            <a:pPr algn="ctr"/>
            <a:r>
              <a:rPr lang="es-EC" sz="1400" b="1" dirty="0" smtClean="0"/>
              <a:t>INSTRUCCIONES:</a:t>
            </a:r>
          </a:p>
          <a:p>
            <a:pPr marL="285750" lvl="0" indent="-285750" algn="just">
              <a:buFont typeface="Arial" panose="020B0604020202020204" pitchFamily="34" charset="0"/>
              <a:buChar char="•"/>
            </a:pPr>
            <a:r>
              <a:rPr lang="es-EC" sz="1400" dirty="0" smtClean="0"/>
              <a:t>Seleccionar </a:t>
            </a:r>
            <a:r>
              <a:rPr lang="es-EC" sz="1400" dirty="0"/>
              <a:t>una sola respuesta,  </a:t>
            </a:r>
            <a:r>
              <a:rPr lang="es-EC" sz="1400" b="1" dirty="0"/>
              <a:t>SI/NO</a:t>
            </a:r>
            <a:r>
              <a:rPr lang="es-EC" sz="1400" dirty="0"/>
              <a:t> </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ícono        y se visualizará los campos para ingresar la información </a:t>
            </a:r>
          </a:p>
          <a:p>
            <a:pPr marL="285750" lvl="0" indent="-285750" algn="just">
              <a:buFont typeface="Arial" panose="020B0604020202020204" pitchFamily="34" charset="0"/>
              <a:buChar char="•"/>
            </a:pPr>
            <a:r>
              <a:rPr lang="es-ES" sz="1400" dirty="0"/>
              <a:t>Seleccione el tipo de instrumento y continúe con las </a:t>
            </a:r>
            <a:r>
              <a:rPr lang="es-ES" sz="1400" b="1" dirty="0"/>
              <a:t>preguntas 8.4.2. y 8.4.3</a:t>
            </a:r>
            <a:r>
              <a:rPr lang="es-ES" sz="1400" dirty="0"/>
              <a:t>.</a:t>
            </a:r>
          </a:p>
          <a:p>
            <a:pPr marL="285750" lvl="0" indent="-285750" algn="just">
              <a:buFont typeface="Arial" panose="020B0604020202020204" pitchFamily="34" charset="0"/>
              <a:buChar char="•"/>
            </a:pPr>
            <a:r>
              <a:rPr lang="es-ES" sz="1400" dirty="0"/>
              <a:t>Pregunta </a:t>
            </a:r>
            <a:r>
              <a:rPr lang="es-ES" sz="1400" b="1" dirty="0"/>
              <a:t>8.4.1 y/o 8.4.3 OTRO especifique </a:t>
            </a:r>
            <a:r>
              <a:rPr lang="es-ES" sz="1400" dirty="0"/>
              <a:t>describa el tipo de instrumento en el campo adecuado para este fin.</a:t>
            </a:r>
          </a:p>
          <a:p>
            <a:pPr marL="285750" lvl="0" indent="-285750" algn="just">
              <a:buFont typeface="Arial" panose="020B0604020202020204" pitchFamily="34" charset="0"/>
              <a:buChar char="•"/>
            </a:pPr>
            <a:r>
              <a:rPr lang="es-ES" sz="1400" dirty="0"/>
              <a:t>Si se cuenta con más de un instrumento, presione el </a:t>
            </a:r>
            <a:r>
              <a:rPr lang="es-ES" sz="1400" b="1" dirty="0"/>
              <a:t>botón agregar </a:t>
            </a:r>
            <a:r>
              <a:rPr lang="es-ES" sz="1400" dirty="0"/>
              <a:t>y continúe con el mismo proceso</a:t>
            </a:r>
            <a:r>
              <a:rPr lang="es-ES" sz="1400" dirty="0" smtClean="0"/>
              <a:t>.</a:t>
            </a:r>
            <a:endParaRPr lang="es-EC" sz="1400"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8511" y="38519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6 Rectángulo"/>
          <p:cNvSpPr/>
          <p:nvPr/>
        </p:nvSpPr>
        <p:spPr>
          <a:xfrm>
            <a:off x="755179" y="5008656"/>
            <a:ext cx="9925521" cy="173860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s-EC" sz="1400" b="1" dirty="0" smtClean="0">
                <a:solidFill>
                  <a:schemeClr val="tx1"/>
                </a:solidFill>
              </a:rPr>
              <a:t>Recuerde: </a:t>
            </a:r>
            <a:r>
              <a:rPr lang="es-EC" sz="1400" dirty="0">
                <a:solidFill>
                  <a:schemeClr val="tx1"/>
                </a:solidFill>
              </a:rPr>
              <a:t> </a:t>
            </a:r>
            <a:r>
              <a:rPr lang="es-EC" sz="1400" dirty="0" smtClean="0">
                <a:solidFill>
                  <a:schemeClr val="tx1"/>
                </a:solidFill>
              </a:rPr>
              <a:t>En el campo tipo de instrumento </a:t>
            </a:r>
            <a:r>
              <a:rPr lang="es-EC" sz="1400" b="1" dirty="0" smtClean="0">
                <a:solidFill>
                  <a:schemeClr val="tx1"/>
                </a:solidFill>
              </a:rPr>
              <a:t>OTRO ESPECIFIQUE,  NO </a:t>
            </a:r>
            <a:r>
              <a:rPr lang="es-EC" sz="1400" dirty="0" smtClean="0">
                <a:solidFill>
                  <a:schemeClr val="tx1"/>
                </a:solidFill>
              </a:rPr>
              <a:t>se debe registrar POA, PEI, PDOT, PAC; </a:t>
            </a:r>
            <a:r>
              <a:rPr lang="es-EC" sz="1400" b="1" dirty="0">
                <a:solidFill>
                  <a:schemeClr val="tx1"/>
                </a:solidFill>
              </a:rPr>
              <a:t>NO</a:t>
            </a:r>
            <a:r>
              <a:rPr lang="es-EC" sz="1400" dirty="0">
                <a:solidFill>
                  <a:schemeClr val="tx1"/>
                </a:solidFill>
              </a:rPr>
              <a:t> se debe </a:t>
            </a:r>
            <a:r>
              <a:rPr lang="es-EC" sz="1400" b="1" dirty="0">
                <a:solidFill>
                  <a:schemeClr val="tx1"/>
                </a:solidFill>
              </a:rPr>
              <a:t>ACEPTAR</a:t>
            </a:r>
            <a:r>
              <a:rPr lang="es-EC" sz="1400" dirty="0">
                <a:solidFill>
                  <a:schemeClr val="tx1"/>
                </a:solidFill>
              </a:rPr>
              <a:t> el siguiente registro: </a:t>
            </a:r>
            <a:endParaRPr lang="es-EC" sz="1400" b="1" dirty="0">
              <a:solidFill>
                <a:schemeClr val="tx1"/>
              </a:solidFill>
            </a:endParaRPr>
          </a:p>
          <a:p>
            <a:endParaRPr lang="es-EC" sz="1400" dirty="0" smtClean="0">
              <a:solidFill>
                <a:schemeClr val="tx1"/>
              </a:solidFill>
            </a:endParaRPr>
          </a:p>
          <a:p>
            <a:endParaRPr lang="es-EC" sz="1400" b="1" dirty="0">
              <a:solidFill>
                <a:schemeClr val="tx1"/>
              </a:solidFill>
            </a:endParaRPr>
          </a:p>
          <a:p>
            <a:endParaRPr lang="es-EC" sz="1400" b="1" dirty="0" smtClean="0">
              <a:solidFill>
                <a:schemeClr val="tx1"/>
              </a:solidFill>
            </a:endParaRPr>
          </a:p>
          <a:p>
            <a:endParaRPr lang="es-EC" sz="1400" b="1" dirty="0">
              <a:solidFill>
                <a:schemeClr val="tx1"/>
              </a:solidFill>
            </a:endParaRP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3245" y="5265558"/>
            <a:ext cx="3069676" cy="1481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179" y="850645"/>
            <a:ext cx="6737821" cy="1504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9034445"/>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fontScale="85000" lnSpcReduction="10000"/>
          </a:bodyPr>
          <a:lstStyle/>
          <a:p>
            <a:r>
              <a:rPr lang="es-EC" dirty="0" smtClean="0"/>
              <a:t>111</a:t>
            </a:r>
            <a:endParaRPr lang="x-none"/>
          </a:p>
        </p:txBody>
      </p:sp>
      <p:sp>
        <p:nvSpPr>
          <p:cNvPr id="5" name="7 CuadroTexto">
            <a:extLst>
              <a:ext uri="{FF2B5EF4-FFF2-40B4-BE49-F238E27FC236}">
                <a16:creationId xmlns:a16="http://schemas.microsoft.com/office/drawing/2014/main" xmlns="" id="{C7326822-F3FE-4774-96AB-7EACAA1C03F7}"/>
              </a:ext>
            </a:extLst>
          </p:cNvPr>
          <p:cNvSpPr txBox="1"/>
          <p:nvPr/>
        </p:nvSpPr>
        <p:spPr>
          <a:xfrm>
            <a:off x="763142" y="3999867"/>
            <a:ext cx="11008753" cy="2031325"/>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cuáles fueron los mecanismos de articulación que emitieron los GAD Provinciales para el turismo</a:t>
            </a:r>
            <a:r>
              <a:rPr lang="es-EC" sz="1400" dirty="0" smtClean="0"/>
              <a:t>.</a:t>
            </a:r>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a:t>Seleccionar una sola respuesta,  </a:t>
            </a:r>
            <a:r>
              <a:rPr lang="es-EC" sz="1400" b="1" dirty="0"/>
              <a:t>SI/NO</a:t>
            </a:r>
            <a:r>
              <a:rPr lang="es-EC" sz="1400" dirty="0"/>
              <a:t> </a:t>
            </a:r>
          </a:p>
          <a:p>
            <a:pPr marL="285750" lvl="0" indent="-285750" algn="just">
              <a:buFont typeface="Arial" panose="020B0604020202020204" pitchFamily="34" charset="0"/>
              <a:buChar char="•"/>
            </a:pPr>
            <a:r>
              <a:rPr lang="es-ES" sz="1400" dirty="0"/>
              <a:t>Presione el </a:t>
            </a:r>
            <a:r>
              <a:rPr lang="es-ES" sz="1400" b="1" dirty="0"/>
              <a:t>botón agregar registros  </a:t>
            </a:r>
            <a:r>
              <a:rPr lang="es-ES" sz="1400" dirty="0"/>
              <a:t>seguido del ícono    </a:t>
            </a:r>
            <a:r>
              <a:rPr lang="es-ES" sz="1400" b="1" dirty="0"/>
              <a:t>  </a:t>
            </a:r>
            <a:r>
              <a:rPr lang="es-ES" sz="1400" b="1" dirty="0" smtClean="0"/>
              <a:t>   </a:t>
            </a:r>
            <a:r>
              <a:rPr lang="es-ES" sz="1400" dirty="0" smtClean="0"/>
              <a:t>y </a:t>
            </a:r>
            <a:r>
              <a:rPr lang="es-ES" sz="1400" dirty="0"/>
              <a:t>se visualizará los campos para ingresar la información Seleccione el tipo de mecanismo en la preguntas </a:t>
            </a:r>
            <a:r>
              <a:rPr lang="es-ES" sz="1400" b="1" dirty="0"/>
              <a:t>8.5.1</a:t>
            </a:r>
            <a:r>
              <a:rPr lang="es-ES" sz="1400" dirty="0"/>
              <a:t> y continúe con las siguientes preguntas.</a:t>
            </a:r>
          </a:p>
          <a:p>
            <a:pPr marL="285750" lvl="0" indent="-285750" algn="just">
              <a:buFont typeface="Arial" panose="020B0604020202020204" pitchFamily="34" charset="0"/>
              <a:buChar char="•"/>
            </a:pPr>
            <a:r>
              <a:rPr lang="es-ES" sz="1400" dirty="0"/>
              <a:t>Si en la </a:t>
            </a:r>
            <a:r>
              <a:rPr lang="es-ES" sz="1400" b="1" dirty="0"/>
              <a:t>pregunta 8.5.1</a:t>
            </a:r>
            <a:r>
              <a:rPr lang="es-ES" sz="1400" dirty="0"/>
              <a:t> selecciona literal </a:t>
            </a:r>
            <a:r>
              <a:rPr lang="es-ES" sz="1400" b="1" dirty="0"/>
              <a:t>e. Otro especifique</a:t>
            </a:r>
            <a:r>
              <a:rPr lang="es-ES" sz="1400" dirty="0"/>
              <a:t>… describa el tipo de mecanismo, en el campo adecuado para este fin.</a:t>
            </a:r>
          </a:p>
          <a:p>
            <a:pPr marL="285750" lvl="0" indent="-285750" algn="just">
              <a:buFont typeface="Arial" panose="020B0604020202020204" pitchFamily="34" charset="0"/>
              <a:buChar char="•"/>
            </a:pPr>
            <a:r>
              <a:rPr lang="es-ES" sz="1400" dirty="0"/>
              <a:t>Si se cuenta con más de un mecanismo, presione el </a:t>
            </a:r>
            <a:r>
              <a:rPr lang="es-ES" sz="1400" b="1" dirty="0"/>
              <a:t>botón agregar </a:t>
            </a:r>
            <a:r>
              <a:rPr lang="es-ES" sz="1400" dirty="0"/>
              <a:t>y continúe con el mismo proceso</a:t>
            </a:r>
            <a:r>
              <a:rPr lang="es-ES" sz="1400" dirty="0" smtClean="0"/>
              <a:t>.</a:t>
            </a:r>
            <a:endParaRPr lang="es-EC" sz="1400" dirty="0"/>
          </a:p>
        </p:txBody>
      </p:sp>
      <p:sp>
        <p:nvSpPr>
          <p:cNvPr id="6" name="Título 1">
            <a:extLst>
              <a:ext uri="{FF2B5EF4-FFF2-40B4-BE49-F238E27FC236}">
                <a16:creationId xmlns:a16="http://schemas.microsoft.com/office/drawing/2014/main" xmlns="" id="{3B64692C-E5BA-47AD-8E60-FA410C6D54D4}"/>
              </a:ext>
            </a:extLst>
          </p:cNvPr>
          <p:cNvSpPr>
            <a:spLocks noGrp="1"/>
          </p:cNvSpPr>
          <p:nvPr>
            <p:ph type="title"/>
          </p:nvPr>
        </p:nvSpPr>
        <p:spPr>
          <a:xfrm>
            <a:off x="1145147" y="372808"/>
            <a:ext cx="8050367" cy="414116"/>
          </a:xfrm>
        </p:spPr>
        <p:txBody>
          <a:bodyPr>
            <a:noAutofit/>
          </a:bodyPr>
          <a:lstStyle/>
          <a:p>
            <a:pPr lvl="1" algn="just"/>
            <a:r>
              <a:rPr lang="es-ES" b="1" dirty="0">
                <a:solidFill>
                  <a:schemeClr val="tx1"/>
                </a:solidFill>
                <a:latin typeface="+mj-lt"/>
              </a:rPr>
              <a:t/>
            </a:r>
            <a:br>
              <a:rPr lang="es-ES" b="1" dirty="0">
                <a:solidFill>
                  <a:schemeClr val="tx1"/>
                </a:solidFill>
                <a:latin typeface="+mj-lt"/>
              </a:rPr>
            </a:br>
            <a:r>
              <a:rPr lang="es-ES" b="1" dirty="0">
                <a:solidFill>
                  <a:schemeClr val="tx1"/>
                </a:solidFill>
                <a:latin typeface="+mj-lt"/>
              </a:rPr>
              <a:t>8.5 ¿El GAD Provincial en el año </a:t>
            </a:r>
            <a:r>
              <a:rPr lang="es-ES" b="1" dirty="0" smtClean="0">
                <a:solidFill>
                  <a:schemeClr val="tx1"/>
                </a:solidFill>
                <a:latin typeface="+mj-lt"/>
              </a:rPr>
              <a:t>2021, </a:t>
            </a:r>
            <a:r>
              <a:rPr lang="es-ES" b="1" dirty="0">
                <a:solidFill>
                  <a:schemeClr val="tx1"/>
                </a:solidFill>
                <a:latin typeface="+mj-lt"/>
              </a:rPr>
              <a:t>generó mecanismos de articulación a favor del Turismo de la provincia</a:t>
            </a:r>
            <a:r>
              <a:rPr lang="es-ES" b="1" dirty="0" smtClean="0">
                <a:solidFill>
                  <a:schemeClr val="tx1"/>
                </a:solidFill>
                <a:latin typeface="+mj-lt"/>
              </a:rPr>
              <a:t>? </a:t>
            </a:r>
            <a:r>
              <a:rPr lang="es-ES" b="1" dirty="0">
                <a:solidFill>
                  <a:srgbClr val="FF0000"/>
                </a:solidFill>
              </a:rPr>
              <a:t>actualizar imagen</a:t>
            </a:r>
            <a:endParaRPr lang="es-EC" b="1" dirty="0">
              <a:solidFill>
                <a:schemeClr val="tx1"/>
              </a:solidFill>
              <a:latin typeface="+mj-lt"/>
            </a:endParaRPr>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82854" y="4846922"/>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4763" y="1220788"/>
            <a:ext cx="9380537" cy="26745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1346089"/>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fontScale="85000" lnSpcReduction="10000"/>
          </a:bodyPr>
          <a:lstStyle/>
          <a:p>
            <a:r>
              <a:rPr lang="es-EC" dirty="0" smtClean="0"/>
              <a:t>112</a:t>
            </a:r>
            <a:endParaRPr lang="x-none"/>
          </a:p>
        </p:txBody>
      </p:sp>
      <p:sp>
        <p:nvSpPr>
          <p:cNvPr id="3" name="Título 1">
            <a:extLst>
              <a:ext uri="{FF2B5EF4-FFF2-40B4-BE49-F238E27FC236}">
                <a16:creationId xmlns:a16="http://schemas.microsoft.com/office/drawing/2014/main" xmlns="" id="{01C48AAC-BBB2-43F5-851F-D81A11D1C80E}"/>
              </a:ext>
            </a:extLst>
          </p:cNvPr>
          <p:cNvSpPr>
            <a:spLocks noGrp="1"/>
          </p:cNvSpPr>
          <p:nvPr>
            <p:ph type="title"/>
          </p:nvPr>
        </p:nvSpPr>
        <p:spPr>
          <a:xfrm>
            <a:off x="1161925" y="436502"/>
            <a:ext cx="8025418" cy="414116"/>
          </a:xfrm>
        </p:spPr>
        <p:txBody>
          <a:bodyPr>
            <a:noAutofit/>
          </a:bodyPr>
          <a:lstStyle/>
          <a:p>
            <a:r>
              <a:rPr lang="es-ES" sz="1800" dirty="0">
                <a:solidFill>
                  <a:schemeClr val="tx1"/>
                </a:solidFill>
              </a:rPr>
              <a:t>8.6  Describa los proyectos ejecutados por la competencia de Turismo en el año </a:t>
            </a:r>
            <a:r>
              <a:rPr lang="es-ES" sz="1800" dirty="0" smtClean="0">
                <a:solidFill>
                  <a:schemeClr val="tx1"/>
                </a:solidFill>
              </a:rPr>
              <a:t>2021 </a:t>
            </a:r>
            <a:r>
              <a:rPr lang="es-ES" sz="1800" dirty="0">
                <a:solidFill>
                  <a:srgbClr val="FF0000"/>
                </a:solidFill>
              </a:rPr>
              <a:t>actualizar imagen</a:t>
            </a:r>
            <a:endParaRPr lang="es-EC" sz="1800" dirty="0">
              <a:solidFill>
                <a:schemeClr val="tx1"/>
              </a:solidFill>
            </a:endParaRPr>
          </a:p>
        </p:txBody>
      </p:sp>
      <p:sp>
        <p:nvSpPr>
          <p:cNvPr id="5" name="7 CuadroTexto">
            <a:extLst>
              <a:ext uri="{FF2B5EF4-FFF2-40B4-BE49-F238E27FC236}">
                <a16:creationId xmlns:a16="http://schemas.microsoft.com/office/drawing/2014/main" xmlns="" id="{6A04A0D9-838F-4D6F-A97E-72607C61574A}"/>
              </a:ext>
            </a:extLst>
          </p:cNvPr>
          <p:cNvSpPr txBox="1"/>
          <p:nvPr/>
        </p:nvSpPr>
        <p:spPr>
          <a:xfrm>
            <a:off x="747307" y="1096502"/>
            <a:ext cx="5108210" cy="3754874"/>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y caracterizar los proyectos ejecutados por los GAD Provinciales, el valor invertido, los logros obtenidos y conocer el objetivo estratégico del PDOT al que se encuentra alineado</a:t>
            </a:r>
            <a:r>
              <a:rPr lang="es-EC" sz="1400" dirty="0" smtClean="0"/>
              <a:t>.</a:t>
            </a:r>
          </a:p>
          <a:p>
            <a:pPr lvl="0" algn="ctr"/>
            <a:r>
              <a:rPr lang="es-EC" sz="1400" b="1" dirty="0"/>
              <a:t>INSTRUCCIONES:</a:t>
            </a:r>
          </a:p>
          <a:p>
            <a:pPr marL="285750" indent="-285750" algn="just">
              <a:buFont typeface="Arial" panose="020B0604020202020204" pitchFamily="34" charset="0"/>
              <a:buChar char="•"/>
            </a:pPr>
            <a:r>
              <a:rPr lang="es-EC" sz="1400" dirty="0"/>
              <a:t>Presione el botón </a:t>
            </a:r>
            <a:r>
              <a:rPr lang="es-EC" sz="1400" b="1" dirty="0"/>
              <a:t>agregar registros </a:t>
            </a:r>
            <a:r>
              <a:rPr lang="es-EC" sz="1400" dirty="0"/>
              <a:t>para ingresar la información solicitada en las preguntas </a:t>
            </a:r>
            <a:r>
              <a:rPr lang="es-EC" sz="1400" b="1" dirty="0"/>
              <a:t>8.6.1 </a:t>
            </a:r>
            <a:r>
              <a:rPr lang="es-EC" sz="1400" dirty="0"/>
              <a:t>a</a:t>
            </a:r>
            <a:r>
              <a:rPr lang="es-EC" sz="1400" b="1" dirty="0"/>
              <a:t> </a:t>
            </a:r>
            <a:r>
              <a:rPr lang="es-EC" sz="1400" dirty="0"/>
              <a:t>la</a:t>
            </a:r>
            <a:r>
              <a:rPr lang="es-EC" sz="1400" b="1" dirty="0"/>
              <a:t> 8.6.9, </a:t>
            </a:r>
            <a:r>
              <a:rPr lang="es-EC" sz="1400" dirty="0"/>
              <a:t>se desplegará una ventana en la cual se debe registrar la información requerida; para  el registro de la pregunta.</a:t>
            </a:r>
            <a:r>
              <a:rPr lang="es-EC" sz="1400" b="1" dirty="0"/>
              <a:t> </a:t>
            </a:r>
          </a:p>
          <a:p>
            <a:pPr marL="285750" indent="-285750" algn="just">
              <a:buFont typeface="Arial" panose="020B0604020202020204" pitchFamily="34" charset="0"/>
              <a:buChar char="•"/>
            </a:pPr>
            <a:r>
              <a:rPr lang="es-EC" sz="1400" dirty="0"/>
              <a:t>Si se cuenta con más de un proyecto, presione el </a:t>
            </a:r>
            <a:r>
              <a:rPr lang="es-EC" sz="1400" b="1" dirty="0"/>
              <a:t>botón agregar </a:t>
            </a:r>
            <a:r>
              <a:rPr lang="es-EC" sz="1400" dirty="0"/>
              <a:t>y continúe con el mismo proceso.</a:t>
            </a:r>
          </a:p>
          <a:p>
            <a:pPr marL="285750" indent="-285750" algn="just">
              <a:buFont typeface="Arial" panose="020B0604020202020204" pitchFamily="34" charset="0"/>
              <a:buChar char="•"/>
            </a:pPr>
            <a:r>
              <a:rPr lang="es-ES_tradnl" sz="1400" b="1" dirty="0">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latin typeface="Century Gothic" panose="020B0502020202020204" pitchFamily="34" charset="0"/>
                <a:ea typeface="Calibri" panose="020F0502020204030204" pitchFamily="34" charset="0"/>
                <a:cs typeface="Arial" panose="020B0604020202020204" pitchFamily="34" charset="0"/>
              </a:rPr>
              <a:t>, si existen proyectos  registrados en el año 2020 cuya fecha de </a:t>
            </a:r>
            <a:r>
              <a:rPr lang="es-ES_tradnl" sz="1400" b="1" dirty="0">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2020 </a:t>
            </a:r>
            <a:r>
              <a:rPr lang="es-ES_tradnl" sz="1400" dirty="0">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latin typeface="Century Gothic" panose="020B0502020202020204" pitchFamily="34" charset="0"/>
                <a:ea typeface="Calibri" panose="020F0502020204030204" pitchFamily="34" charset="0"/>
                <a:cs typeface="Arial" panose="020B0604020202020204" pitchFamily="34" charset="0"/>
              </a:rPr>
              <a:t>.</a:t>
            </a:r>
            <a:endParaRPr lang="es-EC" sz="1400"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0100" y="987382"/>
            <a:ext cx="6235700" cy="5162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21346089"/>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36</a:t>
            </a:r>
            <a:endParaRPr lang="x-none"/>
          </a:p>
        </p:txBody>
      </p:sp>
      <p:sp>
        <p:nvSpPr>
          <p:cNvPr id="5" name="Título 1">
            <a:extLst>
              <a:ext uri="{FF2B5EF4-FFF2-40B4-BE49-F238E27FC236}">
                <a16:creationId xmlns:a16="http://schemas.microsoft.com/office/drawing/2014/main" xmlns=""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8.7 El GAD provincial contó con datos de sensores remotos adquiridos o generados? </a:t>
            </a:r>
            <a:endParaRPr lang="es-EC" b="1" dirty="0">
              <a:solidFill>
                <a:schemeClr val="tx1"/>
              </a:solidFill>
              <a:latin typeface="+mj-lt"/>
            </a:endParaRPr>
          </a:p>
        </p:txBody>
      </p:sp>
      <p:sp>
        <p:nvSpPr>
          <p:cNvPr id="6" name="7 CuadroTexto">
            <a:extLst>
              <a:ext uri="{FF2B5EF4-FFF2-40B4-BE49-F238E27FC236}">
                <a16:creationId xmlns:a16="http://schemas.microsoft.com/office/drawing/2014/main" xmlns="" id="{DAFC0C63-A1A7-40E9-AC85-413F895D2A98}"/>
              </a:ext>
            </a:extLst>
          </p:cNvPr>
          <p:cNvSpPr txBox="1"/>
          <p:nvPr/>
        </p:nvSpPr>
        <p:spPr>
          <a:xfrm>
            <a:off x="704048" y="3528329"/>
            <a:ext cx="10902219" cy="2246769"/>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a:t>
            </a:r>
            <a:r>
              <a:rPr lang="es-EC" sz="1400" dirty="0"/>
              <a:t>: </a:t>
            </a:r>
            <a:endParaRPr lang="es-EC" sz="1400" dirty="0" smtClean="0"/>
          </a:p>
          <a:p>
            <a:r>
              <a:rPr lang="es-EC" sz="1400" dirty="0" smtClean="0"/>
              <a:t>Contar </a:t>
            </a:r>
            <a:r>
              <a:rPr lang="es-EC" sz="1400" dirty="0"/>
              <a:t>con un registro de los datos de sensores remotos adquiridos o generados para obtener productos cartográficos de </a:t>
            </a:r>
            <a:r>
              <a:rPr lang="es-EC" sz="1400" dirty="0" smtClean="0"/>
              <a:t>los GAD provinciales. </a:t>
            </a:r>
          </a:p>
          <a:p>
            <a:pPr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r>
              <a:rPr lang="es-EC" sz="1400" dirty="0"/>
              <a:t> </a:t>
            </a:r>
          </a:p>
          <a:p>
            <a:pPr marL="285750" lvl="0" indent="-285750" algn="just">
              <a:buFont typeface="Arial" panose="020B0604020202020204" pitchFamily="34" charset="0"/>
              <a:buChar char="•"/>
            </a:pPr>
            <a:r>
              <a:rPr lang="es-EC" sz="1400" dirty="0"/>
              <a:t>Presione el botón </a:t>
            </a:r>
            <a:r>
              <a:rPr lang="es-EC" sz="1400" b="1" dirty="0"/>
              <a:t>agregar registros </a:t>
            </a:r>
            <a:r>
              <a:rPr lang="es-EC" sz="1400" dirty="0"/>
              <a:t>seguido del ícono      </a:t>
            </a:r>
            <a:r>
              <a:rPr lang="es-EC" sz="1400" dirty="0" smtClean="0"/>
              <a:t>    y </a:t>
            </a:r>
            <a:r>
              <a:rPr lang="es-EC" sz="1400" dirty="0"/>
              <a:t>se visualizará los campos para ingresar la  información.</a:t>
            </a:r>
            <a:r>
              <a:rPr lang="es-EC" sz="1400" b="1" dirty="0"/>
              <a:t> </a:t>
            </a:r>
          </a:p>
          <a:p>
            <a:pPr marL="285750" lvl="0" indent="-285750" algn="just">
              <a:buFont typeface="Arial" panose="020B0604020202020204" pitchFamily="34" charset="0"/>
              <a:buChar char="•"/>
            </a:pPr>
            <a:r>
              <a:rPr lang="es-EC" sz="1400" dirty="0"/>
              <a:t>Seleccione el tipo de dato y continúe con la siguiente pregunta.</a:t>
            </a:r>
          </a:p>
          <a:p>
            <a:pPr marL="285750" lvl="0" indent="-285750" algn="just">
              <a:buFont typeface="Arial" panose="020B0604020202020204" pitchFamily="34" charset="0"/>
              <a:buChar char="•"/>
            </a:pPr>
            <a:r>
              <a:rPr lang="es-EC" sz="1400" b="1" dirty="0"/>
              <a:t>Pregunta 1.18.2 </a:t>
            </a:r>
            <a:r>
              <a:rPr lang="es-EC" sz="1400" dirty="0"/>
              <a:t>si la respuesta </a:t>
            </a:r>
            <a:r>
              <a:rPr lang="es-EC" sz="1400" b="1" dirty="0"/>
              <a:t>SI </a:t>
            </a:r>
            <a:r>
              <a:rPr lang="es-EC" sz="1400" dirty="0"/>
              <a:t>continúe con la </a:t>
            </a:r>
            <a:r>
              <a:rPr lang="es-EC" sz="1400" b="1" dirty="0"/>
              <a:t>pregunta 1.18.3, </a:t>
            </a:r>
            <a:r>
              <a:rPr lang="es-EC" sz="1400" dirty="0"/>
              <a:t>e</a:t>
            </a:r>
            <a:r>
              <a:rPr lang="es-EC" sz="1400" b="1" dirty="0"/>
              <a:t> </a:t>
            </a:r>
            <a:r>
              <a:rPr lang="es-EC" sz="1400" dirty="0"/>
              <a:t>ingrese el año de referencia de la toma</a:t>
            </a:r>
            <a:r>
              <a:rPr lang="es-EC" sz="1400" b="1" dirty="0"/>
              <a:t>,</a:t>
            </a:r>
            <a:r>
              <a:rPr lang="es-EC" sz="1400" dirty="0"/>
              <a:t> si la respuesta en </a:t>
            </a:r>
            <a:r>
              <a:rPr lang="es-EC" sz="1400" b="1" dirty="0"/>
              <a:t>NO </a:t>
            </a:r>
            <a:r>
              <a:rPr lang="es-EC" sz="1400" dirty="0"/>
              <a:t>pase a la </a:t>
            </a:r>
            <a:r>
              <a:rPr lang="es-EC" sz="1400" b="1" dirty="0"/>
              <a:t>pregunta 1.18.4 </a:t>
            </a:r>
            <a:r>
              <a:rPr lang="es-EC" sz="1400" dirty="0"/>
              <a:t>y describa el nombre del producto.</a:t>
            </a:r>
          </a:p>
          <a:p>
            <a:pPr marL="285750" lvl="0" indent="-285750" algn="just">
              <a:buFont typeface="Arial" panose="020B0604020202020204" pitchFamily="34" charset="0"/>
              <a:buChar char="•"/>
            </a:pPr>
            <a:r>
              <a:rPr lang="es-EC" sz="1400" dirty="0"/>
              <a:t>Si se cuenta con más de un tipo de dato, presione el </a:t>
            </a:r>
            <a:r>
              <a:rPr lang="es-EC" sz="1400" b="1" dirty="0"/>
              <a:t>botón agregar </a:t>
            </a:r>
            <a:r>
              <a:rPr lang="es-EC" sz="1400" dirty="0"/>
              <a:t>y continúe con el mismo proceso</a:t>
            </a:r>
            <a:r>
              <a:rPr lang="es-EC" sz="1400" dirty="0" smtClean="0"/>
              <a:t>.</a:t>
            </a:r>
            <a:endParaRPr lang="es-EC" sz="1400"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40" y="45118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563" y="1144588"/>
            <a:ext cx="10139406" cy="18526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24862905"/>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8685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11</a:t>
            </a:r>
            <a:endParaRPr lang="x-none"/>
          </a:p>
        </p:txBody>
      </p:sp>
      <p:graphicFrame>
        <p:nvGraphicFramePr>
          <p:cNvPr id="5" name="7 Diagrama">
            <a:extLst>
              <a:ext uri="{FF2B5EF4-FFF2-40B4-BE49-F238E27FC236}">
                <a16:creationId xmlns:a16="http://schemas.microsoft.com/office/drawing/2014/main" xmlns="" id="{20E81F74-DC55-45D6-A01B-B7C9E41CCFFB}"/>
              </a:ext>
            </a:extLst>
          </p:cNvPr>
          <p:cNvGraphicFramePr/>
          <p:nvPr>
            <p:extLst>
              <p:ext uri="{D42A27DB-BD31-4B8C-83A1-F6EECF244321}">
                <p14:modId xmlns:p14="http://schemas.microsoft.com/office/powerpoint/2010/main" val="905614282"/>
              </p:ext>
            </p:extLst>
          </p:nvPr>
        </p:nvGraphicFramePr>
        <p:xfrm>
          <a:off x="706859" y="1409065"/>
          <a:ext cx="10199108" cy="44276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271533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12</a:t>
            </a:r>
            <a:endParaRPr lang="x-none"/>
          </a:p>
        </p:txBody>
      </p:sp>
      <p:sp>
        <p:nvSpPr>
          <p:cNvPr id="5" name="Marcador de contenido 2">
            <a:extLst>
              <a:ext uri="{FF2B5EF4-FFF2-40B4-BE49-F238E27FC236}">
                <a16:creationId xmlns:a16="http://schemas.microsoft.com/office/drawing/2014/main" xmlns="" id="{5E5C75C7-AE3F-A240-A6E0-10421ABD589B}"/>
              </a:ext>
            </a:extLst>
          </p:cNvPr>
          <p:cNvSpPr txBox="1">
            <a:spLocks/>
          </p:cNvSpPr>
          <p:nvPr/>
        </p:nvSpPr>
        <p:spPr>
          <a:xfrm>
            <a:off x="1169698" y="1154647"/>
            <a:ext cx="9993902" cy="738108"/>
          </a:xfrm>
          <a:prstGeom prst="rect">
            <a:avLst/>
          </a:prstGeom>
        </p:spPr>
        <p:txBody>
          <a:bodyPr>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lgn="just"/>
            <a:r>
              <a:rPr lang="es-EC" dirty="0" smtClean="0"/>
              <a:t>Acceder al aplicativo mediante el link proporcionado a cada uno de los usuarios, el mismo que contiene el nombre del usuario y contraseña.</a:t>
            </a:r>
          </a:p>
          <a:p>
            <a:endParaRPr lang="es-EC" dirty="0"/>
          </a:p>
        </p:txBody>
      </p:sp>
      <p:pic>
        <p:nvPicPr>
          <p:cNvPr id="6" name="Imagen 4">
            <a:extLst>
              <a:ext uri="{FF2B5EF4-FFF2-40B4-BE49-F238E27FC236}">
                <a16:creationId xmlns:a16="http://schemas.microsoft.com/office/drawing/2014/main" xmlns="" id="{905D3327-4BEC-447A-8615-6099E2759516}"/>
              </a:ext>
            </a:extLst>
          </p:cNvPr>
          <p:cNvPicPr/>
          <p:nvPr/>
        </p:nvPicPr>
        <p:blipFill rotWithShape="1">
          <a:blip r:embed="rId2"/>
          <a:srcRect l="3465" t="2009"/>
          <a:stretch/>
        </p:blipFill>
        <p:spPr bwMode="auto">
          <a:xfrm>
            <a:off x="666976" y="2220986"/>
            <a:ext cx="6899894" cy="3298970"/>
          </a:xfrm>
          <a:prstGeom prst="rect">
            <a:avLst/>
          </a:prstGeom>
          <a:ln>
            <a:noFill/>
          </a:ln>
          <a:extLst>
            <a:ext uri="{53640926-AAD7-44D8-BBD7-CCE9431645EC}">
              <a14:shadowObscured xmlns:a14="http://schemas.microsoft.com/office/drawing/2010/main"/>
            </a:ext>
          </a:extLst>
        </p:spPr>
      </p:pic>
      <p:pic>
        <p:nvPicPr>
          <p:cNvPr id="7" name="Imagen 5">
            <a:extLst>
              <a:ext uri="{FF2B5EF4-FFF2-40B4-BE49-F238E27FC236}">
                <a16:creationId xmlns:a16="http://schemas.microsoft.com/office/drawing/2014/main" xmlns="" id="{C75B5E97-149C-440A-B558-47FA963C49D2}"/>
              </a:ext>
            </a:extLst>
          </p:cNvPr>
          <p:cNvPicPr>
            <a:picLocks noChangeAspect="1"/>
          </p:cNvPicPr>
          <p:nvPr/>
        </p:nvPicPr>
        <p:blipFill>
          <a:blip r:embed="rId3"/>
          <a:stretch>
            <a:fillRect/>
          </a:stretch>
        </p:blipFill>
        <p:spPr>
          <a:xfrm>
            <a:off x="7579666" y="2388718"/>
            <a:ext cx="3743325" cy="3131237"/>
          </a:xfrm>
          <a:prstGeom prst="rect">
            <a:avLst/>
          </a:prstGeom>
        </p:spPr>
      </p:pic>
    </p:spTree>
    <p:extLst>
      <p:ext uri="{BB962C8B-B14F-4D97-AF65-F5344CB8AC3E}">
        <p14:creationId xmlns:p14="http://schemas.microsoft.com/office/powerpoint/2010/main" val="40941033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13</a:t>
            </a:r>
            <a:endParaRPr lang="x-none"/>
          </a:p>
        </p:txBody>
      </p:sp>
      <p:sp>
        <p:nvSpPr>
          <p:cNvPr id="3" name="6 CuadroTexto">
            <a:extLst>
              <a:ext uri="{FF2B5EF4-FFF2-40B4-BE49-F238E27FC236}">
                <a16:creationId xmlns:a16="http://schemas.microsoft.com/office/drawing/2014/main" xmlns="" id="{4D1A85CB-4359-48B9-B14A-B6C42F5F77B3}"/>
              </a:ext>
            </a:extLst>
          </p:cNvPr>
          <p:cNvSpPr txBox="1"/>
          <p:nvPr/>
        </p:nvSpPr>
        <p:spPr>
          <a:xfrm>
            <a:off x="1242824" y="774332"/>
            <a:ext cx="8081480" cy="400110"/>
          </a:xfrm>
          <a:prstGeom prst="rect">
            <a:avLst/>
          </a:prstGeom>
          <a:noFill/>
        </p:spPr>
        <p:txBody>
          <a:bodyPr wrap="square" rtlCol="0">
            <a:spAutoFit/>
          </a:bodyPr>
          <a:lstStyle/>
          <a:p>
            <a:pPr marL="285750" indent="-285750">
              <a:buFont typeface="Arial" panose="020B0604020202020204" pitchFamily="34" charset="0"/>
              <a:buChar char="•"/>
            </a:pPr>
            <a:r>
              <a:rPr lang="es-EC" sz="2000" dirty="0" smtClean="0"/>
              <a:t>Acceder </a:t>
            </a:r>
            <a:r>
              <a:rPr lang="es-EC" sz="2000" dirty="0"/>
              <a:t>a la pestaña del capítulo I Gestión Ambiental</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425" y="1918954"/>
            <a:ext cx="11020425" cy="42242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1210532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14</a:t>
            </a:r>
            <a:endParaRPr lang="x-none"/>
          </a:p>
        </p:txBody>
      </p:sp>
      <p:sp>
        <p:nvSpPr>
          <p:cNvPr id="3" name="Título 1">
            <a:extLst>
              <a:ext uri="{FF2B5EF4-FFF2-40B4-BE49-F238E27FC236}">
                <a16:creationId xmlns:a16="http://schemas.microsoft.com/office/drawing/2014/main" xmlns="" id="{CB92408C-FA6B-484C-8394-751B8C4AC275}"/>
              </a:ext>
            </a:extLst>
          </p:cNvPr>
          <p:cNvSpPr txBox="1">
            <a:spLocks/>
          </p:cNvSpPr>
          <p:nvPr/>
        </p:nvSpPr>
        <p:spPr>
          <a:xfrm>
            <a:off x="1094814" y="536695"/>
            <a:ext cx="7755571" cy="414116"/>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000" b="1" kern="1200">
                <a:solidFill>
                  <a:srgbClr val="733CFF"/>
                </a:solidFill>
                <a:latin typeface="+mj-lt"/>
                <a:ea typeface="+mj-ea"/>
                <a:cs typeface="+mj-cs"/>
              </a:defRPr>
            </a:lvl1pPr>
          </a:lstStyle>
          <a:p>
            <a:pPr marL="0" lvl="1" algn="l" rtl="0">
              <a:lnSpc>
                <a:spcPct val="90000"/>
              </a:lnSpc>
              <a:spcBef>
                <a:spcPct val="0"/>
              </a:spcBef>
            </a:pPr>
            <a:r>
              <a:rPr lang="es-EC" b="1" kern="0" dirty="0">
                <a:solidFill>
                  <a:schemeClr val="tx1"/>
                </a:solidFill>
                <a:latin typeface="+mj-lt"/>
              </a:rPr>
              <a:t>1.1. Para la gestión de la competencia el GAD Provincial contó con:</a:t>
            </a:r>
            <a:r>
              <a:rPr lang="es-EC" sz="1600" kern="0" dirty="0">
                <a:solidFill>
                  <a:schemeClr val="accent2">
                    <a:lumMod val="75000"/>
                  </a:schemeClr>
                </a:solidFill>
                <a:latin typeface="+mj-lt"/>
              </a:rPr>
              <a:t/>
            </a:r>
            <a:br>
              <a:rPr lang="es-EC" sz="1600" kern="0" dirty="0">
                <a:solidFill>
                  <a:schemeClr val="accent2">
                    <a:lumMod val="75000"/>
                  </a:schemeClr>
                </a:solidFill>
                <a:latin typeface="+mj-lt"/>
              </a:rPr>
            </a:br>
            <a:endParaRPr lang="es-ES_tradnl" kern="0" dirty="0">
              <a:solidFill>
                <a:sysClr val="windowText" lastClr="000000"/>
              </a:solidFill>
              <a:latin typeface="+mj-lt"/>
            </a:endParaRPr>
          </a:p>
        </p:txBody>
      </p:sp>
      <p:sp>
        <p:nvSpPr>
          <p:cNvPr id="5" name="6 CuadroTexto">
            <a:extLst>
              <a:ext uri="{FF2B5EF4-FFF2-40B4-BE49-F238E27FC236}">
                <a16:creationId xmlns:a16="http://schemas.microsoft.com/office/drawing/2014/main" xmlns="" id="{BF092D0D-7D6C-4D48-BDD0-2A356B77A549}"/>
              </a:ext>
            </a:extLst>
          </p:cNvPr>
          <p:cNvSpPr txBox="1"/>
          <p:nvPr/>
        </p:nvSpPr>
        <p:spPr>
          <a:xfrm>
            <a:off x="1304471" y="1573017"/>
            <a:ext cx="4668654" cy="3724096"/>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p>
          <a:p>
            <a:pPr algn="just"/>
            <a:r>
              <a:rPr lang="es-EC" sz="1400" dirty="0"/>
              <a:t>Conocer con que estructura organizacional contó el GAD para llevar a cabo las actividades de gestión de la competencia</a:t>
            </a:r>
            <a:r>
              <a:rPr lang="es-EC" sz="1400" dirty="0" smtClean="0"/>
              <a:t>.</a:t>
            </a:r>
          </a:p>
          <a:p>
            <a:pPr algn="just"/>
            <a:r>
              <a:rPr lang="es-EC" sz="1400" b="1" dirty="0"/>
              <a:t>Estructura organizacional.-</a:t>
            </a:r>
            <a:r>
              <a:rPr lang="es-EC" sz="1400" dirty="0"/>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algn="ctr"/>
            <a:endParaRPr lang="es-EC" sz="1200" b="1" dirty="0" smtClean="0"/>
          </a:p>
          <a:p>
            <a:pPr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a:t>Seleccione una sola respuesta entre los literales </a:t>
            </a:r>
            <a:r>
              <a:rPr lang="es-EC" sz="1400" b="1" dirty="0"/>
              <a:t>a</a:t>
            </a:r>
            <a:r>
              <a:rPr lang="es-EC" sz="1400" dirty="0"/>
              <a:t> al </a:t>
            </a:r>
            <a:r>
              <a:rPr lang="es-EC" sz="1400" b="1" dirty="0"/>
              <a:t>e</a:t>
            </a:r>
            <a:r>
              <a:rPr lang="es-EC" sz="1400" dirty="0"/>
              <a:t>, si selecciona literal </a:t>
            </a:r>
            <a:r>
              <a:rPr lang="es-EC" sz="1400" b="1" dirty="0"/>
              <a:t>e Otro especifique</a:t>
            </a:r>
            <a:r>
              <a:rPr lang="es-EC" sz="1400" dirty="0"/>
              <a:t>, describa cual es la estructura organizacional con la que contó la Gestión</a:t>
            </a:r>
            <a:r>
              <a:rPr lang="es-EC" sz="1400" dirty="0" smtClean="0"/>
              <a:t>.</a:t>
            </a:r>
            <a:endParaRPr lang="es-EC" sz="1600"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7224" y="2063751"/>
            <a:ext cx="5545407" cy="2664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1210532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5641932"/>
            <a:ext cx="728662" cy="457629"/>
          </a:xfrm>
        </p:spPr>
        <p:txBody>
          <a:bodyPr>
            <a:normAutofit lnSpcReduction="10000"/>
          </a:bodyPr>
          <a:lstStyle/>
          <a:p>
            <a:r>
              <a:rPr lang="es-EC" dirty="0" smtClean="0"/>
              <a:t>15</a:t>
            </a:r>
            <a:endParaRPr lang="x-none"/>
          </a:p>
        </p:txBody>
      </p:sp>
      <p:sp>
        <p:nvSpPr>
          <p:cNvPr id="3" name="Título 1">
            <a:extLst>
              <a:ext uri="{FF2B5EF4-FFF2-40B4-BE49-F238E27FC236}">
                <a16:creationId xmlns:a16="http://schemas.microsoft.com/office/drawing/2014/main" xmlns="" id="{93B8D6BB-2E20-4CD5-A428-F29D8AB075B8}"/>
              </a:ext>
            </a:extLst>
          </p:cNvPr>
          <p:cNvSpPr>
            <a:spLocks noGrp="1"/>
          </p:cNvSpPr>
          <p:nvPr>
            <p:ph type="title"/>
          </p:nvPr>
        </p:nvSpPr>
        <p:spPr>
          <a:xfrm>
            <a:off x="1161926" y="554207"/>
            <a:ext cx="8059347" cy="276969"/>
          </a:xfrm>
          <a:noFill/>
        </p:spPr>
        <p:txBody>
          <a:bodyPr>
            <a:noAutofit/>
          </a:bodyPr>
          <a:lstStyle/>
          <a:p>
            <a:pPr algn="just"/>
            <a:r>
              <a:rPr lang="es-ES" sz="1800" dirty="0">
                <a:solidFill>
                  <a:schemeClr val="tx1"/>
                </a:solidFill>
              </a:rPr>
              <a:t>1.2 Registre la información del personal con el cual contó  la jefatura, dirección o coordinación para gestionar la competencia en el año </a:t>
            </a:r>
            <a:r>
              <a:rPr lang="es-ES" sz="1800" dirty="0" smtClean="0">
                <a:solidFill>
                  <a:schemeClr val="tx1"/>
                </a:solidFill>
              </a:rPr>
              <a:t>2021?</a:t>
            </a:r>
            <a:endParaRPr lang="es-EC" sz="1800" dirty="0">
              <a:solidFill>
                <a:schemeClr val="tx1"/>
              </a:solidFill>
            </a:endParaRPr>
          </a:p>
        </p:txBody>
      </p:sp>
      <p:sp>
        <p:nvSpPr>
          <p:cNvPr id="5" name="7 CuadroTexto">
            <a:extLst>
              <a:ext uri="{FF2B5EF4-FFF2-40B4-BE49-F238E27FC236}">
                <a16:creationId xmlns:a16="http://schemas.microsoft.com/office/drawing/2014/main" xmlns="" id="{38205373-B736-4ECB-AE7A-CD9B037A1D1E}"/>
              </a:ext>
            </a:extLst>
          </p:cNvPr>
          <p:cNvSpPr txBox="1"/>
          <p:nvPr/>
        </p:nvSpPr>
        <p:spPr>
          <a:xfrm>
            <a:off x="605373" y="2055978"/>
            <a:ext cx="11401036" cy="2677656"/>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 </a:t>
            </a:r>
            <a:r>
              <a:rPr lang="es-EC" sz="1400" dirty="0" smtClean="0"/>
              <a:t>Conocer la información del personal con el cual contó el </a:t>
            </a:r>
            <a:r>
              <a:rPr lang="es-EC" sz="1400" dirty="0"/>
              <a:t>GAD Provincial dentro del departamento o unidad, </a:t>
            </a:r>
            <a:r>
              <a:rPr lang="es-EC" sz="1400" dirty="0" smtClean="0"/>
              <a:t>para ejecutar  las actividades que son de su competencia, </a:t>
            </a:r>
            <a:r>
              <a:rPr lang="es-EC" sz="1400" dirty="0"/>
              <a:t>además determinar la denominación del puesto, régimen laboral (Nombramiento Provisional; Nombramiento definitivo; Contrato ocasional; código de </a:t>
            </a:r>
            <a:r>
              <a:rPr lang="es-EC" sz="1400" dirty="0" smtClean="0"/>
              <a:t>trabajo, etc.), </a:t>
            </a:r>
            <a:r>
              <a:rPr lang="es-EC" sz="1400" dirty="0"/>
              <a:t>nivel de instrucción, título y género del personal lo cual ayudará al desarrollo de procesos de formación más efectivos a largo plazo. </a:t>
            </a:r>
            <a:endParaRPr lang="es-EC" sz="1400" dirty="0" smtClean="0"/>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S_tradnl" sz="1400" dirty="0"/>
              <a:t>Presione el ícono </a:t>
            </a:r>
            <a:r>
              <a:rPr lang="es-ES_tradnl" sz="1400" dirty="0" smtClean="0"/>
              <a:t>     para </a:t>
            </a:r>
            <a:r>
              <a:rPr lang="es-ES_tradnl" sz="1400" dirty="0"/>
              <a:t>editar la información precargada del personal </a:t>
            </a:r>
            <a:r>
              <a:rPr lang="es-EC" sz="1400" dirty="0"/>
              <a:t>a </a:t>
            </a:r>
            <a:r>
              <a:rPr lang="es-EC" sz="1400" b="1" dirty="0"/>
              <a:t>NOMBRAMIENTO PERMANENTE Y/O NOMBRAMIENTO PERIODO FIJO, </a:t>
            </a:r>
            <a:r>
              <a:rPr lang="es-EC" sz="1400" dirty="0"/>
              <a:t>si la información ya no es coincidente con la del año anterior proceda a eliminar presionando el ícono</a:t>
            </a:r>
            <a:r>
              <a:rPr lang="es-EC" sz="1400" b="1" dirty="0"/>
              <a:t>    </a:t>
            </a:r>
          </a:p>
          <a:p>
            <a:pPr marL="285750" lvl="0" indent="-285750" algn="just">
              <a:buFont typeface="Arial" panose="020B0604020202020204" pitchFamily="34" charset="0"/>
              <a:buChar char="•"/>
            </a:pPr>
            <a:r>
              <a:rPr lang="es-EC" sz="1400" dirty="0"/>
              <a:t>Si cuenta con nuevo personal presione el</a:t>
            </a:r>
            <a:r>
              <a:rPr lang="es-EC" sz="1400" b="1" dirty="0"/>
              <a:t> botón agregar registros </a:t>
            </a:r>
            <a:r>
              <a:rPr lang="es-EC" sz="1400" dirty="0"/>
              <a:t>seguido del ícono        y se visualizará los campos para el  ingreso de la información </a:t>
            </a:r>
            <a:r>
              <a:rPr lang="es-EC" sz="1400" b="1" dirty="0"/>
              <a:t>DENOMINACIÓN DEL PUESTO, RÉGIMEN LABORAL, NIVEL DE INSTRUCCIÓN, TÍTULO, GÉNERO, </a:t>
            </a:r>
            <a:r>
              <a:rPr lang="es-EC" sz="1400" dirty="0"/>
              <a:t>una vez que haya culminado con el registro presione el ícono     </a:t>
            </a:r>
            <a:r>
              <a:rPr lang="es-EC" sz="1400" b="1" dirty="0"/>
              <a:t>.</a:t>
            </a:r>
            <a:r>
              <a:rPr lang="es-EC" sz="1400" dirty="0"/>
              <a:t> </a:t>
            </a:r>
          </a:p>
          <a:p>
            <a:pPr marL="285750" indent="-285750" algn="just">
              <a:buFont typeface="Arial" panose="020B0604020202020204" pitchFamily="34" charset="0"/>
              <a:buChar char="•"/>
            </a:pPr>
            <a:r>
              <a:rPr lang="es-EC" sz="1400" dirty="0"/>
              <a:t>Si se cuenta con más de un registro, presione el </a:t>
            </a:r>
            <a:r>
              <a:rPr lang="es-EC" sz="1400" b="1" dirty="0"/>
              <a:t>botón agregar </a:t>
            </a:r>
            <a:r>
              <a:rPr lang="es-EC" sz="1400" dirty="0"/>
              <a:t>y realice el mismo proceso</a:t>
            </a:r>
            <a:r>
              <a:rPr lang="es-EC" sz="1400" dirty="0" smtClean="0"/>
              <a:t>.</a:t>
            </a:r>
            <a:endParaRPr lang="es-EC" sz="1400"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48734"/>
          <a:stretch/>
        </p:blipFill>
        <p:spPr bwMode="auto">
          <a:xfrm>
            <a:off x="605373" y="1078072"/>
            <a:ext cx="11401036" cy="8668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8262" y="3083728"/>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89346" y="3563794"/>
            <a:ext cx="314659" cy="269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0931" y="4179626"/>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1435" y="3690654"/>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1 Rectángulo"/>
          <p:cNvSpPr/>
          <p:nvPr/>
        </p:nvSpPr>
        <p:spPr>
          <a:xfrm>
            <a:off x="605372" y="4835510"/>
            <a:ext cx="7319427" cy="128589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 </a:t>
            </a:r>
            <a:r>
              <a:rPr lang="es-EC" sz="1400" dirty="0" smtClean="0">
                <a:solidFill>
                  <a:schemeClr val="tx1"/>
                </a:solidFill>
              </a:rPr>
              <a:t>Para el campo </a:t>
            </a:r>
            <a:r>
              <a:rPr lang="es-EC" sz="1400" b="1" dirty="0" smtClean="0">
                <a:solidFill>
                  <a:schemeClr val="tx1"/>
                </a:solidFill>
              </a:rPr>
              <a:t>TÍTULO </a:t>
            </a:r>
            <a:r>
              <a:rPr lang="es-EC" sz="1400" dirty="0">
                <a:solidFill>
                  <a:schemeClr val="tx1"/>
                </a:solidFill>
              </a:rPr>
              <a:t>se </a:t>
            </a:r>
            <a:r>
              <a:rPr lang="es-EC" sz="1400" dirty="0" smtClean="0">
                <a:solidFill>
                  <a:schemeClr val="tx1"/>
                </a:solidFill>
              </a:rPr>
              <a:t>debe describir </a:t>
            </a:r>
            <a:r>
              <a:rPr lang="es-EC" sz="1400" b="1" dirty="0" smtClean="0">
                <a:solidFill>
                  <a:schemeClr val="tx1"/>
                </a:solidFill>
              </a:rPr>
              <a:t>UN</a:t>
            </a:r>
            <a:r>
              <a:rPr lang="es-EC" sz="1400" dirty="0" smtClean="0">
                <a:solidFill>
                  <a:schemeClr val="tx1"/>
                </a:solidFill>
              </a:rPr>
              <a:t> solo título </a:t>
            </a:r>
            <a:r>
              <a:rPr lang="es-EC" sz="1400" dirty="0">
                <a:solidFill>
                  <a:schemeClr val="tx1"/>
                </a:solidFill>
              </a:rPr>
              <a:t>como se encuentra registrado en </a:t>
            </a:r>
            <a:r>
              <a:rPr lang="es-EC" sz="1400" dirty="0" smtClean="0">
                <a:solidFill>
                  <a:schemeClr val="tx1"/>
                </a:solidFill>
              </a:rPr>
              <a:t>la </a:t>
            </a:r>
            <a:r>
              <a:rPr lang="es-EC" sz="1400" b="1" dirty="0" smtClean="0">
                <a:solidFill>
                  <a:schemeClr val="tx1"/>
                </a:solidFill>
              </a:rPr>
              <a:t>SENESCYT</a:t>
            </a:r>
            <a:r>
              <a:rPr lang="es-EC" sz="1400" dirty="0" smtClean="0">
                <a:solidFill>
                  <a:schemeClr val="tx1"/>
                </a:solidFill>
              </a:rPr>
              <a:t>, no se debe aceptar abreviaturas</a:t>
            </a:r>
            <a:r>
              <a:rPr lang="es-EC" sz="1400" dirty="0" smtClean="0">
                <a:solidFill>
                  <a:schemeClr val="tx1"/>
                </a:solidFill>
              </a:rPr>
              <a:t>, </a:t>
            </a:r>
            <a:r>
              <a:rPr lang="es-EC" sz="1400" b="1" dirty="0" smtClean="0">
                <a:solidFill>
                  <a:schemeClr val="tx1"/>
                </a:solidFill>
              </a:rPr>
              <a:t>NO ACEPTAR</a:t>
            </a:r>
            <a:r>
              <a:rPr lang="es-EC" sz="1400" dirty="0" smtClean="0">
                <a:solidFill>
                  <a:schemeClr val="tx1"/>
                </a:solidFill>
              </a:rPr>
              <a:t> el siguiente registro:</a:t>
            </a:r>
            <a:endParaRPr lang="es-EC" sz="1400" dirty="0" smtClean="0">
              <a:solidFill>
                <a:schemeClr val="tx1"/>
              </a:solidFill>
            </a:endParaRPr>
          </a:p>
          <a:p>
            <a:pPr algn="just"/>
            <a:r>
              <a:rPr lang="es-EC" sz="1400" dirty="0" smtClean="0">
                <a:solidFill>
                  <a:schemeClr val="tx1"/>
                </a:solidFill>
              </a:rPr>
              <a:t> </a:t>
            </a:r>
            <a:endParaRPr lang="es-EC" sz="1400" b="1" dirty="0">
              <a:solidFill>
                <a:schemeClr val="tx1"/>
              </a:solidFill>
            </a:endParaRPr>
          </a:p>
        </p:txBody>
      </p:sp>
      <p:pic>
        <p:nvPicPr>
          <p:cNvPr id="13"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b="43442"/>
          <a:stretch/>
        </p:blipFill>
        <p:spPr bwMode="auto">
          <a:xfrm>
            <a:off x="3920049" y="5308600"/>
            <a:ext cx="3916509" cy="790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5 CuadroTexto"/>
          <p:cNvSpPr txBox="1"/>
          <p:nvPr/>
        </p:nvSpPr>
        <p:spPr>
          <a:xfrm>
            <a:off x="8026400" y="4796238"/>
            <a:ext cx="3991937" cy="1384995"/>
          </a:xfrm>
          <a:prstGeom prst="rect">
            <a:avLst/>
          </a:prstGeom>
          <a:solidFill>
            <a:schemeClr val="accent4">
              <a:lumMod val="40000"/>
              <a:lumOff val="60000"/>
            </a:schemeClr>
          </a:solidFill>
        </p:spPr>
        <p:txBody>
          <a:bodyPr wrap="square" rtlCol="0">
            <a:spAutoFit/>
          </a:bodyPr>
          <a:lstStyle/>
          <a:p>
            <a:pPr algn="just"/>
            <a:r>
              <a:rPr lang="es-EC" sz="1200" b="1" dirty="0"/>
              <a:t>TOME EN CUENTA:</a:t>
            </a:r>
            <a:r>
              <a:rPr lang="es-EC" sz="1200" dirty="0"/>
              <a:t> para el caso que seleccione en nivel de instrucción </a:t>
            </a:r>
            <a:r>
              <a:rPr lang="es-EC" sz="1200" b="1" dirty="0"/>
              <a:t>SECUNDARIA,</a:t>
            </a:r>
            <a:r>
              <a:rPr lang="es-EC" sz="1200" dirty="0"/>
              <a:t> en el campo </a:t>
            </a:r>
            <a:r>
              <a:rPr lang="es-EC" sz="1200" b="1" dirty="0"/>
              <a:t>TÍTULO </a:t>
            </a:r>
            <a:r>
              <a:rPr lang="es-EC" sz="1200" dirty="0"/>
              <a:t>el sistema automáticamente describirá la opción </a:t>
            </a:r>
            <a:r>
              <a:rPr lang="es-EC" sz="1200" b="1" dirty="0"/>
              <a:t>BACHILLER</a:t>
            </a:r>
            <a:r>
              <a:rPr lang="es-EC" sz="1200" dirty="0"/>
              <a:t> </a:t>
            </a:r>
            <a:r>
              <a:rPr lang="es-EC" sz="1200" b="1" dirty="0"/>
              <a:t> </a:t>
            </a:r>
            <a:r>
              <a:rPr lang="es-EC" sz="1200" dirty="0"/>
              <a:t>sin descripción de ninguna rama, para el caso en que seleccione nivel de instrucción </a:t>
            </a:r>
            <a:r>
              <a:rPr lang="es-EC" sz="1200" b="1" dirty="0"/>
              <a:t>PRIMARIA</a:t>
            </a:r>
            <a:r>
              <a:rPr lang="es-EC" sz="1200" dirty="0"/>
              <a:t>, el campo </a:t>
            </a:r>
            <a:r>
              <a:rPr lang="es-EC" sz="1200" b="1" dirty="0"/>
              <a:t>TÍTULO </a:t>
            </a:r>
            <a:r>
              <a:rPr lang="es-EC" sz="1200" dirty="0"/>
              <a:t>se bloqueará</a:t>
            </a:r>
          </a:p>
        </p:txBody>
      </p:sp>
    </p:spTree>
    <p:extLst>
      <p:ext uri="{BB962C8B-B14F-4D97-AF65-F5344CB8AC3E}">
        <p14:creationId xmlns:p14="http://schemas.microsoft.com/office/powerpoint/2010/main" val="28121053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16</a:t>
            </a:r>
            <a:endParaRPr lang="x-none"/>
          </a:p>
        </p:txBody>
      </p:sp>
      <p:sp>
        <p:nvSpPr>
          <p:cNvPr id="5" name="6 CuadroTexto">
            <a:extLst>
              <a:ext uri="{FF2B5EF4-FFF2-40B4-BE49-F238E27FC236}">
                <a16:creationId xmlns:a16="http://schemas.microsoft.com/office/drawing/2014/main" xmlns="" id="{5C74BF76-7DB3-48DD-9370-415B49CCE5C1}"/>
              </a:ext>
            </a:extLst>
          </p:cNvPr>
          <p:cNvSpPr txBox="1"/>
          <p:nvPr/>
        </p:nvSpPr>
        <p:spPr>
          <a:xfrm>
            <a:off x="311798" y="2926976"/>
            <a:ext cx="11781463" cy="3493264"/>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300" b="1" dirty="0"/>
              <a:t>OBJETIVO:</a:t>
            </a:r>
          </a:p>
          <a:p>
            <a:pPr algn="just"/>
            <a:r>
              <a:rPr lang="es-EC" sz="1300" dirty="0"/>
              <a:t>Conocer la superficie del territorio provincial ocupado por áreas naturales, forestales y las áreas que presentan  aptitud forestal y que estén administradas por el GAD, excluyendo las áreas consideradas en el Sistema Nacional de Áreas Protegidas (SNAP</a:t>
            </a:r>
            <a:r>
              <a:rPr lang="es-EC" sz="1300" dirty="0" smtClean="0"/>
              <a:t>).</a:t>
            </a:r>
          </a:p>
          <a:p>
            <a:pPr algn="just"/>
            <a:r>
              <a:rPr lang="es-EC" sz="1300" b="1" dirty="0"/>
              <a:t>Áreas naturales.- </a:t>
            </a:r>
            <a:r>
              <a:rPr lang="es-EC" sz="1300" dirty="0"/>
              <a:t>Superficies de tierra y/o mar especialmente consagradas a la protección y el mantenimiento de la diversidad </a:t>
            </a:r>
            <a:r>
              <a:rPr lang="es-EC" sz="1300" dirty="0" smtClean="0"/>
              <a:t>biológica.</a:t>
            </a:r>
          </a:p>
          <a:p>
            <a:pPr algn="just"/>
            <a:r>
              <a:rPr lang="es-EC" sz="1300" b="1" dirty="0"/>
              <a:t>Áreas forestales.- </a:t>
            </a:r>
            <a:r>
              <a:rPr lang="es-EC" sz="1300" dirty="0"/>
              <a:t>Aquellas que por sus condiciones naturales, ubicación, o por no ser aptas para la explotación agropecuaria, deben ser destinadas al cultivo de especies maderables y arbustivas, a la conservación de la vegetación protectora, inclusive la herbácea y la que así se considere mediante estudios de clasificación de suelos, de conformidad con los requerimientos de interés público y de conservación del medio </a:t>
            </a:r>
            <a:r>
              <a:rPr lang="es-EC" sz="1300" dirty="0" smtClean="0"/>
              <a:t>ambiente.</a:t>
            </a:r>
          </a:p>
          <a:p>
            <a:pPr algn="just"/>
            <a:r>
              <a:rPr lang="es-EC" sz="1300" b="1" dirty="0"/>
              <a:t>Áreas con aptitud forestal.- </a:t>
            </a:r>
            <a:r>
              <a:rPr lang="es-EC" sz="1300" dirty="0"/>
              <a:t>Aquellas que por sus condiciones naturales, ubicación, o por no ser aptas para la explotación agropecuaria, deben ser destinadas al cultivo de especies maderables y arbustivas</a:t>
            </a:r>
            <a:endParaRPr lang="es-EC" sz="1300" dirty="0" smtClean="0"/>
          </a:p>
          <a:p>
            <a:pPr algn="just"/>
            <a:r>
              <a:rPr lang="es-EC" sz="1300" b="1" dirty="0" smtClean="0"/>
              <a:t>INSTRUCCIONES</a:t>
            </a:r>
            <a:r>
              <a:rPr lang="es-EC" sz="1300" b="1" dirty="0"/>
              <a:t>:</a:t>
            </a:r>
          </a:p>
          <a:p>
            <a:pPr marL="285750" lvl="0" indent="-285750" algn="just">
              <a:buFont typeface="Wingdings" panose="05000000000000000000" pitchFamily="2" charset="2"/>
              <a:buChar char="ü"/>
            </a:pPr>
            <a:r>
              <a:rPr lang="es-EC" sz="1300" dirty="0"/>
              <a:t>Seleccione una sola respuesta, </a:t>
            </a:r>
            <a:r>
              <a:rPr lang="es-EC" sz="1300" b="1" dirty="0"/>
              <a:t>SI/NO</a:t>
            </a:r>
            <a:r>
              <a:rPr lang="es-EC" sz="1300" dirty="0"/>
              <a:t>, en cada uno de los literales.</a:t>
            </a:r>
          </a:p>
          <a:p>
            <a:pPr marL="285750" lvl="0" indent="-285750" algn="just">
              <a:buFont typeface="Wingdings" panose="05000000000000000000" pitchFamily="2" charset="2"/>
              <a:buChar char="ü"/>
            </a:pPr>
            <a:r>
              <a:rPr lang="es-EC" sz="1300" dirty="0"/>
              <a:t>Si la respuesta es </a:t>
            </a:r>
            <a:r>
              <a:rPr lang="es-EC" sz="1300" b="1" dirty="0"/>
              <a:t>SI</a:t>
            </a:r>
            <a:r>
              <a:rPr lang="es-EC" sz="1300" dirty="0"/>
              <a:t>, continúe con la siguiente pregunta.</a:t>
            </a:r>
          </a:p>
          <a:p>
            <a:pPr marL="285750" lvl="0" indent="-285750" algn="just">
              <a:buFont typeface="Wingdings" panose="05000000000000000000" pitchFamily="2" charset="2"/>
              <a:buChar char="ü"/>
            </a:pPr>
            <a:r>
              <a:rPr lang="es-EC" sz="1300" dirty="0"/>
              <a:t>Si la respuesta es </a:t>
            </a:r>
            <a:r>
              <a:rPr lang="es-EC" sz="1300" b="1" dirty="0"/>
              <a:t>NO</a:t>
            </a:r>
            <a:r>
              <a:rPr lang="es-EC" sz="1300" dirty="0"/>
              <a:t>, continúe con el siguiente literal.</a:t>
            </a:r>
          </a:p>
          <a:p>
            <a:pPr marL="285750" lvl="0" indent="-285750" algn="just">
              <a:buFont typeface="Wingdings" panose="05000000000000000000" pitchFamily="2" charset="2"/>
              <a:buChar char="ü"/>
            </a:pPr>
            <a:r>
              <a:rPr lang="es-EC" sz="1300" dirty="0"/>
              <a:t>Tomar en cuenta que la información registrada en la pregunta </a:t>
            </a:r>
            <a:r>
              <a:rPr lang="es-EC" sz="1300" b="1" dirty="0"/>
              <a:t>1.3.2</a:t>
            </a:r>
            <a:r>
              <a:rPr lang="es-EC" sz="1300" dirty="0"/>
              <a:t> y </a:t>
            </a:r>
            <a:r>
              <a:rPr lang="es-EC" sz="1300" b="1" dirty="0"/>
              <a:t>1.3.3</a:t>
            </a:r>
            <a:r>
              <a:rPr lang="es-EC" sz="1300" dirty="0"/>
              <a:t>  se visualizará en la pregunta </a:t>
            </a:r>
            <a:r>
              <a:rPr lang="es-EC" sz="1300" b="1" dirty="0"/>
              <a:t>1.3.1 Total Ha,</a:t>
            </a:r>
            <a:r>
              <a:rPr lang="es-EC" sz="1300" dirty="0"/>
              <a:t> debido a que el sistema suma automáticamente este registro.</a:t>
            </a:r>
          </a:p>
          <a:p>
            <a:pPr marL="285750" lvl="0" indent="-285750" algn="just">
              <a:buFont typeface="Wingdings" panose="05000000000000000000" pitchFamily="2" charset="2"/>
              <a:buChar char="ü"/>
            </a:pPr>
            <a:r>
              <a:rPr lang="es-EC" sz="1300" dirty="0"/>
              <a:t>Para el </a:t>
            </a:r>
            <a:r>
              <a:rPr lang="es-EC" sz="1300" b="1" dirty="0"/>
              <a:t>literal c</a:t>
            </a:r>
            <a:r>
              <a:rPr lang="es-EC" sz="1300" dirty="0"/>
              <a:t> si la pregunta es positiva</a:t>
            </a:r>
            <a:r>
              <a:rPr lang="es-EC" sz="1300" b="1" dirty="0"/>
              <a:t>, </a:t>
            </a:r>
            <a:r>
              <a:rPr lang="es-EC" sz="1300" dirty="0"/>
              <a:t>únicamente debe registrar información en la  </a:t>
            </a:r>
            <a:r>
              <a:rPr lang="es-EC" sz="1300" b="1" dirty="0"/>
              <a:t>1.3.1 Total Ha.</a:t>
            </a:r>
            <a:r>
              <a:rPr lang="es-EC" sz="1300" dirty="0"/>
              <a:t> </a:t>
            </a:r>
          </a:p>
        </p:txBody>
      </p:sp>
      <p:pic>
        <p:nvPicPr>
          <p:cNvPr id="7" name="Imagen 6">
            <a:extLst>
              <a:ext uri="{FF2B5EF4-FFF2-40B4-BE49-F238E27FC236}">
                <a16:creationId xmlns:a16="http://schemas.microsoft.com/office/drawing/2014/main" xmlns="" id="{87306BB3-7849-447F-A590-A66CAABDA821}"/>
              </a:ext>
            </a:extLst>
          </p:cNvPr>
          <p:cNvPicPr/>
          <p:nvPr/>
        </p:nvPicPr>
        <p:blipFill rotWithShape="1">
          <a:blip r:embed="rId2">
            <a:extLst>
              <a:ext uri="{28A0092B-C50C-407E-A947-70E740481C1C}">
                <a14:useLocalDpi xmlns:a14="http://schemas.microsoft.com/office/drawing/2010/main" val="0"/>
              </a:ext>
            </a:extLst>
          </a:blip>
          <a:srcRect l="3177" t="47694" r="28031" b="29121"/>
          <a:stretch/>
        </p:blipFill>
        <p:spPr bwMode="auto">
          <a:xfrm>
            <a:off x="725400" y="1311965"/>
            <a:ext cx="11316345" cy="1506642"/>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
        <p:nvSpPr>
          <p:cNvPr id="8" name="Título 1">
            <a:extLst>
              <a:ext uri="{FF2B5EF4-FFF2-40B4-BE49-F238E27FC236}">
                <a16:creationId xmlns:a16="http://schemas.microsoft.com/office/drawing/2014/main" xmlns="" id="{60ACEF63-FEDB-40FA-B9F5-CB46DA403E78}"/>
              </a:ext>
            </a:extLst>
          </p:cNvPr>
          <p:cNvSpPr>
            <a:spLocks noGrp="1"/>
          </p:cNvSpPr>
          <p:nvPr>
            <p:ph type="title"/>
          </p:nvPr>
        </p:nvSpPr>
        <p:spPr>
          <a:xfrm>
            <a:off x="1119981" y="279766"/>
            <a:ext cx="8062656" cy="414116"/>
          </a:xfrm>
        </p:spPr>
        <p:txBody>
          <a:bodyPr>
            <a:noAutofit/>
          </a:bodyPr>
          <a:lstStyle/>
          <a:p>
            <a:pPr lvl="1" algn="just" rtl="0">
              <a:lnSpc>
                <a:spcPct val="90000"/>
              </a:lnSpc>
              <a:spcBef>
                <a:spcPct val="0"/>
              </a:spcBef>
            </a:pP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1.3. </a:t>
            </a:r>
            <a:r>
              <a:rPr lang="es-EC" b="1" dirty="0">
                <a:solidFill>
                  <a:schemeClr val="tx1"/>
                </a:solidFill>
              </a:rPr>
              <a:t>La Provincia además de las áreas consideradas en el SNAP, contó  con otras áreas naturales y  forestales administradas por el GAD Provincial</a:t>
            </a:r>
            <a:r>
              <a:rPr lang="es-EC" b="1" dirty="0">
                <a:solidFill>
                  <a:schemeClr val="tx1"/>
                </a:solidFill>
                <a:latin typeface="+mj-lt"/>
              </a:rPr>
              <a:t>?</a:t>
            </a:r>
            <a:endParaRPr lang="es-ES_tradnl" sz="2000" dirty="0">
              <a:solidFill>
                <a:schemeClr val="tx1"/>
              </a:solidFill>
              <a:latin typeface="+mj-lt"/>
            </a:endParaRPr>
          </a:p>
        </p:txBody>
      </p:sp>
    </p:spTree>
    <p:extLst>
      <p:ext uri="{BB962C8B-B14F-4D97-AF65-F5344CB8AC3E}">
        <p14:creationId xmlns:p14="http://schemas.microsoft.com/office/powerpoint/2010/main" val="409410332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17</a:t>
            </a:r>
            <a:endParaRPr lang="x-none"/>
          </a:p>
        </p:txBody>
      </p:sp>
      <p:sp>
        <p:nvSpPr>
          <p:cNvPr id="3" name="6 CuadroTexto">
            <a:extLst>
              <a:ext uri="{FF2B5EF4-FFF2-40B4-BE49-F238E27FC236}">
                <a16:creationId xmlns:a16="http://schemas.microsoft.com/office/drawing/2014/main" xmlns="" id="{9D1AF42C-5327-43D1-960E-F85DECDC273B}"/>
              </a:ext>
            </a:extLst>
          </p:cNvPr>
          <p:cNvSpPr txBox="1"/>
          <p:nvPr/>
        </p:nvSpPr>
        <p:spPr>
          <a:xfrm>
            <a:off x="799110" y="3609370"/>
            <a:ext cx="11191121" cy="2031325"/>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cuántos  GAD  provinciales, están acreditados  como  autoridades  ambientales de aplicación responsable (AAAR), lo cual le permitirá cumplir con la competencia de Gestión Ambiental</a:t>
            </a:r>
            <a:r>
              <a:rPr lang="es-EC" sz="1400" dirty="0" smtClean="0"/>
              <a:t>.</a:t>
            </a:r>
          </a:p>
          <a:p>
            <a:pPr algn="ctr"/>
            <a:endParaRPr lang="es-EC" sz="1400" b="1" dirty="0" smtClean="0"/>
          </a:p>
          <a:p>
            <a:pPr algn="ctr"/>
            <a:r>
              <a:rPr lang="es-EC" sz="1400" b="1" dirty="0" smtClean="0"/>
              <a:t>INSTRUCCIONES</a:t>
            </a:r>
            <a:r>
              <a:rPr lang="es-EC" sz="1400" b="1" dirty="0"/>
              <a:t>:</a:t>
            </a:r>
          </a:p>
          <a:p>
            <a:pPr marL="285750" lvl="0" indent="-285750">
              <a:buFont typeface="Arial" panose="020B0604020202020204" pitchFamily="34" charset="0"/>
              <a:buChar char="•"/>
            </a:pPr>
            <a:r>
              <a:rPr lang="es-EC" sz="1400" dirty="0"/>
              <a:t>Seleccione una sola respuesta, </a:t>
            </a:r>
            <a:r>
              <a:rPr lang="es-EC" sz="1400" b="1" dirty="0"/>
              <a:t>SI/NO</a:t>
            </a:r>
            <a:endParaRPr lang="es-EC" sz="1400" dirty="0"/>
          </a:p>
          <a:p>
            <a:pPr marL="285750" lvl="0" indent="-285750">
              <a:buFont typeface="Arial" panose="020B0604020202020204" pitchFamily="34" charset="0"/>
              <a:buChar char="•"/>
            </a:pPr>
            <a:r>
              <a:rPr lang="es-EC" sz="1400" dirty="0"/>
              <a:t>Si la respuesta es </a:t>
            </a:r>
            <a:r>
              <a:rPr lang="es-EC" sz="1400" b="1" dirty="0"/>
              <a:t>SI</a:t>
            </a:r>
            <a:r>
              <a:rPr lang="es-EC" sz="1400" dirty="0"/>
              <a:t>, continúe con la siguiente pregunta</a:t>
            </a:r>
          </a:p>
          <a:p>
            <a:pPr marL="285750" lvl="0" indent="-285750">
              <a:buFont typeface="Arial" panose="020B0604020202020204" pitchFamily="34" charset="0"/>
              <a:buChar char="•"/>
            </a:pPr>
            <a:r>
              <a:rPr lang="es-EC" sz="1400" dirty="0"/>
              <a:t>Si la respuesta es </a:t>
            </a:r>
            <a:r>
              <a:rPr lang="es-EC" sz="1400" b="1" dirty="0"/>
              <a:t>NO</a:t>
            </a:r>
            <a:r>
              <a:rPr lang="es-EC" sz="1400" dirty="0"/>
              <a:t>, pase a la pregunta 1.8, el sistema le direccionará automáticamente.</a:t>
            </a:r>
          </a:p>
          <a:p>
            <a:r>
              <a:rPr lang="es-EC" sz="1400" b="1" dirty="0"/>
              <a:t>*</a:t>
            </a:r>
            <a:r>
              <a:rPr lang="es-EC" sz="1400" dirty="0"/>
              <a:t>Recuerde que el periodo de referencia de información es del año 2021</a:t>
            </a:r>
            <a:r>
              <a:rPr lang="es-EC" sz="1400" dirty="0" smtClean="0"/>
              <a:t>.</a:t>
            </a:r>
            <a:endParaRPr lang="es-EC" sz="1400" dirty="0"/>
          </a:p>
        </p:txBody>
      </p:sp>
      <p:sp>
        <p:nvSpPr>
          <p:cNvPr id="7" name="Título 1">
            <a:extLst>
              <a:ext uri="{FF2B5EF4-FFF2-40B4-BE49-F238E27FC236}">
                <a16:creationId xmlns:a16="http://schemas.microsoft.com/office/drawing/2014/main" xmlns="" id="{EB3DADED-18FE-43E7-B9DD-11DEF61BA142}"/>
              </a:ext>
            </a:extLst>
          </p:cNvPr>
          <p:cNvSpPr>
            <a:spLocks noGrp="1"/>
          </p:cNvSpPr>
          <p:nvPr>
            <p:ph type="title"/>
          </p:nvPr>
        </p:nvSpPr>
        <p:spPr>
          <a:xfrm>
            <a:off x="1182848" y="312680"/>
            <a:ext cx="7961152" cy="414116"/>
          </a:xfrm>
        </p:spPr>
        <p:txBody>
          <a:bodyPr>
            <a:noAutofit/>
          </a:bodyPr>
          <a:lstStyle/>
          <a:p>
            <a:pPr lvl="1" algn="l" rtl="0">
              <a:lnSpc>
                <a:spcPct val="90000"/>
              </a:lnSpc>
              <a:spcBef>
                <a:spcPct val="0"/>
              </a:spcBef>
            </a:pPr>
            <a:r>
              <a:rPr lang="es-EC" b="1" dirty="0" smtClean="0">
                <a:solidFill>
                  <a:schemeClr val="tx1"/>
                </a:solidFill>
                <a:latin typeface="+mj-lt"/>
              </a:rPr>
              <a:t/>
            </a:r>
            <a:br>
              <a:rPr lang="es-EC" b="1" dirty="0" smtClean="0">
                <a:solidFill>
                  <a:schemeClr val="tx1"/>
                </a:solidFill>
                <a:latin typeface="+mj-lt"/>
              </a:rPr>
            </a:br>
            <a:r>
              <a:rPr lang="es-EC" b="1" dirty="0" smtClean="0">
                <a:solidFill>
                  <a:schemeClr val="tx1"/>
                </a:solidFill>
                <a:latin typeface="+mj-lt"/>
              </a:rPr>
              <a:t/>
            </a:r>
            <a:br>
              <a:rPr lang="es-EC" b="1" dirty="0" smtClean="0">
                <a:solidFill>
                  <a:schemeClr val="tx1"/>
                </a:solidFill>
                <a:latin typeface="+mj-lt"/>
              </a:rPr>
            </a:br>
            <a:r>
              <a:rPr lang="es-EC" b="1" dirty="0" smtClean="0">
                <a:solidFill>
                  <a:schemeClr val="tx1"/>
                </a:solidFill>
                <a:latin typeface="+mj-lt"/>
              </a:rPr>
              <a:t/>
            </a:r>
            <a:br>
              <a:rPr lang="es-EC" b="1" dirty="0" smtClean="0">
                <a:solidFill>
                  <a:schemeClr val="tx1"/>
                </a:solidFill>
                <a:latin typeface="+mj-lt"/>
              </a:rPr>
            </a:br>
            <a:r>
              <a:rPr lang="es-EC" b="1" dirty="0" smtClean="0">
                <a:solidFill>
                  <a:schemeClr val="tx1"/>
                </a:solidFill>
                <a:latin typeface="+mj-lt"/>
              </a:rPr>
              <a:t>1.4</a:t>
            </a:r>
            <a:r>
              <a:rPr lang="es-EC" b="1" dirty="0">
                <a:solidFill>
                  <a:schemeClr val="tx1"/>
                </a:solidFill>
                <a:latin typeface="+mj-lt"/>
              </a:rPr>
              <a:t>. </a:t>
            </a:r>
            <a:r>
              <a:rPr lang="es-EC" b="1" dirty="0" smtClean="0">
                <a:solidFill>
                  <a:schemeClr val="tx1"/>
                </a:solidFill>
                <a:latin typeface="+mj-lt"/>
              </a:rPr>
              <a:t>¿</a:t>
            </a:r>
            <a:r>
              <a:rPr lang="es-ES" b="1" dirty="0" smtClean="0">
                <a:solidFill>
                  <a:schemeClr val="tx1"/>
                </a:solidFill>
                <a:latin typeface="+mj-lt"/>
              </a:rPr>
              <a:t>El </a:t>
            </a:r>
            <a:r>
              <a:rPr lang="es-ES" b="1" dirty="0">
                <a:solidFill>
                  <a:schemeClr val="tx1"/>
                </a:solidFill>
                <a:latin typeface="+mj-lt"/>
              </a:rPr>
              <a:t>GAD Provincial se encontró acreditado  como Autoridad Ambiental de Aplicación Responsable (</a:t>
            </a:r>
            <a:r>
              <a:rPr lang="es-ES" b="1" dirty="0" err="1">
                <a:solidFill>
                  <a:schemeClr val="tx1"/>
                </a:solidFill>
                <a:latin typeface="+mj-lt"/>
              </a:rPr>
              <a:t>AAAr</a:t>
            </a:r>
            <a:r>
              <a:rPr lang="es-ES" b="1" dirty="0">
                <a:solidFill>
                  <a:schemeClr val="tx1"/>
                </a:solidFill>
                <a:latin typeface="+mj-lt"/>
              </a:rPr>
              <a:t>) en el año </a:t>
            </a:r>
            <a:r>
              <a:rPr lang="es-ES" b="1" dirty="0" smtClean="0">
                <a:solidFill>
                  <a:schemeClr val="tx1"/>
                </a:solidFill>
                <a:latin typeface="+mj-lt"/>
              </a:rPr>
              <a:t>2021</a:t>
            </a:r>
            <a:r>
              <a:rPr lang="es-EC" b="1" dirty="0" smtClean="0">
                <a:solidFill>
                  <a:schemeClr val="tx1"/>
                </a:solidFill>
                <a:latin typeface="+mj-lt"/>
              </a:rPr>
              <a:t>?</a:t>
            </a:r>
            <a:r>
              <a:rPr lang="es-EC" dirty="0">
                <a:solidFill>
                  <a:schemeClr val="tx1"/>
                </a:solidFill>
                <a:latin typeface="+mj-lt"/>
              </a:rPr>
              <a:t/>
            </a:r>
            <a:br>
              <a:rPr lang="es-EC" dirty="0">
                <a:solidFill>
                  <a:schemeClr val="tx1"/>
                </a:solidFill>
                <a:latin typeface="+mj-lt"/>
              </a:rPr>
            </a:br>
            <a:endParaRPr lang="es-ES_tradnl" dirty="0">
              <a:solidFill>
                <a:schemeClr val="tx1"/>
              </a:solidFill>
              <a:latin typeface="+mj-lt"/>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9093" y="1609658"/>
            <a:ext cx="8366883" cy="14941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121053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texto 1">
            <a:extLst>
              <a:ext uri="{FF2B5EF4-FFF2-40B4-BE49-F238E27FC236}">
                <a16:creationId xmlns="" xmlns:a16="http://schemas.microsoft.com/office/drawing/2014/main" id="{1FAA851B-9507-8444-ACDC-11892C8F2E02}"/>
              </a:ext>
            </a:extLst>
          </p:cNvPr>
          <p:cNvSpPr>
            <a:spLocks noGrp="1"/>
          </p:cNvSpPr>
          <p:nvPr>
            <p:ph type="body" sz="quarter" idx="11"/>
          </p:nvPr>
        </p:nvSpPr>
        <p:spPr/>
        <p:txBody>
          <a:bodyPr>
            <a:normAutofit lnSpcReduction="10000"/>
          </a:bodyPr>
          <a:lstStyle/>
          <a:p>
            <a:r>
              <a:rPr lang="es-EC" dirty="0" smtClean="0"/>
              <a:t>01</a:t>
            </a:r>
            <a:endParaRPr lang="x-none"/>
          </a:p>
        </p:txBody>
      </p:sp>
      <p:sp>
        <p:nvSpPr>
          <p:cNvPr id="15" name="14 Rectángulo"/>
          <p:cNvSpPr/>
          <p:nvPr/>
        </p:nvSpPr>
        <p:spPr>
          <a:xfrm>
            <a:off x="3730587" y="1720840"/>
            <a:ext cx="6417972" cy="3785652"/>
          </a:xfrm>
          <a:prstGeom prst="rect">
            <a:avLst/>
          </a:prstGeom>
        </p:spPr>
        <p:txBody>
          <a:bodyPr wrap="square">
            <a:spAutoFit/>
          </a:bodyPr>
          <a:lstStyle/>
          <a:p>
            <a:r>
              <a:rPr lang="es-ES_tradnl" sz="2000" dirty="0"/>
              <a:t>1. Objetivo y ficha técnica</a:t>
            </a:r>
          </a:p>
          <a:p>
            <a:r>
              <a:rPr lang="es-ES_tradnl" sz="2000" dirty="0"/>
              <a:t>2. Metodología</a:t>
            </a:r>
          </a:p>
          <a:p>
            <a:r>
              <a:rPr lang="es-ES_tradnl" sz="2000" dirty="0"/>
              <a:t>3. Cronología</a:t>
            </a:r>
          </a:p>
          <a:p>
            <a:r>
              <a:rPr lang="es-ES_tradnl" sz="2000" dirty="0"/>
              <a:t>4. Base Legal</a:t>
            </a:r>
          </a:p>
          <a:p>
            <a:r>
              <a:rPr lang="es-ES_tradnl" sz="2000" dirty="0"/>
              <a:t>5. CAPÍTULO I Gestión Ambiental</a:t>
            </a:r>
          </a:p>
          <a:p>
            <a:r>
              <a:rPr lang="es-ES_tradnl" sz="2000" dirty="0"/>
              <a:t>6. CAPÍTULO II Fomento y Desarrollo Productivo</a:t>
            </a:r>
          </a:p>
          <a:p>
            <a:r>
              <a:rPr lang="es-ES_tradnl" sz="2000" dirty="0"/>
              <a:t>7. CAPÍTULO III Riego y Drenaje</a:t>
            </a:r>
          </a:p>
          <a:p>
            <a:r>
              <a:rPr lang="es-ES_tradnl" sz="2000" dirty="0"/>
              <a:t>8. CAPÍTULO IV Gestión de Riesgos</a:t>
            </a:r>
          </a:p>
          <a:p>
            <a:r>
              <a:rPr lang="es-ES_tradnl" sz="2000" dirty="0"/>
              <a:t>9. CAPÍTULO V Ingresos y Gastos</a:t>
            </a:r>
          </a:p>
          <a:p>
            <a:r>
              <a:rPr lang="es-ES_tradnl" sz="2000" dirty="0"/>
              <a:t>10. CAPÍTULO VI Cooperación Internacional</a:t>
            </a:r>
          </a:p>
          <a:p>
            <a:r>
              <a:rPr lang="es-ES_tradnl" sz="2000" dirty="0"/>
              <a:t>11. CAPÍTULO VII Vialidad</a:t>
            </a:r>
          </a:p>
          <a:p>
            <a:r>
              <a:rPr lang="es-ES_tradnl" sz="2000" dirty="0"/>
              <a:t>12. CAPÍTULO VIII Turismo </a:t>
            </a:r>
          </a:p>
        </p:txBody>
      </p:sp>
      <p:sp>
        <p:nvSpPr>
          <p:cNvPr id="16" name="Marcador de texto 1">
            <a:extLst>
              <a:ext uri="{FF2B5EF4-FFF2-40B4-BE49-F238E27FC236}">
                <a16:creationId xmlns="" xmlns:a16="http://schemas.microsoft.com/office/drawing/2014/main" id="{D314628A-F8C4-F142-AF2D-59869F614269}"/>
              </a:ext>
            </a:extLst>
          </p:cNvPr>
          <p:cNvSpPr txBox="1">
            <a:spLocks/>
          </p:cNvSpPr>
          <p:nvPr/>
        </p:nvSpPr>
        <p:spPr>
          <a:xfrm>
            <a:off x="3732864" y="1113549"/>
            <a:ext cx="3225921" cy="60642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s-EC" sz="3600" b="1" dirty="0" smtClean="0"/>
              <a:t>Contenido</a:t>
            </a:r>
            <a:endParaRPr lang="es-EC" sz="3600" b="1" dirty="0"/>
          </a:p>
        </p:txBody>
      </p:sp>
    </p:spTree>
    <p:extLst>
      <p:ext uri="{BB962C8B-B14F-4D97-AF65-F5344CB8AC3E}">
        <p14:creationId xmlns:p14="http://schemas.microsoft.com/office/powerpoint/2010/main" val="425398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18</a:t>
            </a:r>
            <a:endParaRPr lang="x-none"/>
          </a:p>
        </p:txBody>
      </p:sp>
      <p:sp>
        <p:nvSpPr>
          <p:cNvPr id="3" name="Título 1">
            <a:extLst>
              <a:ext uri="{FF2B5EF4-FFF2-40B4-BE49-F238E27FC236}">
                <a16:creationId xmlns:a16="http://schemas.microsoft.com/office/drawing/2014/main" xmlns="" id="{CFA2B7EE-520B-41CD-B3D3-867FB9FF2DDC}"/>
              </a:ext>
            </a:extLst>
          </p:cNvPr>
          <p:cNvSpPr>
            <a:spLocks noGrp="1"/>
          </p:cNvSpPr>
          <p:nvPr>
            <p:ph type="title"/>
          </p:nvPr>
        </p:nvSpPr>
        <p:spPr>
          <a:xfrm>
            <a:off x="1111723" y="342877"/>
            <a:ext cx="8135307" cy="339308"/>
          </a:xfrm>
        </p:spPr>
        <p:txBody>
          <a:bodyPr>
            <a:noAutofit/>
          </a:bodyPr>
          <a:lstStyle/>
          <a:p>
            <a:pPr lvl="1" algn="l" rtl="0">
              <a:lnSpc>
                <a:spcPct val="90000"/>
              </a:lnSpc>
              <a:spcBef>
                <a:spcPct val="0"/>
              </a:spcBef>
            </a:pPr>
            <a:r>
              <a:rPr lang="es-EC" sz="2000" b="1" dirty="0">
                <a:solidFill>
                  <a:schemeClr val="tx1"/>
                </a:solidFill>
                <a:latin typeface="+mj-lt"/>
              </a:rPr>
              <a:t/>
            </a:r>
            <a:br>
              <a:rPr lang="es-EC" sz="2000" b="1" dirty="0">
                <a:solidFill>
                  <a:schemeClr val="tx1"/>
                </a:solidFill>
                <a:latin typeface="+mj-lt"/>
              </a:rPr>
            </a:br>
            <a:r>
              <a:rPr lang="es-EC" sz="2000" b="1" dirty="0">
                <a:solidFill>
                  <a:schemeClr val="tx1"/>
                </a:solidFill>
                <a:latin typeface="+mj-lt"/>
              </a:rPr>
              <a:t/>
            </a:r>
            <a:br>
              <a:rPr lang="es-EC" sz="2000" b="1" dirty="0">
                <a:solidFill>
                  <a:schemeClr val="tx1"/>
                </a:solidFill>
                <a:latin typeface="+mj-lt"/>
              </a:rPr>
            </a:br>
            <a:r>
              <a:rPr lang="es-EC" sz="2000" b="1" dirty="0">
                <a:solidFill>
                  <a:schemeClr val="tx1"/>
                </a:solidFill>
                <a:latin typeface="+mj-lt"/>
              </a:rPr>
              <a:t>1.5 Indique el </a:t>
            </a:r>
            <a:r>
              <a:rPr lang="es-EC" b="1" dirty="0">
                <a:solidFill>
                  <a:schemeClr val="tx1"/>
                </a:solidFill>
                <a:latin typeface="+mj-lt"/>
              </a:rPr>
              <a:t>mes</a:t>
            </a:r>
            <a:r>
              <a:rPr lang="es-EC" sz="2000" b="1" dirty="0">
                <a:solidFill>
                  <a:schemeClr val="tx1"/>
                </a:solidFill>
                <a:latin typeface="+mj-lt"/>
              </a:rPr>
              <a:t> y año en el que el GAD obtuvo la </a:t>
            </a:r>
            <a:r>
              <a:rPr lang="es-EC" b="1" dirty="0">
                <a:solidFill>
                  <a:schemeClr val="tx1"/>
                </a:solidFill>
                <a:latin typeface="+mj-lt"/>
              </a:rPr>
              <a:t>acreditación</a:t>
            </a:r>
            <a:r>
              <a:rPr lang="es-EC" sz="2000" b="1" dirty="0">
                <a:solidFill>
                  <a:schemeClr val="tx1"/>
                </a:solidFill>
                <a:latin typeface="+mj-lt"/>
              </a:rPr>
              <a:t> de </a:t>
            </a:r>
            <a:r>
              <a:rPr lang="es-EC" b="1" dirty="0" err="1">
                <a:solidFill>
                  <a:schemeClr val="tx1"/>
                </a:solidFill>
                <a:latin typeface="+mj-lt"/>
              </a:rPr>
              <a:t>AAAr</a:t>
            </a:r>
            <a:r>
              <a:rPr lang="es-EC" sz="2000" b="1" dirty="0">
                <a:solidFill>
                  <a:schemeClr val="tx1"/>
                </a:solidFill>
                <a:latin typeface="+mj-lt"/>
              </a:rPr>
              <a:t>?</a:t>
            </a:r>
            <a:r>
              <a:rPr lang="es-EC" sz="2000" dirty="0">
                <a:solidFill>
                  <a:schemeClr val="tx1"/>
                </a:solidFill>
                <a:latin typeface="+mj-lt"/>
              </a:rPr>
              <a:t/>
            </a:r>
            <a:br>
              <a:rPr lang="es-EC" sz="2000" dirty="0">
                <a:solidFill>
                  <a:schemeClr val="tx1"/>
                </a:solidFill>
                <a:latin typeface="+mj-lt"/>
              </a:rPr>
            </a:br>
            <a:endParaRPr lang="es-ES_tradnl" sz="2800" dirty="0">
              <a:solidFill>
                <a:schemeClr val="tx1"/>
              </a:solidFill>
              <a:latin typeface="+mj-lt"/>
            </a:endParaRPr>
          </a:p>
        </p:txBody>
      </p:sp>
      <p:sp>
        <p:nvSpPr>
          <p:cNvPr id="5" name="4 CuadroTexto">
            <a:extLst>
              <a:ext uri="{FF2B5EF4-FFF2-40B4-BE49-F238E27FC236}">
                <a16:creationId xmlns:a16="http://schemas.microsoft.com/office/drawing/2014/main" xmlns="" id="{7A46AE89-C408-4985-A10E-779B2EB71460}"/>
              </a:ext>
            </a:extLst>
          </p:cNvPr>
          <p:cNvSpPr txBox="1"/>
          <p:nvPr/>
        </p:nvSpPr>
        <p:spPr>
          <a:xfrm>
            <a:off x="783386" y="3697868"/>
            <a:ext cx="11277924" cy="1600438"/>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el  mes  y  año  en el que el  GAD  provincial,  obtuvo  la  acreditación  de  Autoridad  de Aplicación Responsable </a:t>
            </a:r>
            <a:r>
              <a:rPr lang="es-EC" sz="1400" dirty="0" err="1"/>
              <a:t>AAAr</a:t>
            </a:r>
            <a:r>
              <a:rPr lang="es-EC" sz="1400" dirty="0" smtClean="0"/>
              <a:t>.</a:t>
            </a:r>
          </a:p>
          <a:p>
            <a:pPr algn="ctr"/>
            <a:r>
              <a:rPr lang="es-EC" sz="1400" b="1" dirty="0"/>
              <a:t>INSTRUCCIONES:</a:t>
            </a:r>
          </a:p>
          <a:p>
            <a:pPr marL="285750" lvl="0" indent="-285750">
              <a:buFont typeface="Arial" panose="020B0604020202020204" pitchFamily="34" charset="0"/>
              <a:buChar char="•"/>
            </a:pPr>
            <a:r>
              <a:rPr lang="es-EC" sz="1400" dirty="0"/>
              <a:t>Seleccione el mes en el que el GAD obtuvo la acreditación, luego debe registrar el año.</a:t>
            </a:r>
          </a:p>
          <a:p>
            <a:pPr marL="285750" lvl="0" indent="-285750">
              <a:buFont typeface="Arial" panose="020B0604020202020204" pitchFamily="34" charset="0"/>
              <a:buChar char="•"/>
            </a:pPr>
            <a:r>
              <a:rPr lang="es-EC" sz="1400" dirty="0"/>
              <a:t>Tomar en cuenta que el periodo de información solicitada es del </a:t>
            </a:r>
            <a:r>
              <a:rPr lang="es-EC" sz="1400" b="1" dirty="0"/>
              <a:t>año 2021,</a:t>
            </a:r>
            <a:r>
              <a:rPr lang="es-EC" sz="1400" dirty="0"/>
              <a:t> por lo que el año a registrarse debe ser igual o anterior a 2021, si la acreditación la obtuvo en este año 2022 regrese a la pregunta 1.4 y seleccione la opción </a:t>
            </a:r>
            <a:r>
              <a:rPr lang="es-EC" sz="1400" b="1" dirty="0"/>
              <a:t>NO</a:t>
            </a:r>
            <a:r>
              <a:rPr lang="es-EC" sz="1400" dirty="0" smtClean="0"/>
              <a:t>.</a:t>
            </a:r>
            <a:endParaRPr lang="es-EC" sz="1400" b="1"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8640" y="658790"/>
            <a:ext cx="5699304" cy="29524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aphicFrame>
        <p:nvGraphicFramePr>
          <p:cNvPr id="6" name="5 Tabla"/>
          <p:cNvGraphicFramePr>
            <a:graphicFrameLocks noGrp="1"/>
          </p:cNvGraphicFramePr>
          <p:nvPr>
            <p:extLst>
              <p:ext uri="{D42A27DB-BD31-4B8C-83A1-F6EECF244321}">
                <p14:modId xmlns:p14="http://schemas.microsoft.com/office/powerpoint/2010/main" val="3396197215"/>
              </p:ext>
            </p:extLst>
          </p:nvPr>
        </p:nvGraphicFramePr>
        <p:xfrm>
          <a:off x="3816350" y="5449956"/>
          <a:ext cx="3562350" cy="1175385"/>
        </p:xfrm>
        <a:graphic>
          <a:graphicData uri="http://schemas.openxmlformats.org/drawingml/2006/table">
            <a:tbl>
              <a:tblPr>
                <a:tableStyleId>{1E171933-4619-4E11-9A3F-F7608DF75F80}</a:tableStyleId>
              </a:tblPr>
              <a:tblGrid>
                <a:gridCol w="3562350"/>
              </a:tblGrid>
              <a:tr h="190500">
                <a:tc>
                  <a:txBody>
                    <a:bodyPr/>
                    <a:lstStyle/>
                    <a:p>
                      <a:pPr algn="l" fontAlgn="b"/>
                      <a:r>
                        <a:rPr lang="es-EC" sz="1400" b="1" u="none" strike="noStrike" dirty="0">
                          <a:effectLst/>
                        </a:rPr>
                        <a:t>GAD que no tienen acreditación al </a:t>
                      </a:r>
                      <a:r>
                        <a:rPr lang="es-EC" sz="1400" b="1" u="none" strike="noStrike" dirty="0" err="1">
                          <a:effectLst/>
                        </a:rPr>
                        <a:t>AAA</a:t>
                      </a:r>
                      <a:r>
                        <a:rPr lang="es-EC" sz="1400" u="none" strike="noStrike" dirty="0" err="1">
                          <a:effectLst/>
                        </a:rPr>
                        <a:t>r</a:t>
                      </a:r>
                      <a:endParaRPr lang="es-EC" sz="1400" b="1" i="0" u="none" strike="noStrike" dirty="0">
                        <a:solidFill>
                          <a:srgbClr val="000000"/>
                        </a:solidFill>
                        <a:effectLst/>
                        <a:latin typeface="Calibri"/>
                      </a:endParaRPr>
                    </a:p>
                  </a:txBody>
                  <a:tcPr marL="9525" marR="9525" marT="9525" marB="0" anchor="b">
                    <a:solidFill>
                      <a:schemeClr val="accent4">
                        <a:lumMod val="40000"/>
                        <a:lumOff val="60000"/>
                      </a:schemeClr>
                    </a:solidFill>
                  </a:tcPr>
                </a:tc>
              </a:tr>
              <a:tr h="190500">
                <a:tc>
                  <a:txBody>
                    <a:bodyPr/>
                    <a:lstStyle/>
                    <a:p>
                      <a:pPr algn="l" fontAlgn="b"/>
                      <a:r>
                        <a:rPr lang="es-EC" sz="1100" u="none" strike="noStrike" dirty="0" smtClean="0">
                          <a:effectLst/>
                        </a:rPr>
                        <a:t>1.- Zamora </a:t>
                      </a:r>
                      <a:r>
                        <a:rPr lang="es-EC" sz="1100" u="none" strike="noStrike" dirty="0">
                          <a:effectLst/>
                        </a:rPr>
                        <a:t>Chinchipe</a:t>
                      </a:r>
                      <a:endParaRPr lang="es-EC" sz="1100" b="0" i="0" u="none" strike="noStrike" dirty="0">
                        <a:solidFill>
                          <a:srgbClr val="000000"/>
                        </a:solidFill>
                        <a:effectLst/>
                        <a:latin typeface="Calibri"/>
                      </a:endParaRPr>
                    </a:p>
                  </a:txBody>
                  <a:tcPr marL="9525" marR="9525" marT="9525" marB="0" anchor="b">
                    <a:solidFill>
                      <a:schemeClr val="accent4">
                        <a:lumMod val="40000"/>
                        <a:lumOff val="60000"/>
                      </a:schemeClr>
                    </a:solidFill>
                  </a:tcPr>
                </a:tc>
              </a:tr>
              <a:tr h="190500">
                <a:tc>
                  <a:txBody>
                    <a:bodyPr/>
                    <a:lstStyle/>
                    <a:p>
                      <a:pPr algn="l" fontAlgn="b"/>
                      <a:r>
                        <a:rPr lang="es-EC" sz="1100" u="none" strike="noStrike" dirty="0" smtClean="0">
                          <a:effectLst/>
                        </a:rPr>
                        <a:t>2.-</a:t>
                      </a:r>
                      <a:r>
                        <a:rPr lang="es-EC" sz="1100" u="none" strike="noStrike" baseline="0" dirty="0" smtClean="0">
                          <a:effectLst/>
                        </a:rPr>
                        <a:t> </a:t>
                      </a:r>
                      <a:r>
                        <a:rPr lang="es-EC" sz="1100" u="none" strike="noStrike" dirty="0" smtClean="0">
                          <a:effectLst/>
                        </a:rPr>
                        <a:t>Pastaza</a:t>
                      </a:r>
                      <a:endParaRPr lang="es-EC" sz="1100" b="0" i="0" u="none" strike="noStrike" dirty="0">
                        <a:solidFill>
                          <a:srgbClr val="000000"/>
                        </a:solidFill>
                        <a:effectLst/>
                        <a:latin typeface="Calibri"/>
                      </a:endParaRPr>
                    </a:p>
                  </a:txBody>
                  <a:tcPr marL="9525" marR="9525" marT="9525" marB="0" anchor="b">
                    <a:solidFill>
                      <a:schemeClr val="accent4">
                        <a:lumMod val="40000"/>
                        <a:lumOff val="60000"/>
                      </a:schemeClr>
                    </a:solidFill>
                  </a:tcPr>
                </a:tc>
              </a:tr>
              <a:tr h="190500">
                <a:tc>
                  <a:txBody>
                    <a:bodyPr/>
                    <a:lstStyle/>
                    <a:p>
                      <a:pPr algn="l" fontAlgn="b"/>
                      <a:r>
                        <a:rPr lang="es-EC" sz="1100" u="none" strike="noStrike" dirty="0" smtClean="0">
                          <a:effectLst/>
                        </a:rPr>
                        <a:t>3.- Orellana</a:t>
                      </a:r>
                      <a:endParaRPr lang="es-EC" sz="1100" b="0" i="0" u="none" strike="noStrike" dirty="0">
                        <a:solidFill>
                          <a:srgbClr val="000000"/>
                        </a:solidFill>
                        <a:effectLst/>
                        <a:latin typeface="Calibri"/>
                      </a:endParaRPr>
                    </a:p>
                  </a:txBody>
                  <a:tcPr marL="9525" marR="9525" marT="9525" marB="0" anchor="b">
                    <a:solidFill>
                      <a:schemeClr val="accent4">
                        <a:lumMod val="40000"/>
                        <a:lumOff val="60000"/>
                      </a:schemeClr>
                    </a:solidFill>
                  </a:tcPr>
                </a:tc>
              </a:tr>
              <a:tr h="190500">
                <a:tc>
                  <a:txBody>
                    <a:bodyPr/>
                    <a:lstStyle/>
                    <a:p>
                      <a:pPr algn="l" fontAlgn="b"/>
                      <a:r>
                        <a:rPr lang="es-EC" sz="1100" u="none" strike="noStrike" dirty="0" smtClean="0">
                          <a:effectLst/>
                        </a:rPr>
                        <a:t>4.- Galápagos</a:t>
                      </a:r>
                      <a:endParaRPr lang="es-EC" sz="1100" b="0" i="0" u="none" strike="noStrike" dirty="0">
                        <a:solidFill>
                          <a:srgbClr val="000000"/>
                        </a:solidFill>
                        <a:effectLst/>
                        <a:latin typeface="Calibri"/>
                      </a:endParaRPr>
                    </a:p>
                  </a:txBody>
                  <a:tcPr marL="9525" marR="9525" marT="9525" marB="0" anchor="b">
                    <a:solidFill>
                      <a:schemeClr val="accent4">
                        <a:lumMod val="40000"/>
                        <a:lumOff val="60000"/>
                      </a:schemeClr>
                    </a:solidFill>
                  </a:tcPr>
                </a:tc>
              </a:tr>
              <a:tr h="190500">
                <a:tc>
                  <a:txBody>
                    <a:bodyPr/>
                    <a:lstStyle/>
                    <a:p>
                      <a:pPr algn="l" fontAlgn="b"/>
                      <a:r>
                        <a:rPr lang="es-EC" sz="1100" u="none" strike="noStrike" dirty="0" smtClean="0">
                          <a:effectLst/>
                        </a:rPr>
                        <a:t>5.- Morona </a:t>
                      </a:r>
                      <a:r>
                        <a:rPr lang="es-EC" sz="1100" u="none" strike="noStrike" dirty="0">
                          <a:effectLst/>
                        </a:rPr>
                        <a:t>Santiago </a:t>
                      </a:r>
                      <a:endParaRPr lang="es-EC" sz="1100" b="0" i="0" u="none" strike="noStrike" dirty="0">
                        <a:solidFill>
                          <a:srgbClr val="000000"/>
                        </a:solidFill>
                        <a:effectLst/>
                        <a:latin typeface="Calibri"/>
                      </a:endParaRPr>
                    </a:p>
                  </a:txBody>
                  <a:tcPr marL="9525" marR="9525" marT="9525" marB="0" anchor="b">
                    <a:solidFill>
                      <a:schemeClr val="accent4">
                        <a:lumMod val="40000"/>
                        <a:lumOff val="60000"/>
                      </a:schemeClr>
                    </a:solidFill>
                  </a:tcPr>
                </a:tc>
              </a:tr>
            </a:tbl>
          </a:graphicData>
        </a:graphic>
      </p:graphicFrame>
    </p:spTree>
    <p:extLst>
      <p:ext uri="{BB962C8B-B14F-4D97-AF65-F5344CB8AC3E}">
        <p14:creationId xmlns:p14="http://schemas.microsoft.com/office/powerpoint/2010/main" val="281210532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19</a:t>
            </a:r>
            <a:endParaRPr lang="x-none"/>
          </a:p>
        </p:txBody>
      </p:sp>
      <p:sp>
        <p:nvSpPr>
          <p:cNvPr id="5" name="Título 1">
            <a:extLst>
              <a:ext uri="{FF2B5EF4-FFF2-40B4-BE49-F238E27FC236}">
                <a16:creationId xmlns:a16="http://schemas.microsoft.com/office/drawing/2014/main" xmlns="" id="{DDE56048-031B-48F7-A256-365578AFD9FB}"/>
              </a:ext>
            </a:extLst>
          </p:cNvPr>
          <p:cNvSpPr>
            <a:spLocks noGrp="1"/>
          </p:cNvSpPr>
          <p:nvPr>
            <p:ph type="title"/>
          </p:nvPr>
        </p:nvSpPr>
        <p:spPr>
          <a:xfrm>
            <a:off x="1091296" y="535257"/>
            <a:ext cx="8117098" cy="393854"/>
          </a:xfrm>
        </p:spPr>
        <p:txBody>
          <a:bodyPr>
            <a:noAutofit/>
          </a:bodyPr>
          <a:lstStyle/>
          <a:p>
            <a:pPr lvl="1" algn="l" rtl="0">
              <a:lnSpc>
                <a:spcPct val="90000"/>
              </a:lnSpc>
              <a:spcBef>
                <a:spcPct val="0"/>
              </a:spcBef>
            </a:pP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1.5.1. </a:t>
            </a:r>
            <a:r>
              <a:rPr lang="es-ES" b="1" dirty="0">
                <a:solidFill>
                  <a:schemeClr val="tx1"/>
                </a:solidFill>
                <a:latin typeface="+mj-lt"/>
              </a:rPr>
              <a:t>El </a:t>
            </a:r>
            <a:r>
              <a:rPr lang="es-EC" b="1" dirty="0" smtClean="0">
                <a:solidFill>
                  <a:schemeClr val="tx1"/>
                </a:solidFill>
                <a:latin typeface="+mj-lt"/>
              </a:rPr>
              <a:t>l GAD suscribió o mantiene</a:t>
            </a:r>
            <a:r>
              <a:rPr lang="es-ES" b="1" dirty="0" smtClean="0">
                <a:solidFill>
                  <a:schemeClr val="tx1"/>
                </a:solidFill>
                <a:latin typeface="+mj-lt"/>
              </a:rPr>
              <a:t> </a:t>
            </a:r>
            <a:r>
              <a:rPr lang="es-ES" b="1" dirty="0">
                <a:solidFill>
                  <a:schemeClr val="tx1"/>
                </a:solidFill>
                <a:latin typeface="+mj-lt"/>
              </a:rPr>
              <a:t>con el MAE el convenio de gestión concurrente de competencias exclusivas de calidad ambiental en el </a:t>
            </a:r>
            <a:r>
              <a:rPr lang="es-ES" b="1" dirty="0" smtClean="0">
                <a:solidFill>
                  <a:schemeClr val="tx1"/>
                </a:solidFill>
                <a:latin typeface="+mj-lt"/>
              </a:rPr>
              <a:t>2021</a:t>
            </a:r>
            <a:r>
              <a:rPr lang="es-EC" b="1" dirty="0" smtClean="0">
                <a:solidFill>
                  <a:schemeClr val="tx1"/>
                </a:solidFill>
                <a:latin typeface="+mj-lt"/>
              </a:rPr>
              <a:t>?</a:t>
            </a:r>
            <a:r>
              <a:rPr lang="es-EC" dirty="0">
                <a:solidFill>
                  <a:schemeClr val="tx1"/>
                </a:solidFill>
                <a:latin typeface="+mj-lt"/>
              </a:rPr>
              <a:t/>
            </a:r>
            <a:br>
              <a:rPr lang="es-EC" dirty="0">
                <a:solidFill>
                  <a:schemeClr val="tx1"/>
                </a:solidFill>
                <a:latin typeface="+mj-lt"/>
              </a:rPr>
            </a:br>
            <a:endParaRPr lang="es-ES_tradnl" sz="2400" dirty="0">
              <a:solidFill>
                <a:schemeClr val="tx1"/>
              </a:solidFill>
              <a:latin typeface="+mj-lt"/>
            </a:endParaRPr>
          </a:p>
        </p:txBody>
      </p:sp>
      <p:sp>
        <p:nvSpPr>
          <p:cNvPr id="6" name="7 CuadroTexto">
            <a:extLst>
              <a:ext uri="{FF2B5EF4-FFF2-40B4-BE49-F238E27FC236}">
                <a16:creationId xmlns:a16="http://schemas.microsoft.com/office/drawing/2014/main" xmlns="" id="{704BCE34-4A3F-49A5-A362-FA768F6D761E}"/>
              </a:ext>
            </a:extLst>
          </p:cNvPr>
          <p:cNvSpPr txBox="1"/>
          <p:nvPr/>
        </p:nvSpPr>
        <p:spPr>
          <a:xfrm>
            <a:off x="943971" y="3593006"/>
            <a:ext cx="10784737" cy="2031325"/>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b="1" dirty="0" smtClean="0"/>
              <a:t>:</a:t>
            </a:r>
          </a:p>
          <a:p>
            <a:pPr algn="just"/>
            <a:r>
              <a:rPr lang="es-ES" sz="1400" dirty="0" smtClean="0"/>
              <a:t>Conocer </a:t>
            </a:r>
            <a:r>
              <a:rPr lang="es-ES" sz="1400" dirty="0"/>
              <a:t>cuántos GAD han suscrito el  “Convenio de autorización de gestión concurrente de competencias exclusivas de calidad ambiental” entre el Ministerio del Ambiente y los Gobiernos Autónomos Descentralizados Provinciales del Ecuador. Este convenio tiene por objetivo  entregar las competencias exclusivas de calidad ambiental, en materia de regularización, control y seguimiento ambiental dentro de la circunscripción territorial de las prefecturas, en las actividades que la autoridad las designe</a:t>
            </a:r>
            <a:r>
              <a:rPr lang="es-ES" sz="1400" dirty="0" smtClean="0"/>
              <a:t>.</a:t>
            </a:r>
          </a:p>
          <a:p>
            <a:pPr algn="ctr"/>
            <a:r>
              <a:rPr lang="es-EC" sz="1400" b="1" dirty="0" smtClean="0"/>
              <a:t>INSTRUCCIONES</a:t>
            </a:r>
            <a:r>
              <a:rPr lang="es-EC" sz="1400" b="1" dirty="0"/>
              <a:t>:</a:t>
            </a:r>
          </a:p>
          <a:p>
            <a:pPr marL="285750" lvl="0" indent="-285750" algn="just">
              <a:buFont typeface="Arial" panose="020B0604020202020204" pitchFamily="34" charset="0"/>
              <a:buChar char="•"/>
            </a:pPr>
            <a:r>
              <a:rPr lang="es-ES_tradnl" sz="1400" dirty="0" smtClean="0"/>
              <a:t>Seleccione </a:t>
            </a:r>
            <a:r>
              <a:rPr lang="es-ES_tradnl" sz="1400" dirty="0"/>
              <a:t>una sola respuesta, </a:t>
            </a:r>
            <a:r>
              <a:rPr lang="es-ES_tradnl" sz="1400" b="1" dirty="0"/>
              <a:t>SI/NO</a:t>
            </a:r>
            <a:endParaRPr lang="es-EC" sz="1400" dirty="0"/>
          </a:p>
          <a:p>
            <a:pPr marL="285750" lvl="0" indent="-285750" algn="just">
              <a:buFont typeface="Arial" panose="020B0604020202020204" pitchFamily="34" charset="0"/>
              <a:buChar char="•"/>
            </a:pPr>
            <a:r>
              <a:rPr lang="es-ES_tradnl" sz="1400" dirty="0"/>
              <a:t>Si la respuesta es </a:t>
            </a:r>
            <a:r>
              <a:rPr lang="es-ES_tradnl" sz="1400" b="1" dirty="0"/>
              <a:t>SI</a:t>
            </a:r>
            <a:r>
              <a:rPr lang="es-ES_tradnl" sz="1400" dirty="0"/>
              <a:t>, continúe con la siguiente pregunta</a:t>
            </a:r>
            <a:r>
              <a:rPr lang="es-ES_tradnl" sz="1400" dirty="0" smtClean="0"/>
              <a:t>.</a:t>
            </a:r>
            <a:endParaRPr lang="es-EC" sz="1400" dirty="0"/>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6381"/>
          <a:stretch/>
        </p:blipFill>
        <p:spPr bwMode="auto">
          <a:xfrm>
            <a:off x="1278026" y="1431794"/>
            <a:ext cx="10229075" cy="17089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941033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20</a:t>
            </a:r>
            <a:endParaRPr lang="x-none"/>
          </a:p>
        </p:txBody>
      </p:sp>
      <p:sp>
        <p:nvSpPr>
          <p:cNvPr id="5" name="7 CuadroTexto">
            <a:extLst>
              <a:ext uri="{FF2B5EF4-FFF2-40B4-BE49-F238E27FC236}">
                <a16:creationId xmlns:a16="http://schemas.microsoft.com/office/drawing/2014/main" xmlns="" id="{29A48FD3-259D-45C5-9DCB-5003E875C96A}"/>
              </a:ext>
            </a:extLst>
          </p:cNvPr>
          <p:cNvSpPr txBox="1"/>
          <p:nvPr/>
        </p:nvSpPr>
        <p:spPr>
          <a:xfrm>
            <a:off x="747198" y="2847384"/>
            <a:ext cx="11281670" cy="2893100"/>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r>
              <a:rPr lang="es-EC" sz="1400" b="1" dirty="0"/>
              <a:t> </a:t>
            </a:r>
            <a:endParaRPr lang="es-EC" sz="1400" b="1" dirty="0" smtClean="0"/>
          </a:p>
          <a:p>
            <a:pPr algn="just"/>
            <a:r>
              <a:rPr lang="es-EC" sz="1400" dirty="0" smtClean="0"/>
              <a:t>Conocer </a:t>
            </a:r>
            <a:r>
              <a:rPr lang="es-EC" sz="1400" dirty="0"/>
              <a:t>cuántos permisos ambientales ha emitido el GAD durante el año </a:t>
            </a:r>
            <a:r>
              <a:rPr lang="es-EC" sz="1400" dirty="0" smtClean="0"/>
              <a:t>2021.</a:t>
            </a:r>
          </a:p>
          <a:p>
            <a:pPr algn="just"/>
            <a:r>
              <a:rPr lang="es-EC" sz="1400" b="1" dirty="0" smtClean="0"/>
              <a:t>Permiso </a:t>
            </a:r>
            <a:r>
              <a:rPr lang="es-EC" sz="1400" b="1" dirty="0"/>
              <a:t>ambiental.-</a:t>
            </a:r>
            <a:r>
              <a:rPr lang="es-EC" sz="1400" dirty="0"/>
              <a:t> Es la Autorización Administrativa emitida por la Autoridad Ambiental competente, que demuestra el cumplimiento del proceso de regularización ambiental de un proyecto, obra o actividad y por tal razón el promotor está facultado legal y reglamentariamente para la ejecución de su actividad, pero sujeta al cumplimiento de la Normativa Ambiental aplicable, condiciones aprobadas en el estudio ambiental y las que disponga la Autoridad Ambiental competente</a:t>
            </a:r>
            <a:r>
              <a:rPr lang="es-EC" sz="1400" dirty="0" smtClean="0"/>
              <a:t>.</a:t>
            </a:r>
            <a:endParaRPr lang="es-EC" sz="1400" dirty="0"/>
          </a:p>
          <a:p>
            <a:pPr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a:t>Seleccione una sola respuesta </a:t>
            </a:r>
            <a:r>
              <a:rPr lang="es-EC" sz="1400" b="1" dirty="0"/>
              <a:t>SI/NO</a:t>
            </a:r>
            <a:r>
              <a:rPr lang="es-EC" sz="1400" dirty="0"/>
              <a:t> por cada uno de los literales.</a:t>
            </a:r>
          </a:p>
          <a:p>
            <a:pPr marL="285750" lvl="0" indent="-285750" algn="just">
              <a:buFont typeface="Arial" panose="020B0604020202020204" pitchFamily="34" charset="0"/>
              <a:buChar char="•"/>
            </a:pPr>
            <a:r>
              <a:rPr lang="es-EC" sz="1400" dirty="0"/>
              <a:t>Si la respuesta es </a:t>
            </a:r>
            <a:r>
              <a:rPr lang="es-EC" sz="1400" b="1" dirty="0"/>
              <a:t>SI</a:t>
            </a:r>
            <a:r>
              <a:rPr lang="es-EC" sz="1400" dirty="0"/>
              <a:t>, para el </a:t>
            </a:r>
            <a:r>
              <a:rPr lang="es-EC" sz="1400" b="1" dirty="0"/>
              <a:t>literal a</a:t>
            </a:r>
            <a:r>
              <a:rPr lang="es-EC" sz="1400" dirty="0"/>
              <a:t> y/o </a:t>
            </a:r>
            <a:r>
              <a:rPr lang="es-EC" sz="1400" b="1" dirty="0"/>
              <a:t>b</a:t>
            </a:r>
            <a:r>
              <a:rPr lang="es-EC" sz="1400" dirty="0"/>
              <a:t>, registre el número de permisos emitidos por el GAD en el 2021, en el campo </a:t>
            </a:r>
            <a:r>
              <a:rPr lang="es-EC" sz="1400" b="1" dirty="0"/>
              <a:t>Número</a:t>
            </a:r>
            <a:r>
              <a:rPr lang="es-EC" sz="1400" dirty="0"/>
              <a:t>.</a:t>
            </a:r>
          </a:p>
          <a:p>
            <a:pPr marL="285750" indent="-285750" algn="just">
              <a:buFont typeface="Arial" panose="020B0604020202020204" pitchFamily="34" charset="0"/>
              <a:buChar char="•"/>
            </a:pPr>
            <a:r>
              <a:rPr lang="es-EC" sz="1400" dirty="0"/>
              <a:t>Si la respuesta es </a:t>
            </a:r>
            <a:r>
              <a:rPr lang="es-EC" sz="1400" b="1" dirty="0"/>
              <a:t>SI</a:t>
            </a:r>
            <a:r>
              <a:rPr lang="es-EC" sz="1400" dirty="0"/>
              <a:t>, para el literal c, presionar el botón </a:t>
            </a:r>
            <a:r>
              <a:rPr lang="es-EC" sz="1400" b="1" dirty="0"/>
              <a:t>agregar registros </a:t>
            </a:r>
            <a:r>
              <a:rPr lang="es-EC" sz="1400" dirty="0"/>
              <a:t>seguido del ícono    </a:t>
            </a:r>
            <a:r>
              <a:rPr lang="es-EC" sz="1400" b="1" dirty="0"/>
              <a:t>  </a:t>
            </a:r>
            <a:r>
              <a:rPr lang="es-EC" sz="1400" b="1" dirty="0" smtClean="0"/>
              <a:t> </a:t>
            </a:r>
            <a:r>
              <a:rPr lang="es-EC" sz="1400" dirty="0" smtClean="0"/>
              <a:t>y </a:t>
            </a:r>
            <a:r>
              <a:rPr lang="es-EC" sz="1400" dirty="0"/>
              <a:t>se visualizará los campos para el  ingreso de la información número de licencias otorgadas </a:t>
            </a:r>
            <a:r>
              <a:rPr lang="es-EC" sz="1400" dirty="0" smtClean="0"/>
              <a:t>por </a:t>
            </a:r>
            <a:r>
              <a:rPr lang="es-EC" sz="1400" dirty="0"/>
              <a:t>cada actividad.</a:t>
            </a:r>
          </a:p>
          <a:p>
            <a:pPr marL="285750" indent="-285750" algn="just">
              <a:buFont typeface="Arial" panose="020B0604020202020204" pitchFamily="34" charset="0"/>
              <a:buChar char="•"/>
            </a:pPr>
            <a:r>
              <a:rPr lang="es-EC" sz="1400" dirty="0"/>
              <a:t>Si se cuenta con más de un registro, presione el </a:t>
            </a:r>
            <a:r>
              <a:rPr lang="es-EC" sz="1400" b="1" dirty="0"/>
              <a:t>botón agregar </a:t>
            </a:r>
            <a:r>
              <a:rPr lang="es-EC" sz="1400" dirty="0"/>
              <a:t>y realice el mismo proceso</a:t>
            </a:r>
            <a:r>
              <a:rPr lang="es-EC" sz="1400" dirty="0" smtClean="0"/>
              <a:t>. </a:t>
            </a:r>
            <a:endParaRPr lang="es-EC" sz="1400" dirty="0"/>
          </a:p>
        </p:txBody>
      </p:sp>
      <p:pic>
        <p:nvPicPr>
          <p:cNvPr id="7" name="Imagen 7">
            <a:extLst>
              <a:ext uri="{FF2B5EF4-FFF2-40B4-BE49-F238E27FC236}">
                <a16:creationId xmlns:a16="http://schemas.microsoft.com/office/drawing/2014/main" xmlns="" id="{FEC0A155-DE44-42BA-BDDE-DA04A0BEBB12}"/>
              </a:ext>
            </a:extLst>
          </p:cNvPr>
          <p:cNvPicPr/>
          <p:nvPr/>
        </p:nvPicPr>
        <p:blipFill rotWithShape="1">
          <a:blip r:embed="rId3"/>
          <a:srcRect l="3242" t="46906" r="51811" b="30569"/>
          <a:stretch/>
        </p:blipFill>
        <p:spPr bwMode="auto">
          <a:xfrm>
            <a:off x="1008455" y="1045033"/>
            <a:ext cx="4720497" cy="1701033"/>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
        <p:nvSpPr>
          <p:cNvPr id="9" name="Título 1">
            <a:extLst>
              <a:ext uri="{FF2B5EF4-FFF2-40B4-BE49-F238E27FC236}">
                <a16:creationId xmlns:a16="http://schemas.microsoft.com/office/drawing/2014/main" xmlns="" id="{AF86937F-1827-433A-8522-929FC12B6502}"/>
              </a:ext>
            </a:extLst>
          </p:cNvPr>
          <p:cNvSpPr>
            <a:spLocks noGrp="1"/>
          </p:cNvSpPr>
          <p:nvPr>
            <p:ph type="title"/>
          </p:nvPr>
        </p:nvSpPr>
        <p:spPr>
          <a:xfrm>
            <a:off x="1078036" y="263659"/>
            <a:ext cx="8104601" cy="414116"/>
          </a:xfrm>
        </p:spPr>
        <p:txBody>
          <a:bodyPr>
            <a:noAutofit/>
          </a:bodyPr>
          <a:lstStyle/>
          <a:p>
            <a:pPr lvl="1" algn="just"/>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1.6 El GAD Provincial  a través del SUIA </a:t>
            </a:r>
            <a:r>
              <a:rPr lang="es-EC" b="1" dirty="0" smtClean="0">
                <a:solidFill>
                  <a:schemeClr val="tx1"/>
                </a:solidFill>
                <a:latin typeface="+mj-lt"/>
              </a:rPr>
              <a:t>cuántos  </a:t>
            </a:r>
            <a:r>
              <a:rPr lang="es-EC" b="1" dirty="0">
                <a:solidFill>
                  <a:schemeClr val="tx1"/>
                </a:solidFill>
                <a:latin typeface="+mj-lt"/>
              </a:rPr>
              <a:t>permisos ambientales  emitió en el año </a:t>
            </a:r>
            <a:r>
              <a:rPr lang="es-EC" b="1" dirty="0" smtClean="0">
                <a:solidFill>
                  <a:schemeClr val="tx1"/>
                </a:solidFill>
                <a:latin typeface="+mj-lt"/>
              </a:rPr>
              <a:t>2021?</a:t>
            </a:r>
            <a:endParaRPr lang="es-EC" sz="1600" dirty="0">
              <a:solidFill>
                <a:schemeClr val="tx1"/>
              </a:solidFill>
              <a:latin typeface="+mj-lt"/>
            </a:endParaRPr>
          </a:p>
        </p:txBody>
      </p:sp>
      <p:pic>
        <p:nvPicPr>
          <p:cNvPr id="409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5618" r="2273" b="7144"/>
          <a:stretch/>
        </p:blipFill>
        <p:spPr bwMode="auto">
          <a:xfrm>
            <a:off x="5967188" y="943434"/>
            <a:ext cx="5699281" cy="17300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82637" y="4891108"/>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9 Rectángulo"/>
          <p:cNvSpPr/>
          <p:nvPr/>
        </p:nvSpPr>
        <p:spPr>
          <a:xfrm>
            <a:off x="634400" y="5834744"/>
            <a:ext cx="11394467" cy="93617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 </a:t>
            </a:r>
            <a:r>
              <a:rPr lang="es-EC" sz="1400" dirty="0">
                <a:solidFill>
                  <a:schemeClr val="tx1"/>
                </a:solidFill>
              </a:rPr>
              <a:t> </a:t>
            </a:r>
            <a:r>
              <a:rPr lang="es-EC" sz="1400" dirty="0" smtClean="0">
                <a:solidFill>
                  <a:schemeClr val="tx1"/>
                </a:solidFill>
              </a:rPr>
              <a:t>En los campos </a:t>
            </a:r>
            <a:r>
              <a:rPr lang="es-EC" sz="1400" b="1" dirty="0" smtClean="0">
                <a:solidFill>
                  <a:schemeClr val="tx1"/>
                </a:solidFill>
              </a:rPr>
              <a:t>NÚMERO</a:t>
            </a:r>
            <a:r>
              <a:rPr lang="es-EC" sz="1400" dirty="0" smtClean="0">
                <a:solidFill>
                  <a:schemeClr val="tx1"/>
                </a:solidFill>
              </a:rPr>
              <a:t> y </a:t>
            </a:r>
            <a:r>
              <a:rPr lang="es-EC" sz="1400" b="1" dirty="0" smtClean="0">
                <a:solidFill>
                  <a:schemeClr val="tx1"/>
                </a:solidFill>
              </a:rPr>
              <a:t>DESCRIPCIÓN DE ACTIVIDAD </a:t>
            </a:r>
            <a:r>
              <a:rPr lang="es-EC" sz="1400" dirty="0" smtClean="0">
                <a:solidFill>
                  <a:schemeClr val="tx1"/>
                </a:solidFill>
              </a:rPr>
              <a:t>se debe registrar el número </a:t>
            </a:r>
            <a:r>
              <a:rPr lang="es-EC" sz="1400" b="1" dirty="0" smtClean="0">
                <a:solidFill>
                  <a:schemeClr val="tx1"/>
                </a:solidFill>
              </a:rPr>
              <a:t>TOTAL</a:t>
            </a:r>
            <a:r>
              <a:rPr lang="es-EC" sz="1400" dirty="0" smtClean="0">
                <a:solidFill>
                  <a:schemeClr val="tx1"/>
                </a:solidFill>
              </a:rPr>
              <a:t> y el detalle específico</a:t>
            </a:r>
            <a:r>
              <a:rPr lang="es-EC" sz="1400" b="1" dirty="0" smtClean="0">
                <a:solidFill>
                  <a:schemeClr val="tx1"/>
                </a:solidFill>
              </a:rPr>
              <a:t> </a:t>
            </a:r>
            <a:r>
              <a:rPr lang="es-EC" sz="1400" dirty="0" smtClean="0">
                <a:solidFill>
                  <a:schemeClr val="tx1"/>
                </a:solidFill>
              </a:rPr>
              <a:t>por cada </a:t>
            </a:r>
            <a:r>
              <a:rPr lang="es-EC" sz="1400" b="1" dirty="0" smtClean="0">
                <a:solidFill>
                  <a:schemeClr val="tx1"/>
                </a:solidFill>
              </a:rPr>
              <a:t>ACTIVIDAD ECONÓMICA; NO</a:t>
            </a:r>
            <a:r>
              <a:rPr lang="es-EC" sz="1400" dirty="0" smtClean="0">
                <a:solidFill>
                  <a:schemeClr val="tx1"/>
                </a:solidFill>
              </a:rPr>
              <a:t> </a:t>
            </a:r>
            <a:r>
              <a:rPr lang="es-EC" sz="1400" b="1" dirty="0" smtClean="0">
                <a:solidFill>
                  <a:schemeClr val="tx1"/>
                </a:solidFill>
              </a:rPr>
              <a:t>ACEPTAR </a:t>
            </a:r>
            <a:r>
              <a:rPr lang="es-EC" sz="1400" dirty="0" smtClean="0">
                <a:solidFill>
                  <a:schemeClr val="tx1"/>
                </a:solidFill>
              </a:rPr>
              <a:t>el siguiente registro: </a:t>
            </a:r>
            <a:endParaRPr lang="es-EC" sz="1400" b="1" dirty="0">
              <a:solidFill>
                <a:schemeClr val="tx1"/>
              </a:solidFill>
            </a:endParaRPr>
          </a:p>
        </p:txBody>
      </p:sp>
      <p:pic>
        <p:nvPicPr>
          <p:cNvPr id="1026"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85024" y="6088291"/>
            <a:ext cx="3711575" cy="6826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9410332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21</a:t>
            </a:r>
            <a:endParaRPr lang="x-none"/>
          </a:p>
        </p:txBody>
      </p:sp>
      <p:sp>
        <p:nvSpPr>
          <p:cNvPr id="3" name="Título 1">
            <a:extLst>
              <a:ext uri="{FF2B5EF4-FFF2-40B4-BE49-F238E27FC236}">
                <a16:creationId xmlns:a16="http://schemas.microsoft.com/office/drawing/2014/main" xmlns="" id="{F24A06D1-1B47-43DA-B522-46BFDA78301C}"/>
              </a:ext>
            </a:extLst>
          </p:cNvPr>
          <p:cNvSpPr>
            <a:spLocks noGrp="1"/>
          </p:cNvSpPr>
          <p:nvPr>
            <p:ph type="title"/>
          </p:nvPr>
        </p:nvSpPr>
        <p:spPr>
          <a:xfrm>
            <a:off x="1136759" y="392757"/>
            <a:ext cx="8020406" cy="414116"/>
          </a:xfrm>
        </p:spPr>
        <p:txBody>
          <a:bodyPr>
            <a:noAutofit/>
          </a:bodyPr>
          <a:lstStyle/>
          <a:p>
            <a:pPr lvl="1" algn="l"/>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1.6.1  ¿El GAD Provincial realizó controles y/o seguimientos a los permisos ambientales en el año </a:t>
            </a:r>
            <a:r>
              <a:rPr lang="es-EC" b="1" dirty="0" smtClean="0">
                <a:solidFill>
                  <a:schemeClr val="tx1"/>
                </a:solidFill>
                <a:latin typeface="+mj-lt"/>
              </a:rPr>
              <a:t>2021?</a:t>
            </a:r>
            <a:r>
              <a:rPr lang="es-EC" b="1" dirty="0">
                <a:solidFill>
                  <a:schemeClr val="tx1"/>
                </a:solidFill>
                <a:latin typeface="+mj-lt"/>
              </a:rPr>
              <a:t/>
            </a:r>
            <a:br>
              <a:rPr lang="es-EC" b="1" dirty="0">
                <a:solidFill>
                  <a:schemeClr val="tx1"/>
                </a:solidFill>
                <a:latin typeface="+mj-lt"/>
              </a:rPr>
            </a:br>
            <a:endParaRPr lang="es-EC" sz="1600" dirty="0">
              <a:solidFill>
                <a:schemeClr val="tx1"/>
              </a:solidFill>
              <a:latin typeface="+mj-lt"/>
            </a:endParaRPr>
          </a:p>
        </p:txBody>
      </p:sp>
      <p:sp>
        <p:nvSpPr>
          <p:cNvPr id="5" name="7 CuadroTexto">
            <a:extLst>
              <a:ext uri="{FF2B5EF4-FFF2-40B4-BE49-F238E27FC236}">
                <a16:creationId xmlns:a16="http://schemas.microsoft.com/office/drawing/2014/main" xmlns="" id="{3D48DC55-1AE4-488F-86CC-C1E73BB05A80}"/>
              </a:ext>
            </a:extLst>
          </p:cNvPr>
          <p:cNvSpPr txBox="1"/>
          <p:nvPr/>
        </p:nvSpPr>
        <p:spPr>
          <a:xfrm>
            <a:off x="670993" y="2203179"/>
            <a:ext cx="4982831" cy="2462213"/>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Visibilizar </a:t>
            </a:r>
            <a:r>
              <a:rPr lang="es-EC" sz="1400" dirty="0"/>
              <a:t>la gestión técnica y económica del componente de seguimiento y control ambiental que realizan los </a:t>
            </a:r>
            <a:r>
              <a:rPr lang="es-EC" sz="1400" dirty="0" smtClean="0"/>
              <a:t>GAD.</a:t>
            </a:r>
            <a:endParaRPr lang="es-EC" sz="1400" b="1" dirty="0" smtClean="0"/>
          </a:p>
          <a:p>
            <a:pPr algn="ctr"/>
            <a:r>
              <a:rPr lang="es-EC" sz="1400" b="1" dirty="0" smtClean="0"/>
              <a:t>INSTRUCCIONES</a:t>
            </a:r>
            <a:r>
              <a:rPr lang="es-EC" sz="1400" b="1" dirty="0"/>
              <a:t>:</a:t>
            </a:r>
          </a:p>
          <a:p>
            <a:pPr marL="285750" lvl="0" indent="-285750" algn="just">
              <a:buFont typeface="Arial" panose="020B0604020202020204" pitchFamily="34" charset="0"/>
              <a:buChar char="•"/>
            </a:pPr>
            <a:r>
              <a:rPr lang="es-ES_tradnl" sz="1400" dirty="0"/>
              <a:t>Seleccione una sola respuesta </a:t>
            </a:r>
            <a:r>
              <a:rPr lang="es-ES_tradnl" sz="1400" b="1" dirty="0"/>
              <a:t>SI/NO </a:t>
            </a:r>
            <a:r>
              <a:rPr lang="es-ES_tradnl" sz="1400" dirty="0"/>
              <a:t>por cada uno de los literales</a:t>
            </a:r>
            <a:r>
              <a:rPr lang="es-ES_tradnl" sz="1400" b="1" dirty="0"/>
              <a:t>.</a:t>
            </a:r>
            <a:endParaRPr lang="es-EC" sz="1400" dirty="0"/>
          </a:p>
          <a:p>
            <a:pPr marL="285750" lvl="0" indent="-285750" algn="just">
              <a:buFont typeface="Arial" panose="020B0604020202020204" pitchFamily="34" charset="0"/>
              <a:buChar char="•"/>
            </a:pPr>
            <a:r>
              <a:rPr lang="es-ES_tradnl" sz="1400" dirty="0"/>
              <a:t>Si la respuesta es </a:t>
            </a:r>
            <a:r>
              <a:rPr lang="es-ES_tradnl" sz="1400" b="1" dirty="0"/>
              <a:t>SI,</a:t>
            </a:r>
            <a:r>
              <a:rPr lang="es-ES_tradnl" sz="1400" dirty="0"/>
              <a:t> registre el número de visitas técnicas en los literales </a:t>
            </a:r>
            <a:r>
              <a:rPr lang="es-ES_tradnl" sz="1400" b="1" dirty="0"/>
              <a:t>a</a:t>
            </a:r>
            <a:r>
              <a:rPr lang="es-ES_tradnl" sz="1400" dirty="0"/>
              <a:t> </a:t>
            </a:r>
            <a:r>
              <a:rPr lang="es-ES_tradnl" sz="1400" dirty="0" smtClean="0"/>
              <a:t>la </a:t>
            </a:r>
            <a:r>
              <a:rPr lang="es-ES_tradnl" sz="1400" b="1" dirty="0"/>
              <a:t>j </a:t>
            </a:r>
            <a:r>
              <a:rPr lang="es-ES_tradnl" sz="1400" dirty="0"/>
              <a:t>según corresponda.</a:t>
            </a:r>
          </a:p>
          <a:p>
            <a:pPr marL="285750" indent="-285750" algn="just">
              <a:buFont typeface="Arial" panose="020B0604020202020204" pitchFamily="34" charset="0"/>
              <a:buChar char="•"/>
            </a:pPr>
            <a:r>
              <a:rPr lang="es-ES_tradnl" sz="1400" dirty="0"/>
              <a:t>Si la respuesta es </a:t>
            </a:r>
            <a:r>
              <a:rPr lang="es-ES_tradnl" sz="1400" b="1" dirty="0"/>
              <a:t>SI</a:t>
            </a:r>
            <a:r>
              <a:rPr lang="es-ES_tradnl" sz="1400" dirty="0"/>
              <a:t> en </a:t>
            </a:r>
            <a:r>
              <a:rPr lang="es-ES_tradnl" sz="1400" b="1" dirty="0"/>
              <a:t>literal j </a:t>
            </a:r>
            <a:r>
              <a:rPr lang="es-ES_tradnl" sz="1400" dirty="0"/>
              <a:t>describa el tipo de inspección</a:t>
            </a:r>
            <a:r>
              <a:rPr lang="es-ES_tradnl" sz="1400" dirty="0" smtClean="0"/>
              <a:t>.</a:t>
            </a:r>
            <a:endParaRPr lang="es-EC" sz="1400" dirty="0"/>
          </a:p>
        </p:txBody>
      </p:sp>
      <p:pic>
        <p:nvPicPr>
          <p:cNvPr id="7" name="Imagen 7">
            <a:extLst>
              <a:ext uri="{FF2B5EF4-FFF2-40B4-BE49-F238E27FC236}">
                <a16:creationId xmlns:a16="http://schemas.microsoft.com/office/drawing/2014/main" xmlns="" id="{476F4B32-3A4F-4694-B0EF-C888D293C534}"/>
              </a:ext>
            </a:extLst>
          </p:cNvPr>
          <p:cNvPicPr/>
          <p:nvPr/>
        </p:nvPicPr>
        <p:blipFill rotWithShape="1">
          <a:blip r:embed="rId2">
            <a:extLst>
              <a:ext uri="{28A0092B-C50C-407E-A947-70E740481C1C}">
                <a14:useLocalDpi xmlns:a14="http://schemas.microsoft.com/office/drawing/2010/main" val="0"/>
              </a:ext>
            </a:extLst>
          </a:blip>
          <a:srcRect l="2824" t="21661" r="53224" b="6133"/>
          <a:stretch/>
        </p:blipFill>
        <p:spPr bwMode="auto">
          <a:xfrm>
            <a:off x="5970733" y="914719"/>
            <a:ext cx="5841898" cy="5164107"/>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94488927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22</a:t>
            </a:r>
            <a:endParaRPr lang="x-none"/>
          </a:p>
        </p:txBody>
      </p:sp>
      <p:sp>
        <p:nvSpPr>
          <p:cNvPr id="3" name="Título 1">
            <a:extLst>
              <a:ext uri="{FF2B5EF4-FFF2-40B4-BE49-F238E27FC236}">
                <a16:creationId xmlns:a16="http://schemas.microsoft.com/office/drawing/2014/main" xmlns="" id="{2D99D103-8A70-4E9A-95CE-F78F9FB902D7}"/>
              </a:ext>
            </a:extLst>
          </p:cNvPr>
          <p:cNvSpPr>
            <a:spLocks noGrp="1"/>
          </p:cNvSpPr>
          <p:nvPr>
            <p:ph type="title"/>
          </p:nvPr>
        </p:nvSpPr>
        <p:spPr>
          <a:xfrm>
            <a:off x="1136759" y="427459"/>
            <a:ext cx="8024019" cy="414116"/>
          </a:xfrm>
        </p:spPr>
        <p:txBody>
          <a:bodyPr>
            <a:noAutofit/>
          </a:bodyPr>
          <a:lstStyle/>
          <a:p>
            <a:pPr lvl="1"/>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1.6.2 ¿</a:t>
            </a:r>
            <a:r>
              <a:rPr lang="es-ES" b="1" dirty="0">
                <a:solidFill>
                  <a:schemeClr val="tx1"/>
                </a:solidFill>
                <a:latin typeface="+mj-lt"/>
              </a:rPr>
              <a:t> El GAD Provincial evaluó y emitió pronunciamiento a documentos administrativos de control y seguimiento ambiental en el año </a:t>
            </a:r>
            <a:r>
              <a:rPr lang="es-ES" b="1" dirty="0" smtClean="0">
                <a:solidFill>
                  <a:schemeClr val="tx1"/>
                </a:solidFill>
                <a:latin typeface="+mj-lt"/>
              </a:rPr>
              <a:t>2021</a:t>
            </a:r>
            <a:r>
              <a:rPr lang="es-EC" b="1" dirty="0" smtClean="0">
                <a:solidFill>
                  <a:schemeClr val="tx1"/>
                </a:solidFill>
                <a:latin typeface="+mj-lt"/>
              </a:rPr>
              <a:t>?</a:t>
            </a:r>
            <a:r>
              <a:rPr lang="es-EC" b="1" dirty="0">
                <a:solidFill>
                  <a:schemeClr val="tx1"/>
                </a:solidFill>
                <a:latin typeface="+mj-lt"/>
              </a:rPr>
              <a:t/>
            </a:r>
            <a:br>
              <a:rPr lang="es-EC" b="1" dirty="0">
                <a:solidFill>
                  <a:schemeClr val="tx1"/>
                </a:solidFill>
                <a:latin typeface="+mj-lt"/>
              </a:rPr>
            </a:br>
            <a:endParaRPr lang="es-EC" sz="1600" dirty="0">
              <a:solidFill>
                <a:schemeClr val="tx1"/>
              </a:solidFill>
              <a:latin typeface="+mj-lt"/>
            </a:endParaRPr>
          </a:p>
        </p:txBody>
      </p:sp>
      <p:sp>
        <p:nvSpPr>
          <p:cNvPr id="5" name="7 CuadroTexto">
            <a:extLst>
              <a:ext uri="{FF2B5EF4-FFF2-40B4-BE49-F238E27FC236}">
                <a16:creationId xmlns:a16="http://schemas.microsoft.com/office/drawing/2014/main" xmlns="" id="{C841249A-7D2C-447E-AAF0-2A137A9CE28E}"/>
              </a:ext>
            </a:extLst>
          </p:cNvPr>
          <p:cNvSpPr txBox="1"/>
          <p:nvPr/>
        </p:nvSpPr>
        <p:spPr>
          <a:xfrm>
            <a:off x="737513" y="2122170"/>
            <a:ext cx="4568583" cy="2893100"/>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b="1" dirty="0" smtClean="0"/>
              <a:t>:</a:t>
            </a:r>
          </a:p>
          <a:p>
            <a:pPr algn="just"/>
            <a:r>
              <a:rPr lang="es-EC" sz="1400" dirty="0" smtClean="0"/>
              <a:t>Conocer </a:t>
            </a:r>
            <a:r>
              <a:rPr lang="es-EC" sz="1400" dirty="0"/>
              <a:t>el trabajo que vienen realizando los GAD Provinciales en procesos de prevención, control y seguimiento de la contaminación ambiental</a:t>
            </a:r>
            <a:r>
              <a:rPr lang="es-EC" sz="1400" dirty="0" smtClean="0"/>
              <a:t>.</a:t>
            </a:r>
          </a:p>
          <a:p>
            <a:pPr algn="ctr"/>
            <a:endParaRPr lang="es-EC" sz="1400" b="1" dirty="0" smtClean="0"/>
          </a:p>
          <a:p>
            <a:pPr algn="ctr"/>
            <a:r>
              <a:rPr lang="es-EC" sz="1400" b="1" dirty="0" smtClean="0"/>
              <a:t>INSTRUCCIONES</a:t>
            </a:r>
            <a:r>
              <a:rPr lang="es-EC" sz="1400" b="1" dirty="0"/>
              <a:t>:</a:t>
            </a:r>
          </a:p>
          <a:p>
            <a:pPr marL="285750" lvl="0" indent="-285750" algn="just">
              <a:buFont typeface="Arial" panose="020B0604020202020204" pitchFamily="34" charset="0"/>
              <a:buChar char="•"/>
            </a:pPr>
            <a:r>
              <a:rPr lang="es-ES_tradnl" sz="1400" dirty="0"/>
              <a:t>Seleccione una sola respuesta </a:t>
            </a:r>
            <a:r>
              <a:rPr lang="es-ES_tradnl" sz="1400" b="1" dirty="0"/>
              <a:t>SI/NO </a:t>
            </a:r>
            <a:r>
              <a:rPr lang="es-ES_tradnl" sz="1400" dirty="0"/>
              <a:t>por cada uno de los literales</a:t>
            </a:r>
            <a:r>
              <a:rPr lang="es-ES_tradnl" sz="1400" b="1" dirty="0"/>
              <a:t>.</a:t>
            </a:r>
            <a:endParaRPr lang="es-EC" sz="1400" dirty="0"/>
          </a:p>
          <a:p>
            <a:pPr marL="285750" lvl="0" indent="-285750" algn="just">
              <a:buFont typeface="Arial" panose="020B0604020202020204" pitchFamily="34" charset="0"/>
              <a:buChar char="•"/>
            </a:pPr>
            <a:r>
              <a:rPr lang="es-ES_tradnl" sz="1400" dirty="0"/>
              <a:t>Si la respuesta es </a:t>
            </a:r>
            <a:r>
              <a:rPr lang="es-ES_tradnl" sz="1400" b="1" dirty="0"/>
              <a:t>SI</a:t>
            </a:r>
            <a:r>
              <a:rPr lang="es-ES_tradnl" sz="1400" dirty="0"/>
              <a:t>, registre el número documentos administrativos por cada uno de los literales </a:t>
            </a:r>
            <a:r>
              <a:rPr lang="es-ES_tradnl" sz="1400" b="1" dirty="0"/>
              <a:t>a</a:t>
            </a:r>
            <a:r>
              <a:rPr lang="es-ES_tradnl" sz="1400" dirty="0"/>
              <a:t> al </a:t>
            </a:r>
            <a:r>
              <a:rPr lang="es-ES_tradnl" sz="1400" b="1" dirty="0"/>
              <a:t>e</a:t>
            </a:r>
            <a:r>
              <a:rPr lang="es-ES_tradnl" sz="1400" dirty="0"/>
              <a:t> según corresponda.</a:t>
            </a:r>
          </a:p>
          <a:p>
            <a:pPr marL="285750" lvl="0" indent="-285750" algn="just">
              <a:buFont typeface="Arial" panose="020B0604020202020204" pitchFamily="34" charset="0"/>
              <a:buChar char="•"/>
            </a:pPr>
            <a:r>
              <a:rPr lang="es-ES_tradnl" sz="1400" dirty="0"/>
              <a:t>Si la respuesta es </a:t>
            </a:r>
            <a:r>
              <a:rPr lang="es-ES_tradnl" sz="1400" b="1" dirty="0"/>
              <a:t>SI</a:t>
            </a:r>
            <a:r>
              <a:rPr lang="es-ES_tradnl" sz="1400" dirty="0"/>
              <a:t> en </a:t>
            </a:r>
            <a:r>
              <a:rPr lang="es-ES_tradnl" sz="1400" b="1" dirty="0"/>
              <a:t>literal e </a:t>
            </a:r>
            <a:r>
              <a:rPr lang="es-ES_tradnl" sz="1400" dirty="0"/>
              <a:t>describa el tipo de documento</a:t>
            </a:r>
            <a:r>
              <a:rPr lang="es-ES_tradnl" sz="1400" dirty="0" smtClean="0"/>
              <a:t>.</a:t>
            </a:r>
            <a:endParaRPr lang="es-EC" sz="1400" dirty="0"/>
          </a:p>
        </p:txBody>
      </p:sp>
      <p:pic>
        <p:nvPicPr>
          <p:cNvPr id="7" name="Imagen 8">
            <a:extLst>
              <a:ext uri="{FF2B5EF4-FFF2-40B4-BE49-F238E27FC236}">
                <a16:creationId xmlns:a16="http://schemas.microsoft.com/office/drawing/2014/main" xmlns="" id="{0252C4F3-8109-4DF2-82A8-40D1CA1EE8BD}"/>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5422005" y="1352280"/>
            <a:ext cx="6593983" cy="4365940"/>
          </a:xfrm>
          <a:prstGeom prst="rect">
            <a:avLst/>
          </a:prstGeom>
          <a:noFill/>
          <a:ln>
            <a:noFill/>
          </a:ln>
        </p:spPr>
      </p:pic>
    </p:spTree>
    <p:extLst>
      <p:ext uri="{BB962C8B-B14F-4D97-AF65-F5344CB8AC3E}">
        <p14:creationId xmlns:p14="http://schemas.microsoft.com/office/powerpoint/2010/main" val="9448892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23</a:t>
            </a:r>
            <a:endParaRPr lang="x-none"/>
          </a:p>
        </p:txBody>
      </p:sp>
      <p:sp>
        <p:nvSpPr>
          <p:cNvPr id="3" name="7 CuadroTexto">
            <a:extLst>
              <a:ext uri="{FF2B5EF4-FFF2-40B4-BE49-F238E27FC236}">
                <a16:creationId xmlns:a16="http://schemas.microsoft.com/office/drawing/2014/main" xmlns="" id="{A5B887FB-BBD4-4E4B-97F3-31D7FB7E3EB6}"/>
              </a:ext>
            </a:extLst>
          </p:cNvPr>
          <p:cNvSpPr txBox="1"/>
          <p:nvPr/>
        </p:nvSpPr>
        <p:spPr>
          <a:xfrm>
            <a:off x="708338" y="4132120"/>
            <a:ext cx="11243256" cy="1815882"/>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si los GAD Provinciales en su calidad de Autoridad Ambiental Competente,  han realizado seguimientos y controles a las denuncias de infracciones ambientales. </a:t>
            </a:r>
            <a:endParaRPr lang="es-EC" sz="1400" dirty="0" smtClean="0"/>
          </a:p>
          <a:p>
            <a:pPr algn="ctr"/>
            <a:r>
              <a:rPr lang="es-EC" sz="1400" b="1" dirty="0" smtClean="0"/>
              <a:t>INSTRUCCIONES</a:t>
            </a:r>
            <a:r>
              <a:rPr lang="es-EC" sz="1400" b="1" dirty="0"/>
              <a:t>:</a:t>
            </a:r>
          </a:p>
          <a:p>
            <a:r>
              <a:rPr lang="es-ES_tradnl" sz="1400" dirty="0"/>
              <a:t>Seleccione una sola respuesta </a:t>
            </a:r>
            <a:r>
              <a:rPr lang="es-ES_tradnl" sz="1400" b="1" dirty="0"/>
              <a:t>SI/NO</a:t>
            </a:r>
            <a:r>
              <a:rPr lang="es-ES_tradnl" sz="1400" dirty="0"/>
              <a:t>, por cada uno de los literales.</a:t>
            </a:r>
            <a:endParaRPr lang="es-EC" sz="1400" dirty="0"/>
          </a:p>
          <a:p>
            <a:r>
              <a:rPr lang="es-ES_tradnl" sz="1400" dirty="0"/>
              <a:t>Si la respuesta es </a:t>
            </a:r>
            <a:r>
              <a:rPr lang="es-ES_tradnl" sz="1400" b="1" dirty="0"/>
              <a:t>SI</a:t>
            </a:r>
            <a:r>
              <a:rPr lang="es-ES_tradnl" sz="1400" dirty="0"/>
              <a:t>, registre el número de denuncias ambientales atendidas por cada uno de los literales a al d según corresponda.</a:t>
            </a:r>
          </a:p>
          <a:p>
            <a:r>
              <a:rPr lang="es-ES_tradnl" sz="1400" dirty="0"/>
              <a:t>Si la respuesta es </a:t>
            </a:r>
            <a:r>
              <a:rPr lang="es-ES_tradnl" sz="1400" b="1" dirty="0"/>
              <a:t>SI</a:t>
            </a:r>
            <a:r>
              <a:rPr lang="es-ES_tradnl" sz="1400" dirty="0"/>
              <a:t> en literal d describa el tipo de denuncia</a:t>
            </a:r>
            <a:r>
              <a:rPr lang="es-ES_tradnl" sz="1400" dirty="0" smtClean="0"/>
              <a:t>.</a:t>
            </a:r>
            <a:endParaRPr lang="es-EC" sz="1400" dirty="0"/>
          </a:p>
        </p:txBody>
      </p:sp>
      <p:sp>
        <p:nvSpPr>
          <p:cNvPr id="6" name="Título 1">
            <a:extLst>
              <a:ext uri="{FF2B5EF4-FFF2-40B4-BE49-F238E27FC236}">
                <a16:creationId xmlns:a16="http://schemas.microsoft.com/office/drawing/2014/main" xmlns="" id="{5B808723-DBF5-4BA3-918B-B2344A53A224}"/>
              </a:ext>
            </a:extLst>
          </p:cNvPr>
          <p:cNvSpPr>
            <a:spLocks noGrp="1"/>
          </p:cNvSpPr>
          <p:nvPr>
            <p:ph type="title"/>
          </p:nvPr>
        </p:nvSpPr>
        <p:spPr>
          <a:xfrm>
            <a:off x="1178703" y="443681"/>
            <a:ext cx="8016811" cy="414116"/>
          </a:xfrm>
        </p:spPr>
        <p:txBody>
          <a:bodyPr>
            <a:noAutofit/>
          </a:bodyPr>
          <a:lstStyle/>
          <a:p>
            <a:pPr lvl="1"/>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1.7 ¿</a:t>
            </a:r>
            <a:r>
              <a:rPr lang="es-ES" b="1" dirty="0">
                <a:solidFill>
                  <a:schemeClr val="tx1"/>
                </a:solidFill>
                <a:latin typeface="+mj-lt"/>
              </a:rPr>
              <a:t> El GAD Provincial atendió denuncias ambientales en el año </a:t>
            </a:r>
            <a:r>
              <a:rPr lang="es-ES" b="1" dirty="0" smtClean="0">
                <a:solidFill>
                  <a:schemeClr val="tx1"/>
                </a:solidFill>
                <a:latin typeface="+mj-lt"/>
              </a:rPr>
              <a:t>2021?</a:t>
            </a:r>
            <a:r>
              <a:rPr lang="es-ES" b="1" dirty="0">
                <a:solidFill>
                  <a:schemeClr val="tx1"/>
                </a:solidFill>
                <a:latin typeface="+mj-lt"/>
              </a:rPr>
              <a:t/>
            </a:r>
            <a:br>
              <a:rPr lang="es-ES" b="1" dirty="0">
                <a:solidFill>
                  <a:schemeClr val="tx1"/>
                </a:solidFill>
                <a:latin typeface="+mj-lt"/>
              </a:rPr>
            </a:br>
            <a:endParaRPr lang="es-EC" sz="1600" dirty="0">
              <a:solidFill>
                <a:schemeClr val="tx1"/>
              </a:solidFill>
              <a:latin typeface="+mj-lt"/>
            </a:endParaRPr>
          </a:p>
        </p:txBody>
      </p:sp>
      <p:pic>
        <p:nvPicPr>
          <p:cNvPr id="7" name="Imagen 7">
            <a:extLst>
              <a:ext uri="{FF2B5EF4-FFF2-40B4-BE49-F238E27FC236}">
                <a16:creationId xmlns:a16="http://schemas.microsoft.com/office/drawing/2014/main" xmlns="" id="{96ED5FB8-461B-4DC2-8E73-322ED06D40F9}"/>
              </a:ext>
            </a:extLst>
          </p:cNvPr>
          <p:cNvPicPr/>
          <p:nvPr/>
        </p:nvPicPr>
        <p:blipFill rotWithShape="1">
          <a:blip r:embed="rId2">
            <a:extLst>
              <a:ext uri="{28A0092B-C50C-407E-A947-70E740481C1C}">
                <a14:useLocalDpi xmlns:a14="http://schemas.microsoft.com/office/drawing/2010/main" val="0"/>
              </a:ext>
            </a:extLst>
          </a:blip>
          <a:srcRect l="3390" t="46911" r="47083" b="18001"/>
          <a:stretch/>
        </p:blipFill>
        <p:spPr bwMode="auto">
          <a:xfrm>
            <a:off x="2829856" y="754764"/>
            <a:ext cx="6365658" cy="3263629"/>
          </a:xfrm>
          <a:prstGeom prst="rect">
            <a:avLst/>
          </a:prstGeom>
          <a:ln>
            <a:noFill/>
          </a:ln>
          <a:effectLst>
            <a:outerShdw blurRad="190500" algn="tl" rotWithShape="0">
              <a:srgbClr val="000000">
                <a:alpha val="70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94488927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24</a:t>
            </a:r>
            <a:endParaRPr lang="x-none"/>
          </a:p>
        </p:txBody>
      </p:sp>
      <p:sp>
        <p:nvSpPr>
          <p:cNvPr id="5" name="Título 1">
            <a:extLst>
              <a:ext uri="{FF2B5EF4-FFF2-40B4-BE49-F238E27FC236}">
                <a16:creationId xmlns:a16="http://schemas.microsoft.com/office/drawing/2014/main" xmlns="" id="{8481C394-E3F3-4CCD-A02E-94FEFB48343D}"/>
              </a:ext>
            </a:extLst>
          </p:cNvPr>
          <p:cNvSpPr>
            <a:spLocks noGrp="1"/>
          </p:cNvSpPr>
          <p:nvPr>
            <p:ph type="title"/>
          </p:nvPr>
        </p:nvSpPr>
        <p:spPr>
          <a:xfrm>
            <a:off x="1148810" y="374973"/>
            <a:ext cx="8059584" cy="414116"/>
          </a:xfrm>
        </p:spPr>
        <p:txBody>
          <a:bodyPr>
            <a:noAutofit/>
          </a:bodyPr>
          <a:lstStyle/>
          <a:p>
            <a:pPr lvl="1" algn="just"/>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1.8 </a:t>
            </a:r>
            <a:r>
              <a:rPr lang="es-ES" b="1" dirty="0">
                <a:solidFill>
                  <a:schemeClr val="tx1"/>
                </a:solidFill>
                <a:latin typeface="+mj-lt"/>
              </a:rPr>
              <a:t>El GAD Provincial en el año </a:t>
            </a:r>
            <a:r>
              <a:rPr lang="es-ES" b="1" dirty="0" smtClean="0">
                <a:solidFill>
                  <a:schemeClr val="tx1"/>
                </a:solidFill>
                <a:latin typeface="+mj-lt"/>
              </a:rPr>
              <a:t>2021 </a:t>
            </a:r>
            <a:r>
              <a:rPr lang="es-ES" b="1" dirty="0">
                <a:solidFill>
                  <a:schemeClr val="tx1"/>
                </a:solidFill>
                <a:latin typeface="+mj-lt"/>
              </a:rPr>
              <a:t>según el tipo de especie cuantas hectáreas (Ha) forestó  y reforestó</a:t>
            </a:r>
            <a:r>
              <a:rPr lang="es-EC" b="1" dirty="0">
                <a:solidFill>
                  <a:schemeClr val="tx1"/>
                </a:solidFill>
                <a:latin typeface="+mj-lt"/>
              </a:rPr>
              <a:t>?</a:t>
            </a:r>
            <a:endParaRPr lang="es-EC" b="1" dirty="0">
              <a:solidFill>
                <a:srgbClr val="FF0000"/>
              </a:solidFill>
              <a:latin typeface="+mj-lt"/>
            </a:endParaRPr>
          </a:p>
        </p:txBody>
      </p:sp>
      <p:sp>
        <p:nvSpPr>
          <p:cNvPr id="6" name="7 CuadroTexto">
            <a:extLst>
              <a:ext uri="{FF2B5EF4-FFF2-40B4-BE49-F238E27FC236}">
                <a16:creationId xmlns:a16="http://schemas.microsoft.com/office/drawing/2014/main" xmlns="" id="{6A64B3A0-E9DB-41EB-9EFD-329D17A852B4}"/>
              </a:ext>
            </a:extLst>
          </p:cNvPr>
          <p:cNvSpPr txBox="1"/>
          <p:nvPr/>
        </p:nvSpPr>
        <p:spPr>
          <a:xfrm>
            <a:off x="716474" y="3934020"/>
            <a:ext cx="11351030" cy="2462213"/>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Identificar  </a:t>
            </a:r>
            <a:r>
              <a:rPr lang="es-EC" sz="1400" dirty="0"/>
              <a:t>la superficie  forestada y reforestada en la  provincia por el GAD Provincial  con especies nativas, especies introducidas/adaptadas, la finalidad con la que se realizó esta actividad, además identificar  si la forestación  y/o reforestación se la realizó en áreas privadas y/o públicas</a:t>
            </a:r>
            <a:r>
              <a:rPr lang="es-EC" sz="1400" dirty="0" smtClean="0"/>
              <a:t>.</a:t>
            </a:r>
          </a:p>
          <a:p>
            <a:pPr algn="ctr"/>
            <a:r>
              <a:rPr lang="es-EC" sz="1400" b="1" dirty="0"/>
              <a:t>INSTRUCCIONES:</a:t>
            </a:r>
          </a:p>
          <a:p>
            <a:pPr marL="285750" lvl="0" indent="-285750" algn="just">
              <a:buFont typeface="Arial" panose="020B0604020202020204" pitchFamily="34" charset="0"/>
              <a:buChar char="•"/>
            </a:pPr>
            <a:r>
              <a:rPr lang="es-ES_tradnl" sz="1400" dirty="0"/>
              <a:t>Seleccione una sola respuesta </a:t>
            </a:r>
            <a:r>
              <a:rPr lang="es-ES_tradnl" sz="1400" b="1" dirty="0"/>
              <a:t>SI/NO</a:t>
            </a:r>
            <a:r>
              <a:rPr lang="es-EC" sz="1400" dirty="0"/>
              <a:t>, en cada una de los literales.</a:t>
            </a:r>
          </a:p>
          <a:p>
            <a:pPr marL="285750" lvl="0" indent="-285750" algn="just">
              <a:buFont typeface="Arial" panose="020B0604020202020204" pitchFamily="34" charset="0"/>
              <a:buChar char="•"/>
            </a:pPr>
            <a:r>
              <a:rPr lang="es-EC" sz="1400" dirty="0"/>
              <a:t>Si la respuesta es </a:t>
            </a:r>
            <a:r>
              <a:rPr lang="es-EC" sz="1400" b="1" dirty="0"/>
              <a:t>SI</a:t>
            </a:r>
            <a:r>
              <a:rPr lang="es-EC" sz="1400" dirty="0"/>
              <a:t>, continúe con la siguiente pregunta.</a:t>
            </a:r>
          </a:p>
          <a:p>
            <a:pPr marL="285750" lvl="0" indent="-285750" algn="just">
              <a:buFont typeface="Arial" panose="020B0604020202020204" pitchFamily="34" charset="0"/>
              <a:buChar char="•"/>
            </a:pPr>
            <a:r>
              <a:rPr lang="es-EC" sz="1400" dirty="0"/>
              <a:t>Si la respuesta es </a:t>
            </a:r>
            <a:r>
              <a:rPr lang="es-EC" sz="1400" b="1" dirty="0"/>
              <a:t>NO</a:t>
            </a:r>
            <a:r>
              <a:rPr lang="es-EC" sz="1400" dirty="0"/>
              <a:t>, continúe con el siguiente numeral.</a:t>
            </a:r>
          </a:p>
          <a:p>
            <a:pPr marL="285750" lvl="0" indent="-285750" algn="just">
              <a:buFont typeface="Arial" panose="020B0604020202020204" pitchFamily="34" charset="0"/>
              <a:buChar char="•"/>
            </a:pPr>
            <a:r>
              <a:rPr lang="es-EC" sz="1400" dirty="0" err="1"/>
              <a:t>Preg</a:t>
            </a:r>
            <a:r>
              <a:rPr lang="es-EC" sz="1400" dirty="0"/>
              <a:t>. 1.8.1.1.1, 1.8.1.2.1, 1.8.2.1.1 y 1.8.2.2.1 se debe registrar el número de hectáreas forestadas y reforestadas (privada/pública). </a:t>
            </a:r>
            <a:r>
              <a:rPr lang="es-EC" sz="1400" dirty="0" err="1"/>
              <a:t>Preg</a:t>
            </a:r>
            <a:r>
              <a:rPr lang="es-EC" sz="1400" dirty="0"/>
              <a:t>. 1.8.1.2, 1.8.1.2.2,  1.8.2.1.2 y 1.8.2.2.2 se debe registrar el número de plantas para Ha. forestadas y reforestadas (privada/pública</a:t>
            </a:r>
            <a:r>
              <a:rPr lang="es-EC" sz="1400" dirty="0" smtClean="0"/>
              <a:t>).</a:t>
            </a:r>
            <a:endParaRPr lang="es-EC" sz="1400" dirty="0"/>
          </a:p>
        </p:txBody>
      </p:sp>
      <p:pic>
        <p:nvPicPr>
          <p:cNvPr id="8" name="Imagen 7">
            <a:extLst>
              <a:ext uri="{FF2B5EF4-FFF2-40B4-BE49-F238E27FC236}">
                <a16:creationId xmlns:a16="http://schemas.microsoft.com/office/drawing/2014/main" xmlns="" id="{802A5438-F323-4A8D-9420-BF53ED6816CA}"/>
              </a:ext>
            </a:extLst>
          </p:cNvPr>
          <p:cNvPicPr/>
          <p:nvPr/>
        </p:nvPicPr>
        <p:blipFill rotWithShape="1">
          <a:blip r:embed="rId2">
            <a:extLst>
              <a:ext uri="{28A0092B-C50C-407E-A947-70E740481C1C}">
                <a14:useLocalDpi xmlns:a14="http://schemas.microsoft.com/office/drawing/2010/main" val="0"/>
              </a:ext>
            </a:extLst>
          </a:blip>
          <a:srcRect l="3549" t="31191" r="11876" b="14134"/>
          <a:stretch/>
        </p:blipFill>
        <p:spPr bwMode="auto">
          <a:xfrm>
            <a:off x="872619" y="1044487"/>
            <a:ext cx="9270491" cy="2768366"/>
          </a:xfrm>
          <a:prstGeom prst="rect">
            <a:avLst/>
          </a:prstGeom>
          <a:ln>
            <a:noFill/>
          </a:ln>
          <a:effectLst>
            <a:outerShdw blurRad="292100" dist="139700" dir="2700000" algn="tl" rotWithShape="0">
              <a:srgbClr val="333333">
                <a:alpha val="65000"/>
              </a:srgbClr>
            </a:outerShdw>
          </a:effectLst>
          <a:extLst>
            <a:ext uri="{53640926-AAD7-44D8-BBD7-CCE9431645EC}">
              <a14:shadowObscured xmlns:a14="http://schemas.microsoft.com/office/drawing/2010/main"/>
            </a:ext>
          </a:extLst>
        </p:spPr>
      </p:pic>
    </p:spTree>
    <p:extLst>
      <p:ext uri="{BB962C8B-B14F-4D97-AF65-F5344CB8AC3E}">
        <p14:creationId xmlns:p14="http://schemas.microsoft.com/office/powerpoint/2010/main" val="409410332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25</a:t>
            </a:r>
            <a:endParaRPr lang="x-none"/>
          </a:p>
        </p:txBody>
      </p:sp>
      <p:sp>
        <p:nvSpPr>
          <p:cNvPr id="3" name="Título 1">
            <a:extLst>
              <a:ext uri="{FF2B5EF4-FFF2-40B4-BE49-F238E27FC236}">
                <a16:creationId xmlns:a16="http://schemas.microsoft.com/office/drawing/2014/main" xmlns="" id="{641CB58F-DACB-4A55-937D-1BED77BE96C3}"/>
              </a:ext>
            </a:extLst>
          </p:cNvPr>
          <p:cNvSpPr>
            <a:spLocks noGrp="1"/>
          </p:cNvSpPr>
          <p:nvPr>
            <p:ph type="title"/>
          </p:nvPr>
        </p:nvSpPr>
        <p:spPr>
          <a:xfrm>
            <a:off x="1119981" y="435848"/>
            <a:ext cx="8075534" cy="414116"/>
          </a:xfrm>
        </p:spPr>
        <p:txBody>
          <a:bodyPr>
            <a:noAutofit/>
          </a:bodyPr>
          <a:lstStyle/>
          <a:p>
            <a:pPr lvl="1" algn="just"/>
            <a:r>
              <a:rPr lang="es-EC" b="1" dirty="0">
                <a:solidFill>
                  <a:schemeClr val="tx1"/>
                </a:solidFill>
                <a:latin typeface="+mj-lt"/>
              </a:rPr>
              <a:t/>
            </a:r>
            <a:br>
              <a:rPr lang="es-EC" b="1" dirty="0">
                <a:solidFill>
                  <a:schemeClr val="tx1"/>
                </a:solidFill>
                <a:latin typeface="+mj-lt"/>
              </a:rPr>
            </a:br>
            <a:r>
              <a:rPr lang="es-EC" b="1" dirty="0">
                <a:solidFill>
                  <a:schemeClr val="tx1"/>
                </a:solidFill>
                <a:latin typeface="+mj-lt"/>
              </a:rPr>
              <a:t>1.9 El GAD Provincial contó con los siguientes vivero/s forestal/es y/o agroforestales en el </a:t>
            </a:r>
            <a:r>
              <a:rPr lang="es-EC" b="1" dirty="0" smtClean="0">
                <a:solidFill>
                  <a:schemeClr val="tx1"/>
                </a:solidFill>
                <a:latin typeface="+mj-lt"/>
              </a:rPr>
              <a:t>2021:</a:t>
            </a:r>
            <a:endParaRPr lang="es-EC" b="1" dirty="0">
              <a:solidFill>
                <a:srgbClr val="FF0000"/>
              </a:solidFill>
              <a:latin typeface="+mj-lt"/>
            </a:endParaRPr>
          </a:p>
        </p:txBody>
      </p:sp>
      <p:sp>
        <p:nvSpPr>
          <p:cNvPr id="5" name="7 CuadroTexto">
            <a:extLst>
              <a:ext uri="{FF2B5EF4-FFF2-40B4-BE49-F238E27FC236}">
                <a16:creationId xmlns:a16="http://schemas.microsoft.com/office/drawing/2014/main" xmlns="" id="{0F2F7D57-7D84-4A8F-BD81-468035BED850}"/>
              </a:ext>
            </a:extLst>
          </p:cNvPr>
          <p:cNvSpPr txBox="1"/>
          <p:nvPr/>
        </p:nvSpPr>
        <p:spPr>
          <a:xfrm>
            <a:off x="689331" y="3595932"/>
            <a:ext cx="11275141" cy="2677656"/>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a:t>
            </a:r>
          </a:p>
          <a:p>
            <a:pPr algn="just"/>
            <a:r>
              <a:rPr lang="es-EC" sz="1400" dirty="0" smtClean="0"/>
              <a:t>Conocer </a:t>
            </a:r>
            <a:r>
              <a:rPr lang="es-EC" sz="1400" dirty="0"/>
              <a:t>el número de viveros forestales y/o agroforestales con los que el GAD cuenta, el número y total de plantas producidas en el año</a:t>
            </a:r>
            <a:r>
              <a:rPr lang="es-EC" sz="1400" dirty="0" smtClean="0"/>
              <a:t>.</a:t>
            </a:r>
          </a:p>
          <a:p>
            <a:pPr algn="ctr"/>
            <a:r>
              <a:rPr lang="es-EC" sz="1400" b="1" dirty="0"/>
              <a:t>INSTRUCCIONES:</a:t>
            </a:r>
          </a:p>
          <a:p>
            <a:pPr marL="171450" lvl="0" indent="-171450" algn="just">
              <a:buFont typeface="Arial" panose="020B0604020202020204" pitchFamily="34" charset="0"/>
              <a:buChar char="•"/>
            </a:pPr>
            <a:r>
              <a:rPr lang="es-EC" sz="1400" dirty="0"/>
              <a:t>Seleccione una sola respuesta,  </a:t>
            </a:r>
            <a:r>
              <a:rPr lang="es-EC" sz="1400" b="1" dirty="0"/>
              <a:t>SI/NO</a:t>
            </a:r>
            <a:r>
              <a:rPr lang="es-EC" sz="1400" dirty="0"/>
              <a:t> en cada uno  de los literales.</a:t>
            </a:r>
          </a:p>
          <a:p>
            <a:pPr marL="171450" lvl="0" indent="-171450" algn="just">
              <a:buFont typeface="Arial" panose="020B0604020202020204" pitchFamily="34" charset="0"/>
              <a:buChar char="•"/>
            </a:pPr>
            <a:r>
              <a:rPr lang="es-EC" sz="1400" dirty="0"/>
              <a:t>Si la respuesta es </a:t>
            </a:r>
            <a:r>
              <a:rPr lang="es-EC" sz="1400" b="1" dirty="0"/>
              <a:t>SI</a:t>
            </a:r>
            <a:r>
              <a:rPr lang="es-EC" sz="1400" dirty="0"/>
              <a:t>, continúe con las siguientes preguntas </a:t>
            </a:r>
            <a:r>
              <a:rPr lang="es-EC" sz="1400" b="1" dirty="0"/>
              <a:t>1.9.1 </a:t>
            </a:r>
            <a:r>
              <a:rPr lang="es-EC" sz="1400" dirty="0"/>
              <a:t>a la </a:t>
            </a:r>
            <a:r>
              <a:rPr lang="es-EC" sz="1400" b="1" dirty="0"/>
              <a:t>1.9.3</a:t>
            </a:r>
            <a:endParaRPr lang="es-EC" sz="1400" dirty="0"/>
          </a:p>
          <a:p>
            <a:pPr marL="171450" lvl="0" indent="-171450" algn="just">
              <a:buFont typeface="Arial" panose="020B0604020202020204" pitchFamily="34" charset="0"/>
              <a:buChar char="•"/>
            </a:pPr>
            <a:r>
              <a:rPr lang="es-EC" sz="1400" dirty="0"/>
              <a:t>Tome en cuenta que la información que registre en la pregunta </a:t>
            </a:r>
            <a:r>
              <a:rPr lang="es-EC" sz="1400" b="1" dirty="0"/>
              <a:t>1.9.1 Número de viveros</a:t>
            </a:r>
            <a:r>
              <a:rPr lang="es-EC" sz="1400" dirty="0"/>
              <a:t> se refiere al registro total de viveros independientemente de que se encuentren o no en producción.</a:t>
            </a:r>
          </a:p>
          <a:p>
            <a:pPr marL="171450" lvl="0" indent="-171450" algn="just">
              <a:buFont typeface="Arial" panose="020B0604020202020204" pitchFamily="34" charset="0"/>
              <a:buChar char="•"/>
            </a:pPr>
            <a:r>
              <a:rPr lang="es-EC" sz="1400" dirty="0"/>
              <a:t>En la pregunta </a:t>
            </a:r>
            <a:r>
              <a:rPr lang="es-ES" sz="1400" b="1" dirty="0"/>
              <a:t>1.9.2 ¿Número de viveros en producción? </a:t>
            </a:r>
            <a:r>
              <a:rPr lang="es-ES" sz="1400" dirty="0"/>
              <a:t>se refiere al número de viveros que estuvieron en producción en el año 2021.</a:t>
            </a:r>
          </a:p>
          <a:p>
            <a:pPr marL="171450" lvl="0" indent="-171450" algn="just">
              <a:buFont typeface="Arial" panose="020B0604020202020204" pitchFamily="34" charset="0"/>
              <a:buChar char="•"/>
            </a:pPr>
            <a:r>
              <a:rPr lang="es-ES" sz="1400" dirty="0"/>
              <a:t>En la pregunta </a:t>
            </a:r>
            <a:r>
              <a:rPr lang="es-ES" sz="1400" b="1" dirty="0"/>
              <a:t>1.9.3 Total producción de plantas al año </a:t>
            </a:r>
            <a:r>
              <a:rPr lang="es-ES" sz="1400" dirty="0"/>
              <a:t>se refiere al </a:t>
            </a:r>
            <a:r>
              <a:rPr lang="es-ES" sz="1400" b="1" dirty="0"/>
              <a:t>TOTAL</a:t>
            </a:r>
            <a:r>
              <a:rPr lang="es-ES" sz="1400" dirty="0"/>
              <a:t> de producción de plantas producidas en los viveros en el año 2021</a:t>
            </a:r>
            <a:r>
              <a:rPr lang="es-ES" sz="1400" dirty="0" smtClean="0"/>
              <a:t>.</a:t>
            </a:r>
            <a:endParaRPr lang="es-EC" sz="1400" dirty="0"/>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7108" y="1068946"/>
            <a:ext cx="8162925" cy="242122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1 Elipse"/>
          <p:cNvSpPr/>
          <p:nvPr/>
        </p:nvSpPr>
        <p:spPr>
          <a:xfrm>
            <a:off x="1957108" y="3129566"/>
            <a:ext cx="1327005" cy="36060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extLst>
      <p:ext uri="{BB962C8B-B14F-4D97-AF65-F5344CB8AC3E}">
        <p14:creationId xmlns:p14="http://schemas.microsoft.com/office/powerpoint/2010/main" val="204188743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26</a:t>
            </a:r>
            <a:endParaRPr lang="x-none"/>
          </a:p>
        </p:txBody>
      </p:sp>
      <p:sp>
        <p:nvSpPr>
          <p:cNvPr id="3" name="Título 1">
            <a:extLst>
              <a:ext uri="{FF2B5EF4-FFF2-40B4-BE49-F238E27FC236}">
                <a16:creationId xmlns:a16="http://schemas.microsoft.com/office/drawing/2014/main" xmlns="" id="{FE04B92D-E93E-4990-A638-1E755F850F21}"/>
              </a:ext>
            </a:extLst>
          </p:cNvPr>
          <p:cNvSpPr>
            <a:spLocks noGrp="1"/>
          </p:cNvSpPr>
          <p:nvPr>
            <p:ph type="title"/>
          </p:nvPr>
        </p:nvSpPr>
        <p:spPr>
          <a:xfrm>
            <a:off x="1136356" y="527907"/>
            <a:ext cx="7897163" cy="414116"/>
          </a:xfrm>
        </p:spPr>
        <p:txBody>
          <a:bodyPr>
            <a:noAutofit/>
          </a:bodyPr>
          <a:lstStyle/>
          <a:p>
            <a:pPr lvl="1" algn="l" rtl="0">
              <a:lnSpc>
                <a:spcPct val="90000"/>
              </a:lnSpc>
              <a:spcBef>
                <a:spcPct val="0"/>
              </a:spcBef>
            </a:pPr>
            <a:r>
              <a:rPr lang="es-EC" b="1" dirty="0">
                <a:solidFill>
                  <a:schemeClr val="tx1"/>
                </a:solidFill>
                <a:latin typeface="+mj-lt"/>
              </a:rPr>
              <a:t/>
            </a:r>
            <a:br>
              <a:rPr lang="es-EC" b="1" dirty="0">
                <a:solidFill>
                  <a:schemeClr val="tx1"/>
                </a:solidFill>
                <a:latin typeface="+mj-lt"/>
              </a:rPr>
            </a:br>
            <a:r>
              <a:rPr lang="es-ES" b="1" dirty="0">
                <a:solidFill>
                  <a:schemeClr val="tx1"/>
                </a:solidFill>
                <a:latin typeface="+mj-lt"/>
              </a:rPr>
              <a:t>1.10 ¿Su provincia en el año </a:t>
            </a:r>
            <a:r>
              <a:rPr lang="es-ES" b="1" dirty="0" smtClean="0">
                <a:solidFill>
                  <a:schemeClr val="tx1"/>
                </a:solidFill>
                <a:latin typeface="+mj-lt"/>
              </a:rPr>
              <a:t>2021 </a:t>
            </a:r>
            <a:r>
              <a:rPr lang="es-ES" b="1" dirty="0">
                <a:solidFill>
                  <a:schemeClr val="tx1"/>
                </a:solidFill>
                <a:latin typeface="+mj-lt"/>
              </a:rPr>
              <a:t>registró incendios? </a:t>
            </a:r>
            <a:r>
              <a:rPr lang="es-EC" dirty="0">
                <a:solidFill>
                  <a:schemeClr val="tx1"/>
                </a:solidFill>
                <a:latin typeface="+mj-lt"/>
              </a:rPr>
              <a:t/>
            </a:r>
            <a:br>
              <a:rPr lang="es-EC" dirty="0">
                <a:solidFill>
                  <a:schemeClr val="tx1"/>
                </a:solidFill>
                <a:latin typeface="+mj-lt"/>
              </a:rPr>
            </a:br>
            <a:endParaRPr lang="es-ES_tradnl" dirty="0">
              <a:solidFill>
                <a:schemeClr val="tx1"/>
              </a:solidFill>
              <a:latin typeface="+mj-lt"/>
            </a:endParaRPr>
          </a:p>
        </p:txBody>
      </p:sp>
      <p:sp>
        <p:nvSpPr>
          <p:cNvPr id="5" name="7 CuadroTexto">
            <a:extLst>
              <a:ext uri="{FF2B5EF4-FFF2-40B4-BE49-F238E27FC236}">
                <a16:creationId xmlns:a16="http://schemas.microsoft.com/office/drawing/2014/main" xmlns="" id="{6DC4865D-9E83-4BEA-8506-918EB278D860}"/>
              </a:ext>
            </a:extLst>
          </p:cNvPr>
          <p:cNvSpPr txBox="1"/>
          <p:nvPr/>
        </p:nvSpPr>
        <p:spPr>
          <a:xfrm>
            <a:off x="939567" y="4047192"/>
            <a:ext cx="10528183" cy="1600438"/>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si en el año </a:t>
            </a:r>
            <a:r>
              <a:rPr lang="es-EC" sz="1400" dirty="0" smtClean="0"/>
              <a:t>2021 </a:t>
            </a:r>
            <a:r>
              <a:rPr lang="es-EC" sz="1400" dirty="0"/>
              <a:t>se presentaron incendios en la provincia</a:t>
            </a:r>
            <a:r>
              <a:rPr lang="es-EC" sz="1400" dirty="0" smtClean="0"/>
              <a:t>.</a:t>
            </a:r>
          </a:p>
          <a:p>
            <a:pPr algn="ctr"/>
            <a:endParaRPr lang="es-EC" sz="1400" b="1" dirty="0" smtClean="0"/>
          </a:p>
          <a:p>
            <a:pPr algn="ctr"/>
            <a:r>
              <a:rPr lang="es-EC" sz="1400" b="1" dirty="0" smtClean="0"/>
              <a:t>INSTRUCCIONES</a:t>
            </a:r>
            <a:r>
              <a:rPr lang="es-EC" sz="1400" b="1" dirty="0"/>
              <a:t>:</a:t>
            </a:r>
          </a:p>
          <a:p>
            <a:pPr marL="285750" lvl="0" indent="-285750" algn="just">
              <a:buFont typeface="Arial" panose="020B0604020202020204" pitchFamily="34" charset="0"/>
              <a:buChar char="•"/>
            </a:pPr>
            <a:r>
              <a:rPr lang="es-ES_tradnl" sz="1400" dirty="0"/>
              <a:t>Seleccione una sola respuesta, </a:t>
            </a:r>
            <a:r>
              <a:rPr lang="es-ES_tradnl" sz="1400" b="1" dirty="0"/>
              <a:t>SI/NO</a:t>
            </a:r>
            <a:endParaRPr lang="es-EC" sz="1400" dirty="0"/>
          </a:p>
          <a:p>
            <a:pPr marL="285750" lvl="0" indent="-285750" algn="just">
              <a:buFont typeface="Arial" panose="020B0604020202020204" pitchFamily="34" charset="0"/>
              <a:buChar char="•"/>
            </a:pPr>
            <a:r>
              <a:rPr lang="es-ES_tradnl" sz="1400" dirty="0"/>
              <a:t>Si la respuesta es </a:t>
            </a:r>
            <a:r>
              <a:rPr lang="es-ES_tradnl" sz="1400" b="1" dirty="0"/>
              <a:t>SI</a:t>
            </a:r>
            <a:r>
              <a:rPr lang="es-ES_tradnl" sz="1400" dirty="0"/>
              <a:t>, continúe con la siguiente pregunta.</a:t>
            </a:r>
          </a:p>
          <a:p>
            <a:pPr marL="285750" lvl="0" indent="-285750" algn="just">
              <a:buFont typeface="Arial" panose="020B0604020202020204" pitchFamily="34" charset="0"/>
              <a:buChar char="•"/>
            </a:pPr>
            <a:r>
              <a:rPr lang="es-ES_tradnl" sz="1400" dirty="0"/>
              <a:t>Si la respuesta es </a:t>
            </a:r>
            <a:r>
              <a:rPr lang="es-ES_tradnl" sz="1400" b="1" dirty="0"/>
              <a:t>NO</a:t>
            </a:r>
            <a:r>
              <a:rPr lang="es-ES_tradnl" sz="1400" dirty="0"/>
              <a:t>, el sistema le direccionará a la </a:t>
            </a:r>
            <a:r>
              <a:rPr lang="es-ES_tradnl" sz="1400" b="1" dirty="0"/>
              <a:t>pregunta </a:t>
            </a:r>
            <a:r>
              <a:rPr lang="es-ES_tradnl" sz="1400" b="1" dirty="0" smtClean="0"/>
              <a:t>1.11</a:t>
            </a:r>
            <a:endParaRPr lang="es-EC" sz="1400" dirty="0"/>
          </a:p>
        </p:txBody>
      </p:sp>
      <p:pic>
        <p:nvPicPr>
          <p:cNvPr id="61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48797" y="1845706"/>
            <a:ext cx="6584722" cy="143840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188743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27</a:t>
            </a:r>
            <a:endParaRPr lang="x-none"/>
          </a:p>
        </p:txBody>
      </p:sp>
      <p:sp>
        <p:nvSpPr>
          <p:cNvPr id="3" name="Título 1">
            <a:extLst>
              <a:ext uri="{FF2B5EF4-FFF2-40B4-BE49-F238E27FC236}">
                <a16:creationId xmlns:a16="http://schemas.microsoft.com/office/drawing/2014/main" xmlns="" id="{346E3483-1566-4C38-B581-692966187BFC}"/>
              </a:ext>
            </a:extLst>
          </p:cNvPr>
          <p:cNvSpPr>
            <a:spLocks noGrp="1"/>
          </p:cNvSpPr>
          <p:nvPr>
            <p:ph type="title"/>
          </p:nvPr>
        </p:nvSpPr>
        <p:spPr>
          <a:xfrm>
            <a:off x="1187093" y="561683"/>
            <a:ext cx="8008422" cy="414116"/>
          </a:xfrm>
        </p:spPr>
        <p:txBody>
          <a:bodyPr>
            <a:noAutofit/>
          </a:bodyPr>
          <a:lstStyle/>
          <a:p>
            <a:pPr lvl="1" algn="just"/>
            <a:r>
              <a:rPr lang="es-ES" b="1" dirty="0">
                <a:solidFill>
                  <a:schemeClr val="tx1"/>
                </a:solidFill>
                <a:latin typeface="+mj-lt"/>
              </a:rPr>
              <a:t>1.10.1 ¿El GAD provincial en el año </a:t>
            </a:r>
            <a:r>
              <a:rPr lang="es-ES" b="1" dirty="0" smtClean="0">
                <a:solidFill>
                  <a:schemeClr val="tx1"/>
                </a:solidFill>
                <a:latin typeface="+mj-lt"/>
              </a:rPr>
              <a:t>2021 </a:t>
            </a:r>
            <a:r>
              <a:rPr lang="es-ES" b="1" dirty="0">
                <a:solidFill>
                  <a:schemeClr val="tx1"/>
                </a:solidFill>
                <a:latin typeface="+mj-lt"/>
              </a:rPr>
              <a:t>tuvo participación o gestión en los incendios producidos?</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xmlns="" id="{24868C8A-C317-47E1-A5DB-FC8D4A242BAD}"/>
              </a:ext>
            </a:extLst>
          </p:cNvPr>
          <p:cNvSpPr txBox="1"/>
          <p:nvPr/>
        </p:nvSpPr>
        <p:spPr>
          <a:xfrm>
            <a:off x="823606" y="4252835"/>
            <a:ext cx="11197817" cy="1600438"/>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a:t>
            </a:r>
            <a:r>
              <a:rPr lang="es-EC" sz="1400" dirty="0"/>
              <a:t> Conocer si el GAD Provincial tuvo participación en los incendios producidos en la provincia</a:t>
            </a:r>
            <a:r>
              <a:rPr lang="es-EC" sz="1400" dirty="0" smtClean="0"/>
              <a:t>.</a:t>
            </a:r>
          </a:p>
          <a:p>
            <a:pPr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r>
              <a:rPr lang="es-EC" sz="1400" dirty="0"/>
              <a:t> </a:t>
            </a:r>
          </a:p>
          <a:p>
            <a:pPr marL="285750" lvl="0" indent="-285750" algn="just">
              <a:buFont typeface="Arial" panose="020B0604020202020204" pitchFamily="34" charset="0"/>
              <a:buChar char="•"/>
            </a:pPr>
            <a:r>
              <a:rPr lang="es-EC" sz="1400" dirty="0"/>
              <a:t>Si la respuesta es </a:t>
            </a:r>
            <a:r>
              <a:rPr lang="es-EC" sz="1400" b="1" dirty="0"/>
              <a:t>SI</a:t>
            </a:r>
            <a:r>
              <a:rPr lang="es-EC" sz="1400" dirty="0"/>
              <a:t> continúe con la siguiente pregunta.</a:t>
            </a:r>
          </a:p>
          <a:p>
            <a:pPr marL="285750" indent="-285750" algn="just">
              <a:buFont typeface="Arial" panose="020B0604020202020204" pitchFamily="34" charset="0"/>
              <a:buChar char="•"/>
            </a:pPr>
            <a:r>
              <a:rPr lang="es-EC" sz="1400" dirty="0"/>
              <a:t>Presione el botón </a:t>
            </a:r>
            <a:r>
              <a:rPr lang="es-EC" sz="1400" b="1" dirty="0"/>
              <a:t>agregar registros </a:t>
            </a:r>
            <a:r>
              <a:rPr lang="es-EC" sz="1400" dirty="0"/>
              <a:t>seguido del ícono   </a:t>
            </a:r>
            <a:r>
              <a:rPr lang="es-EC" sz="1400" dirty="0" smtClean="0"/>
              <a:t>   </a:t>
            </a:r>
            <a:r>
              <a:rPr lang="es-EC" sz="1400" b="1" dirty="0" smtClean="0"/>
              <a:t>   </a:t>
            </a:r>
            <a:r>
              <a:rPr lang="es-EC" sz="1400" dirty="0" smtClean="0"/>
              <a:t>y </a:t>
            </a:r>
            <a:r>
              <a:rPr lang="es-EC" sz="1400" dirty="0"/>
              <a:t>se visualizará los campos para ingresar la información</a:t>
            </a:r>
            <a:r>
              <a:rPr lang="es-EC" sz="1400" b="1" dirty="0"/>
              <a:t> </a:t>
            </a:r>
            <a:r>
              <a:rPr lang="es-EC" sz="1400" dirty="0"/>
              <a:t>y continúe con el registro  de las preguntas</a:t>
            </a:r>
            <a:r>
              <a:rPr lang="es-EC" sz="1400" b="1" dirty="0"/>
              <a:t> 1.10.1.1 </a:t>
            </a:r>
            <a:r>
              <a:rPr lang="es-EC" sz="1400" dirty="0"/>
              <a:t>a la </a:t>
            </a:r>
            <a:r>
              <a:rPr lang="es-EC" sz="1400" b="1" dirty="0"/>
              <a:t>1.10.1.3.</a:t>
            </a:r>
          </a:p>
          <a:p>
            <a:pPr marL="285750" indent="-285750" algn="just">
              <a:buFont typeface="Arial" panose="020B0604020202020204" pitchFamily="34" charset="0"/>
              <a:buChar char="•"/>
            </a:pPr>
            <a:r>
              <a:rPr lang="es-EC" sz="1400" dirty="0"/>
              <a:t>Si se cuenta con más de un registro, presione el </a:t>
            </a:r>
            <a:r>
              <a:rPr lang="es-EC" sz="1400" b="1" dirty="0"/>
              <a:t>botón agregar </a:t>
            </a:r>
            <a:r>
              <a:rPr lang="es-EC" sz="1400" dirty="0"/>
              <a:t>y </a:t>
            </a:r>
            <a:r>
              <a:rPr lang="es-EC" sz="1400" dirty="0" smtClean="0"/>
              <a:t>realice el </a:t>
            </a:r>
            <a:r>
              <a:rPr lang="es-EC" sz="1400" dirty="0"/>
              <a:t>mismo proceso</a:t>
            </a:r>
            <a:r>
              <a:rPr lang="es-EC" sz="1400" dirty="0" smtClean="0"/>
              <a:t>.</a:t>
            </a:r>
            <a:endParaRPr lang="es-EC" sz="1400" dirty="0"/>
          </a:p>
        </p:txBody>
      </p:sp>
      <p:pic>
        <p:nvPicPr>
          <p:cNvPr id="71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795" y="1107583"/>
            <a:ext cx="7422391" cy="29750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8148" y="4911511"/>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18874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3FD696AD-97AE-0A4B-866A-8E7F94749276}"/>
              </a:ext>
            </a:extLst>
          </p:cNvPr>
          <p:cNvSpPr>
            <a:spLocks noGrp="1"/>
          </p:cNvSpPr>
          <p:nvPr>
            <p:ph type="title"/>
          </p:nvPr>
        </p:nvSpPr>
        <p:spPr/>
        <p:txBody>
          <a:bodyPr>
            <a:normAutofit/>
          </a:bodyPr>
          <a:lstStyle/>
          <a:p>
            <a:r>
              <a:rPr lang="es-EC" dirty="0">
                <a:solidFill>
                  <a:schemeClr val="tx1"/>
                </a:solidFill>
                <a:cs typeface="Century Gothic"/>
              </a:rPr>
              <a:t>1. Objetivo y ficha técnica</a:t>
            </a:r>
            <a:endParaRPr lang="x-none"/>
          </a:p>
        </p:txBody>
      </p:sp>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02</a:t>
            </a:r>
            <a:endParaRPr lang="x-none"/>
          </a:p>
        </p:txBody>
      </p:sp>
      <p:sp>
        <p:nvSpPr>
          <p:cNvPr id="5" name="object 26">
            <a:extLst>
              <a:ext uri="{FF2B5EF4-FFF2-40B4-BE49-F238E27FC236}">
                <a16:creationId xmlns="" xmlns:a16="http://schemas.microsoft.com/office/drawing/2014/main" id="{DF6AAE58-4248-4D6A-8B90-04D97474D418}"/>
              </a:ext>
            </a:extLst>
          </p:cNvPr>
          <p:cNvSpPr txBox="1"/>
          <p:nvPr/>
        </p:nvSpPr>
        <p:spPr>
          <a:xfrm>
            <a:off x="1537905" y="2028369"/>
            <a:ext cx="3715977" cy="974890"/>
          </a:xfrm>
          <a:prstGeom prst="rect">
            <a:avLst/>
          </a:prstGeom>
        </p:spPr>
        <p:txBody>
          <a:bodyPr wrap="square" lIns="0" tIns="0" rIns="0" bIns="0" rtlCol="0">
            <a:noAutofit/>
          </a:bodyPr>
          <a:lstStyle/>
          <a:p>
            <a:pPr marL="12700">
              <a:lnSpc>
                <a:spcPts val="1664"/>
              </a:lnSpc>
              <a:spcBef>
                <a:spcPts val="83"/>
              </a:spcBef>
            </a:pPr>
            <a:r>
              <a:rPr sz="1600" spc="0" dirty="0">
                <a:latin typeface="Century Gothic"/>
                <a:cs typeface="Century Gothic"/>
              </a:rPr>
              <a:t>G</a:t>
            </a:r>
            <a:r>
              <a:rPr sz="1600" spc="-4" dirty="0">
                <a:latin typeface="Century Gothic"/>
                <a:cs typeface="Century Gothic"/>
              </a:rPr>
              <a:t>e</a:t>
            </a:r>
            <a:r>
              <a:rPr sz="1600" spc="0" dirty="0">
                <a:latin typeface="Century Gothic"/>
                <a:cs typeface="Century Gothic"/>
              </a:rPr>
              <a:t>n</a:t>
            </a:r>
            <a:r>
              <a:rPr sz="1600" spc="-9" dirty="0">
                <a:latin typeface="Century Gothic"/>
                <a:cs typeface="Century Gothic"/>
              </a:rPr>
              <a:t>e</a:t>
            </a:r>
            <a:r>
              <a:rPr sz="1600" spc="0" dirty="0">
                <a:latin typeface="Century Gothic"/>
                <a:cs typeface="Century Gothic"/>
              </a:rPr>
              <a:t>rar</a:t>
            </a:r>
            <a:r>
              <a:rPr sz="1600" spc="150" dirty="0">
                <a:latin typeface="Century Gothic"/>
                <a:cs typeface="Century Gothic"/>
              </a:rPr>
              <a:t> </a:t>
            </a:r>
            <a:r>
              <a:rPr sz="1600" spc="9" dirty="0">
                <a:latin typeface="Century Gothic"/>
                <a:cs typeface="Century Gothic"/>
              </a:rPr>
              <a:t>i</a:t>
            </a:r>
            <a:r>
              <a:rPr sz="1600" spc="0" dirty="0">
                <a:latin typeface="Century Gothic"/>
                <a:cs typeface="Century Gothic"/>
              </a:rPr>
              <a:t>n</a:t>
            </a:r>
            <a:r>
              <a:rPr sz="1600" spc="-4" dirty="0">
                <a:latin typeface="Century Gothic"/>
                <a:cs typeface="Century Gothic"/>
              </a:rPr>
              <a:t>f</a:t>
            </a:r>
            <a:r>
              <a:rPr sz="1600" spc="0" dirty="0">
                <a:latin typeface="Century Gothic"/>
                <a:cs typeface="Century Gothic"/>
              </a:rPr>
              <a:t>orm</a:t>
            </a:r>
            <a:r>
              <a:rPr sz="1600" spc="-4" dirty="0">
                <a:latin typeface="Century Gothic"/>
                <a:cs typeface="Century Gothic"/>
              </a:rPr>
              <a:t>a</a:t>
            </a:r>
            <a:r>
              <a:rPr sz="1600" spc="0" dirty="0">
                <a:latin typeface="Century Gothic"/>
                <a:cs typeface="Century Gothic"/>
              </a:rPr>
              <a:t>c</a:t>
            </a:r>
            <a:r>
              <a:rPr sz="1600" spc="9" dirty="0">
                <a:latin typeface="Century Gothic"/>
                <a:cs typeface="Century Gothic"/>
              </a:rPr>
              <a:t>i</a:t>
            </a:r>
            <a:r>
              <a:rPr sz="1600" spc="0" dirty="0">
                <a:latin typeface="Century Gothic"/>
                <a:cs typeface="Century Gothic"/>
              </a:rPr>
              <a:t>ón</a:t>
            </a:r>
            <a:r>
              <a:rPr sz="1600" spc="149" dirty="0">
                <a:latin typeface="Century Gothic"/>
                <a:cs typeface="Century Gothic"/>
              </a:rPr>
              <a:t> </a:t>
            </a:r>
            <a:r>
              <a:rPr sz="1600" spc="0" dirty="0">
                <a:latin typeface="Century Gothic"/>
                <a:cs typeface="Century Gothic"/>
              </a:rPr>
              <a:t>o</a:t>
            </a:r>
            <a:r>
              <a:rPr sz="1600" spc="-4" dirty="0">
                <a:latin typeface="Century Gothic"/>
                <a:cs typeface="Century Gothic"/>
              </a:rPr>
              <a:t>p</a:t>
            </a:r>
            <a:r>
              <a:rPr sz="1600" spc="0" dirty="0">
                <a:latin typeface="Century Gothic"/>
                <a:cs typeface="Century Gothic"/>
              </a:rPr>
              <a:t>or</a:t>
            </a:r>
            <a:r>
              <a:rPr sz="1600" spc="9" dirty="0">
                <a:latin typeface="Century Gothic"/>
                <a:cs typeface="Century Gothic"/>
              </a:rPr>
              <a:t>t</a:t>
            </a:r>
            <a:r>
              <a:rPr sz="1600" spc="0" dirty="0">
                <a:latin typeface="Century Gothic"/>
                <a:cs typeface="Century Gothic"/>
              </a:rPr>
              <a:t>u</a:t>
            </a:r>
            <a:r>
              <a:rPr sz="1600" spc="-4" dirty="0">
                <a:latin typeface="Century Gothic"/>
                <a:cs typeface="Century Gothic"/>
              </a:rPr>
              <a:t>n</a:t>
            </a:r>
            <a:r>
              <a:rPr sz="1600" spc="0" dirty="0">
                <a:latin typeface="Century Gothic"/>
                <a:cs typeface="Century Gothic"/>
              </a:rPr>
              <a:t>a</a:t>
            </a:r>
            <a:r>
              <a:rPr sz="1600" spc="134" dirty="0">
                <a:latin typeface="Century Gothic"/>
                <a:cs typeface="Century Gothic"/>
              </a:rPr>
              <a:t> </a:t>
            </a:r>
            <a:r>
              <a:rPr sz="1600" spc="0" dirty="0">
                <a:latin typeface="Century Gothic"/>
                <a:cs typeface="Century Gothic"/>
              </a:rPr>
              <a:t>y</a:t>
            </a:r>
            <a:endParaRPr sz="1600" dirty="0">
              <a:latin typeface="Century Gothic"/>
              <a:cs typeface="Century Gothic"/>
            </a:endParaRPr>
          </a:p>
          <a:p>
            <a:pPr marL="12700" marR="7391">
              <a:lnSpc>
                <a:spcPts val="1800"/>
              </a:lnSpc>
              <a:spcBef>
                <a:spcPts val="36"/>
              </a:spcBef>
            </a:pPr>
            <a:r>
              <a:rPr sz="1600" spc="0" dirty="0">
                <a:latin typeface="Century Gothic"/>
                <a:cs typeface="Century Gothic"/>
              </a:rPr>
              <a:t>conf</a:t>
            </a:r>
            <a:r>
              <a:rPr sz="1600" spc="9" dirty="0">
                <a:latin typeface="Century Gothic"/>
                <a:cs typeface="Century Gothic"/>
              </a:rPr>
              <a:t>i</a:t>
            </a:r>
            <a:r>
              <a:rPr sz="1600" spc="-4" dirty="0">
                <a:latin typeface="Century Gothic"/>
                <a:cs typeface="Century Gothic"/>
              </a:rPr>
              <a:t>a</a:t>
            </a:r>
            <a:r>
              <a:rPr sz="1600" spc="0" dirty="0">
                <a:latin typeface="Century Gothic"/>
                <a:cs typeface="Century Gothic"/>
              </a:rPr>
              <a:t>b</a:t>
            </a:r>
            <a:r>
              <a:rPr sz="1600" spc="4" dirty="0">
                <a:latin typeface="Century Gothic"/>
                <a:cs typeface="Century Gothic"/>
              </a:rPr>
              <a:t>l</a:t>
            </a:r>
            <a:r>
              <a:rPr sz="1600" spc="0" dirty="0">
                <a:latin typeface="Century Gothic"/>
                <a:cs typeface="Century Gothic"/>
              </a:rPr>
              <a:t>e</a:t>
            </a:r>
            <a:r>
              <a:rPr sz="1600" spc="114" dirty="0">
                <a:latin typeface="Century Gothic"/>
                <a:cs typeface="Century Gothic"/>
              </a:rPr>
              <a:t> </a:t>
            </a:r>
            <a:r>
              <a:rPr sz="1600" spc="4" dirty="0">
                <a:latin typeface="Century Gothic"/>
                <a:cs typeface="Century Gothic"/>
              </a:rPr>
              <a:t>s</a:t>
            </a:r>
            <a:r>
              <a:rPr sz="1600" spc="0" dirty="0">
                <a:latin typeface="Century Gothic"/>
                <a:cs typeface="Century Gothic"/>
              </a:rPr>
              <a:t>obre</a:t>
            </a:r>
            <a:r>
              <a:rPr sz="1600" spc="104" dirty="0">
                <a:latin typeface="Century Gothic"/>
                <a:cs typeface="Century Gothic"/>
              </a:rPr>
              <a:t> </a:t>
            </a:r>
            <a:r>
              <a:rPr sz="1600" spc="9" dirty="0">
                <a:latin typeface="Century Gothic"/>
                <a:cs typeface="Century Gothic"/>
              </a:rPr>
              <a:t>l</a:t>
            </a:r>
            <a:r>
              <a:rPr sz="1600" spc="0" dirty="0">
                <a:latin typeface="Century Gothic"/>
                <a:cs typeface="Century Gothic"/>
              </a:rPr>
              <a:t>a</a:t>
            </a:r>
            <a:r>
              <a:rPr sz="1600" spc="109" dirty="0">
                <a:latin typeface="Century Gothic"/>
                <a:cs typeface="Century Gothic"/>
              </a:rPr>
              <a:t> </a:t>
            </a:r>
            <a:r>
              <a:rPr sz="1600" spc="0" dirty="0">
                <a:latin typeface="Century Gothic"/>
                <a:cs typeface="Century Gothic"/>
              </a:rPr>
              <a:t>gest</a:t>
            </a:r>
            <a:r>
              <a:rPr sz="1600" spc="4" dirty="0">
                <a:latin typeface="Century Gothic"/>
                <a:cs typeface="Century Gothic"/>
              </a:rPr>
              <a:t>i</a:t>
            </a:r>
            <a:r>
              <a:rPr sz="1600" spc="0" dirty="0">
                <a:latin typeface="Century Gothic"/>
                <a:cs typeface="Century Gothic"/>
              </a:rPr>
              <a:t>ón</a:t>
            </a:r>
            <a:r>
              <a:rPr sz="1600" spc="104" dirty="0">
                <a:latin typeface="Century Gothic"/>
                <a:cs typeface="Century Gothic"/>
              </a:rPr>
              <a:t> </a:t>
            </a:r>
            <a:r>
              <a:rPr sz="1600" spc="4" dirty="0">
                <a:latin typeface="Century Gothic"/>
                <a:cs typeface="Century Gothic"/>
              </a:rPr>
              <a:t>d</a:t>
            </a:r>
            <a:r>
              <a:rPr sz="1600" spc="0" dirty="0">
                <a:latin typeface="Century Gothic"/>
                <a:cs typeface="Century Gothic"/>
              </a:rPr>
              <a:t>e</a:t>
            </a:r>
            <a:r>
              <a:rPr sz="1600" spc="84" dirty="0">
                <a:latin typeface="Century Gothic"/>
                <a:cs typeface="Century Gothic"/>
              </a:rPr>
              <a:t> </a:t>
            </a:r>
            <a:r>
              <a:rPr sz="1600" spc="9" dirty="0">
                <a:latin typeface="Century Gothic"/>
                <a:cs typeface="Century Gothic"/>
              </a:rPr>
              <a:t>l</a:t>
            </a:r>
            <a:r>
              <a:rPr sz="1600" spc="-4" dirty="0">
                <a:latin typeface="Century Gothic"/>
                <a:cs typeface="Century Gothic"/>
              </a:rPr>
              <a:t>a</a:t>
            </a:r>
            <a:r>
              <a:rPr sz="1600" spc="0" dirty="0">
                <a:latin typeface="Century Gothic"/>
                <a:cs typeface="Century Gothic"/>
              </a:rPr>
              <a:t>s co</a:t>
            </a:r>
            <a:r>
              <a:rPr sz="1600" spc="9" dirty="0">
                <a:latin typeface="Century Gothic"/>
                <a:cs typeface="Century Gothic"/>
              </a:rPr>
              <a:t>m</a:t>
            </a:r>
            <a:r>
              <a:rPr sz="1600" spc="0" dirty="0">
                <a:latin typeface="Century Gothic"/>
                <a:cs typeface="Century Gothic"/>
              </a:rPr>
              <a:t>p</a:t>
            </a:r>
            <a:r>
              <a:rPr sz="1600" spc="-4" dirty="0">
                <a:latin typeface="Century Gothic"/>
                <a:cs typeface="Century Gothic"/>
              </a:rPr>
              <a:t>e</a:t>
            </a:r>
            <a:r>
              <a:rPr sz="1600" spc="4" dirty="0">
                <a:latin typeface="Century Gothic"/>
                <a:cs typeface="Century Gothic"/>
              </a:rPr>
              <a:t>t</a:t>
            </a:r>
            <a:r>
              <a:rPr sz="1600" spc="0" dirty="0">
                <a:latin typeface="Century Gothic"/>
                <a:cs typeface="Century Gothic"/>
              </a:rPr>
              <a:t>e</a:t>
            </a:r>
            <a:r>
              <a:rPr sz="1600" spc="-4" dirty="0">
                <a:latin typeface="Century Gothic"/>
                <a:cs typeface="Century Gothic"/>
              </a:rPr>
              <a:t>n</a:t>
            </a:r>
            <a:r>
              <a:rPr sz="1600" spc="0" dirty="0">
                <a:latin typeface="Century Gothic"/>
                <a:cs typeface="Century Gothic"/>
              </a:rPr>
              <a:t>c</a:t>
            </a:r>
            <a:r>
              <a:rPr sz="1600" spc="9" dirty="0">
                <a:latin typeface="Century Gothic"/>
                <a:cs typeface="Century Gothic"/>
              </a:rPr>
              <a:t>i</a:t>
            </a:r>
            <a:r>
              <a:rPr sz="1600" spc="-4" dirty="0">
                <a:latin typeface="Century Gothic"/>
                <a:cs typeface="Century Gothic"/>
              </a:rPr>
              <a:t>a</a:t>
            </a:r>
            <a:r>
              <a:rPr sz="1600" spc="0" dirty="0">
                <a:latin typeface="Century Gothic"/>
                <a:cs typeface="Century Gothic"/>
              </a:rPr>
              <a:t>s </a:t>
            </a:r>
            <a:r>
              <a:rPr sz="1600" spc="213" dirty="0">
                <a:latin typeface="Century Gothic"/>
                <a:cs typeface="Century Gothic"/>
              </a:rPr>
              <a:t> </a:t>
            </a:r>
            <a:r>
              <a:rPr sz="1600" spc="4" dirty="0">
                <a:latin typeface="Century Gothic"/>
                <a:cs typeface="Century Gothic"/>
              </a:rPr>
              <a:t>d</a:t>
            </a:r>
            <a:r>
              <a:rPr sz="1600" spc="0" dirty="0">
                <a:latin typeface="Century Gothic"/>
                <a:cs typeface="Century Gothic"/>
              </a:rPr>
              <a:t>e</a:t>
            </a:r>
            <a:r>
              <a:rPr sz="1600" spc="84" dirty="0">
                <a:latin typeface="Century Gothic"/>
                <a:cs typeface="Century Gothic"/>
              </a:rPr>
              <a:t> </a:t>
            </a:r>
            <a:r>
              <a:rPr sz="1600" spc="9" dirty="0">
                <a:latin typeface="Century Gothic"/>
                <a:cs typeface="Century Gothic"/>
              </a:rPr>
              <a:t>l</a:t>
            </a:r>
            <a:r>
              <a:rPr sz="1600" spc="0" dirty="0">
                <a:latin typeface="Century Gothic"/>
                <a:cs typeface="Century Gothic"/>
              </a:rPr>
              <a:t>os</a:t>
            </a:r>
            <a:r>
              <a:rPr sz="1600" spc="109" dirty="0">
                <a:latin typeface="Century Gothic"/>
                <a:cs typeface="Century Gothic"/>
              </a:rPr>
              <a:t> </a:t>
            </a:r>
            <a:r>
              <a:rPr sz="1600" spc="0" dirty="0" err="1">
                <a:latin typeface="Century Gothic"/>
                <a:cs typeface="Century Gothic"/>
              </a:rPr>
              <a:t>Gob</a:t>
            </a:r>
            <a:r>
              <a:rPr sz="1600" spc="9" dirty="0" err="1">
                <a:latin typeface="Century Gothic"/>
                <a:cs typeface="Century Gothic"/>
              </a:rPr>
              <a:t>i</a:t>
            </a:r>
            <a:r>
              <a:rPr sz="1600" spc="0" dirty="0" err="1">
                <a:latin typeface="Century Gothic"/>
                <a:cs typeface="Century Gothic"/>
              </a:rPr>
              <a:t>ern</a:t>
            </a:r>
            <a:r>
              <a:rPr sz="1600" spc="-9" dirty="0" err="1">
                <a:latin typeface="Century Gothic"/>
                <a:cs typeface="Century Gothic"/>
              </a:rPr>
              <a:t>o</a:t>
            </a:r>
            <a:r>
              <a:rPr sz="1600" spc="0" dirty="0" err="1">
                <a:latin typeface="Century Gothic"/>
                <a:cs typeface="Century Gothic"/>
              </a:rPr>
              <a:t>s</a:t>
            </a:r>
            <a:endParaRPr lang="es-ES" sz="1600" spc="0" dirty="0">
              <a:latin typeface="Century Gothic"/>
              <a:cs typeface="Century Gothic"/>
            </a:endParaRPr>
          </a:p>
          <a:p>
            <a:pPr marL="12700" marR="7391">
              <a:lnSpc>
                <a:spcPts val="1800"/>
              </a:lnSpc>
              <a:spcBef>
                <a:spcPts val="36"/>
              </a:spcBef>
            </a:pPr>
            <a:r>
              <a:rPr lang="es-EC" sz="1600" dirty="0">
                <a:latin typeface="Century Gothic"/>
                <a:cs typeface="Century Gothic"/>
              </a:rPr>
              <a:t>Autónomos Descentralizados</a:t>
            </a:r>
            <a:endParaRPr sz="1600" dirty="0">
              <a:latin typeface="Century Gothic"/>
              <a:cs typeface="Century Gothic"/>
            </a:endParaRPr>
          </a:p>
        </p:txBody>
      </p:sp>
      <p:sp>
        <p:nvSpPr>
          <p:cNvPr id="6" name="object 16">
            <a:extLst>
              <a:ext uri="{FF2B5EF4-FFF2-40B4-BE49-F238E27FC236}">
                <a16:creationId xmlns="" xmlns:a16="http://schemas.microsoft.com/office/drawing/2014/main" id="{5A876ECE-6F22-4145-8297-7B7C02E16E40}"/>
              </a:ext>
            </a:extLst>
          </p:cNvPr>
          <p:cNvSpPr txBox="1"/>
          <p:nvPr/>
        </p:nvSpPr>
        <p:spPr>
          <a:xfrm>
            <a:off x="1537905" y="3121536"/>
            <a:ext cx="2905306" cy="624584"/>
          </a:xfrm>
          <a:prstGeom prst="rect">
            <a:avLst/>
          </a:prstGeom>
        </p:spPr>
        <p:txBody>
          <a:bodyPr wrap="square" lIns="0" tIns="0" rIns="0" bIns="0" rtlCol="0">
            <a:noAutofit/>
          </a:bodyPr>
          <a:lstStyle/>
          <a:p>
            <a:pPr marL="12700">
              <a:lnSpc>
                <a:spcPts val="2075"/>
              </a:lnSpc>
              <a:spcBef>
                <a:spcPts val="103"/>
              </a:spcBef>
            </a:pPr>
            <a:r>
              <a:rPr sz="2000" b="1" spc="0" dirty="0">
                <a:latin typeface="Century Gothic"/>
                <a:cs typeface="Century Gothic"/>
              </a:rPr>
              <a:t>Sec</a:t>
            </a:r>
            <a:r>
              <a:rPr sz="2000" b="1" spc="-9" dirty="0">
                <a:latin typeface="Century Gothic"/>
                <a:cs typeface="Century Gothic"/>
              </a:rPr>
              <a:t>t</a:t>
            </a:r>
            <a:r>
              <a:rPr sz="2000" b="1" spc="0" dirty="0">
                <a:latin typeface="Century Gothic"/>
                <a:cs typeface="Century Gothic"/>
              </a:rPr>
              <a:t>or</a:t>
            </a:r>
            <a:r>
              <a:rPr sz="2000" b="1" spc="-33" dirty="0">
                <a:latin typeface="Century Gothic"/>
                <a:cs typeface="Century Gothic"/>
              </a:rPr>
              <a:t> </a:t>
            </a:r>
            <a:r>
              <a:rPr sz="2000" b="1" spc="0" dirty="0">
                <a:latin typeface="Century Gothic"/>
                <a:cs typeface="Century Gothic"/>
              </a:rPr>
              <a:t>investig</a:t>
            </a:r>
            <a:r>
              <a:rPr sz="2000" b="1" spc="-9" dirty="0">
                <a:latin typeface="Century Gothic"/>
                <a:cs typeface="Century Gothic"/>
              </a:rPr>
              <a:t>a</a:t>
            </a:r>
            <a:r>
              <a:rPr sz="2000" b="1" spc="0" dirty="0">
                <a:latin typeface="Century Gothic"/>
                <a:cs typeface="Century Gothic"/>
              </a:rPr>
              <a:t>do</a:t>
            </a:r>
            <a:r>
              <a:rPr sz="1900" b="1" spc="0" dirty="0">
                <a:latin typeface="Century Gothic"/>
                <a:cs typeface="Century Gothic"/>
              </a:rPr>
              <a:t>:</a:t>
            </a:r>
            <a:endParaRPr sz="1900" dirty="0">
              <a:latin typeface="Century Gothic"/>
              <a:cs typeface="Century Gothic"/>
            </a:endParaRPr>
          </a:p>
          <a:p>
            <a:pPr marL="12700" marR="36118">
              <a:lnSpc>
                <a:spcPct val="102172"/>
              </a:lnSpc>
              <a:spcBef>
                <a:spcPts val="847"/>
              </a:spcBef>
            </a:pPr>
            <a:r>
              <a:rPr sz="1600" spc="0" dirty="0">
                <a:latin typeface="Arial"/>
                <a:cs typeface="Arial"/>
              </a:rPr>
              <a:t>•  </a:t>
            </a:r>
            <a:r>
              <a:rPr sz="1600" spc="29" dirty="0">
                <a:latin typeface="Arial"/>
                <a:cs typeface="Arial"/>
              </a:rPr>
              <a:t> </a:t>
            </a:r>
            <a:r>
              <a:rPr sz="1600" spc="0" dirty="0">
                <a:latin typeface="Century Gothic"/>
                <a:cs typeface="Century Gothic"/>
              </a:rPr>
              <a:t>S</a:t>
            </a:r>
            <a:r>
              <a:rPr sz="1600" spc="-4" dirty="0">
                <a:latin typeface="Century Gothic"/>
                <a:cs typeface="Century Gothic"/>
              </a:rPr>
              <a:t>e</a:t>
            </a:r>
            <a:r>
              <a:rPr sz="1600" spc="0" dirty="0">
                <a:latin typeface="Century Gothic"/>
                <a:cs typeface="Century Gothic"/>
              </a:rPr>
              <a:t>c</a:t>
            </a:r>
            <a:r>
              <a:rPr sz="1600" spc="9" dirty="0">
                <a:latin typeface="Century Gothic"/>
                <a:cs typeface="Century Gothic"/>
              </a:rPr>
              <a:t>t</a:t>
            </a:r>
            <a:r>
              <a:rPr sz="1600" spc="0" dirty="0">
                <a:latin typeface="Century Gothic"/>
                <a:cs typeface="Century Gothic"/>
              </a:rPr>
              <a:t>or</a:t>
            </a:r>
            <a:r>
              <a:rPr sz="1600" spc="4" dirty="0">
                <a:latin typeface="Century Gothic"/>
                <a:cs typeface="Century Gothic"/>
              </a:rPr>
              <a:t> </a:t>
            </a:r>
            <a:r>
              <a:rPr sz="1600" spc="0" dirty="0">
                <a:latin typeface="Century Gothic"/>
                <a:cs typeface="Century Gothic"/>
              </a:rPr>
              <a:t>púb</a:t>
            </a:r>
            <a:r>
              <a:rPr sz="1600" spc="9" dirty="0">
                <a:latin typeface="Century Gothic"/>
                <a:cs typeface="Century Gothic"/>
              </a:rPr>
              <a:t>li</a:t>
            </a:r>
            <a:r>
              <a:rPr sz="1600" spc="0" dirty="0">
                <a:latin typeface="Century Gothic"/>
                <a:cs typeface="Century Gothic"/>
              </a:rPr>
              <a:t>co</a:t>
            </a:r>
            <a:endParaRPr sz="1600" dirty="0">
              <a:latin typeface="Century Gothic"/>
              <a:cs typeface="Century Gothic"/>
            </a:endParaRPr>
          </a:p>
        </p:txBody>
      </p:sp>
      <p:sp>
        <p:nvSpPr>
          <p:cNvPr id="7" name="object 12">
            <a:extLst>
              <a:ext uri="{FF2B5EF4-FFF2-40B4-BE49-F238E27FC236}">
                <a16:creationId xmlns="" xmlns:a16="http://schemas.microsoft.com/office/drawing/2014/main" id="{99665FEF-8993-4519-90E5-689E69F3D359}"/>
              </a:ext>
            </a:extLst>
          </p:cNvPr>
          <p:cNvSpPr txBox="1"/>
          <p:nvPr/>
        </p:nvSpPr>
        <p:spPr>
          <a:xfrm>
            <a:off x="1537905" y="4153665"/>
            <a:ext cx="1317192" cy="266192"/>
          </a:xfrm>
          <a:prstGeom prst="rect">
            <a:avLst/>
          </a:prstGeom>
        </p:spPr>
        <p:txBody>
          <a:bodyPr wrap="square" lIns="0" tIns="0" rIns="0" bIns="0" rtlCol="0">
            <a:noAutofit/>
          </a:bodyPr>
          <a:lstStyle/>
          <a:p>
            <a:pPr marL="12700">
              <a:lnSpc>
                <a:spcPts val="2075"/>
              </a:lnSpc>
              <a:spcBef>
                <a:spcPts val="103"/>
              </a:spcBef>
            </a:pPr>
            <a:endParaRPr sz="1900" dirty="0">
              <a:latin typeface="Century Gothic"/>
              <a:cs typeface="Century Gothic"/>
            </a:endParaRPr>
          </a:p>
        </p:txBody>
      </p:sp>
      <p:sp>
        <p:nvSpPr>
          <p:cNvPr id="8" name="object 9">
            <a:extLst>
              <a:ext uri="{FF2B5EF4-FFF2-40B4-BE49-F238E27FC236}">
                <a16:creationId xmlns="" xmlns:a16="http://schemas.microsoft.com/office/drawing/2014/main" id="{B903660F-20D4-4621-AA2F-0AECBB3C6F9D}"/>
              </a:ext>
            </a:extLst>
          </p:cNvPr>
          <p:cNvSpPr txBox="1"/>
          <p:nvPr/>
        </p:nvSpPr>
        <p:spPr>
          <a:xfrm>
            <a:off x="1537905" y="3875616"/>
            <a:ext cx="3715977" cy="2414016"/>
          </a:xfrm>
          <a:prstGeom prst="rect">
            <a:avLst/>
          </a:prstGeom>
        </p:spPr>
        <p:txBody>
          <a:bodyPr wrap="square" lIns="0" tIns="0" rIns="0" bIns="0" rtlCol="0">
            <a:noAutofit/>
          </a:bodyPr>
          <a:lstStyle/>
          <a:p>
            <a:pPr marL="12700" marR="28862">
              <a:lnSpc>
                <a:spcPts val="1660"/>
              </a:lnSpc>
              <a:spcBef>
                <a:spcPts val="83"/>
              </a:spcBef>
            </a:pPr>
            <a:r>
              <a:rPr lang="es-EC" sz="2000" b="1" dirty="0">
                <a:cs typeface="Century Gothic"/>
              </a:rPr>
              <a:t>T</a:t>
            </a:r>
            <a:r>
              <a:rPr lang="es-EC" sz="2000" b="1" spc="-4" dirty="0">
                <a:cs typeface="Century Gothic"/>
              </a:rPr>
              <a:t>e</a:t>
            </a:r>
            <a:r>
              <a:rPr lang="es-EC" sz="2000" b="1" spc="4" dirty="0">
                <a:cs typeface="Century Gothic"/>
              </a:rPr>
              <a:t>m</a:t>
            </a:r>
            <a:r>
              <a:rPr lang="es-EC" sz="2000" b="1" dirty="0">
                <a:cs typeface="Century Gothic"/>
              </a:rPr>
              <a:t>á</a:t>
            </a:r>
            <a:r>
              <a:rPr lang="es-EC" sz="2000" b="1" spc="-9" dirty="0">
                <a:cs typeface="Century Gothic"/>
              </a:rPr>
              <a:t>t</a:t>
            </a:r>
            <a:r>
              <a:rPr lang="es-EC" sz="2000" b="1" dirty="0">
                <a:cs typeface="Century Gothic"/>
              </a:rPr>
              <a:t>icas</a:t>
            </a:r>
            <a:r>
              <a:rPr lang="es-EC" sz="2000" b="1" dirty="0" smtClean="0">
                <a:cs typeface="Century Gothic"/>
              </a:rPr>
              <a:t>:</a:t>
            </a:r>
          </a:p>
          <a:p>
            <a:pPr marL="12700" marR="7391">
              <a:lnSpc>
                <a:spcPts val="1800"/>
              </a:lnSpc>
              <a:spcBef>
                <a:spcPts val="36"/>
              </a:spcBef>
            </a:pPr>
            <a:endParaRPr lang="es-EC" sz="1500" dirty="0">
              <a:latin typeface="Century Gothic"/>
              <a:cs typeface="Century Gothic"/>
            </a:endParaRPr>
          </a:p>
          <a:p>
            <a:pPr marL="285750" marR="7391" indent="-285750">
              <a:lnSpc>
                <a:spcPts val="1800"/>
              </a:lnSpc>
              <a:spcBef>
                <a:spcPts val="36"/>
              </a:spcBef>
              <a:buFont typeface="Arial" panose="020B0604020202020204" pitchFamily="34" charset="0"/>
              <a:buChar char="•"/>
            </a:pPr>
            <a:r>
              <a:rPr sz="1600" dirty="0" err="1" smtClean="0">
                <a:latin typeface="Century Gothic"/>
                <a:cs typeface="Century Gothic"/>
              </a:rPr>
              <a:t>Gestión</a:t>
            </a:r>
            <a:r>
              <a:rPr sz="1600" dirty="0" smtClean="0">
                <a:latin typeface="Century Gothic"/>
                <a:cs typeface="Century Gothic"/>
              </a:rPr>
              <a:t> </a:t>
            </a:r>
            <a:r>
              <a:rPr sz="1600" dirty="0">
                <a:latin typeface="Century Gothic"/>
                <a:cs typeface="Century Gothic"/>
              </a:rPr>
              <a:t>ambiental</a:t>
            </a:r>
          </a:p>
          <a:p>
            <a:pPr marL="298450" marR="7391" indent="-285750">
              <a:lnSpc>
                <a:spcPts val="1800"/>
              </a:lnSpc>
              <a:spcBef>
                <a:spcPts val="36"/>
              </a:spcBef>
              <a:buFont typeface="Arial" panose="020B0604020202020204" pitchFamily="34" charset="0"/>
              <a:buChar char="•"/>
            </a:pPr>
            <a:r>
              <a:rPr sz="1600" dirty="0" err="1" smtClean="0">
                <a:latin typeface="Century Gothic"/>
                <a:cs typeface="Century Gothic"/>
              </a:rPr>
              <a:t>Fomento</a:t>
            </a:r>
            <a:r>
              <a:rPr sz="1600" dirty="0" smtClean="0">
                <a:latin typeface="Century Gothic"/>
                <a:cs typeface="Century Gothic"/>
              </a:rPr>
              <a:t> </a:t>
            </a:r>
            <a:r>
              <a:rPr sz="1600" dirty="0">
                <a:latin typeface="Century Gothic"/>
                <a:cs typeface="Century Gothic"/>
              </a:rPr>
              <a:t>y desarrollo productivo</a:t>
            </a:r>
          </a:p>
          <a:p>
            <a:pPr marL="298450" marR="7391" indent="-285750">
              <a:lnSpc>
                <a:spcPts val="1800"/>
              </a:lnSpc>
              <a:spcBef>
                <a:spcPts val="36"/>
              </a:spcBef>
              <a:buFont typeface="Arial" panose="020B0604020202020204" pitchFamily="34" charset="0"/>
              <a:buChar char="•"/>
            </a:pPr>
            <a:r>
              <a:rPr sz="1600" dirty="0" err="1" smtClean="0">
                <a:latin typeface="Century Gothic"/>
                <a:cs typeface="Century Gothic"/>
              </a:rPr>
              <a:t>Riego</a:t>
            </a:r>
            <a:r>
              <a:rPr sz="1600" dirty="0" smtClean="0">
                <a:latin typeface="Century Gothic"/>
                <a:cs typeface="Century Gothic"/>
              </a:rPr>
              <a:t> </a:t>
            </a:r>
            <a:r>
              <a:rPr sz="1600" dirty="0">
                <a:latin typeface="Century Gothic"/>
                <a:cs typeface="Century Gothic"/>
              </a:rPr>
              <a:t>y drenaje</a:t>
            </a:r>
          </a:p>
          <a:p>
            <a:pPr marL="298450" marR="7391" indent="-285750">
              <a:lnSpc>
                <a:spcPts val="1800"/>
              </a:lnSpc>
              <a:spcBef>
                <a:spcPts val="36"/>
              </a:spcBef>
              <a:buFont typeface="Arial" panose="020B0604020202020204" pitchFamily="34" charset="0"/>
              <a:buChar char="•"/>
            </a:pPr>
            <a:r>
              <a:rPr sz="1600" dirty="0" err="1" smtClean="0">
                <a:latin typeface="Century Gothic"/>
                <a:cs typeface="Century Gothic"/>
              </a:rPr>
              <a:t>Ingresos</a:t>
            </a:r>
            <a:r>
              <a:rPr sz="1600" dirty="0" smtClean="0">
                <a:latin typeface="Century Gothic"/>
                <a:cs typeface="Century Gothic"/>
              </a:rPr>
              <a:t> </a:t>
            </a:r>
            <a:r>
              <a:rPr sz="1600" dirty="0">
                <a:latin typeface="Century Gothic"/>
                <a:cs typeface="Century Gothic"/>
              </a:rPr>
              <a:t>y gastos</a:t>
            </a:r>
          </a:p>
          <a:p>
            <a:pPr marL="298450" marR="7391" indent="-285750">
              <a:lnSpc>
                <a:spcPts val="1800"/>
              </a:lnSpc>
              <a:spcBef>
                <a:spcPts val="36"/>
              </a:spcBef>
              <a:buFont typeface="Arial" panose="020B0604020202020204" pitchFamily="34" charset="0"/>
              <a:buChar char="•"/>
            </a:pPr>
            <a:r>
              <a:rPr sz="1600" dirty="0" err="1" smtClean="0">
                <a:latin typeface="Century Gothic"/>
                <a:cs typeface="Century Gothic"/>
              </a:rPr>
              <a:t>Gestión</a:t>
            </a:r>
            <a:r>
              <a:rPr sz="1600" dirty="0" smtClean="0">
                <a:latin typeface="Century Gothic"/>
                <a:cs typeface="Century Gothic"/>
              </a:rPr>
              <a:t> </a:t>
            </a:r>
            <a:r>
              <a:rPr sz="1600" dirty="0">
                <a:latin typeface="Century Gothic"/>
                <a:cs typeface="Century Gothic"/>
              </a:rPr>
              <a:t>de </a:t>
            </a:r>
            <a:r>
              <a:rPr lang="es-ES" sz="1600" dirty="0">
                <a:latin typeface="Century Gothic"/>
                <a:cs typeface="Century Gothic"/>
              </a:rPr>
              <a:t>R</a:t>
            </a:r>
            <a:r>
              <a:rPr sz="1600" dirty="0" err="1">
                <a:latin typeface="Century Gothic"/>
                <a:cs typeface="Century Gothic"/>
              </a:rPr>
              <a:t>iesgos</a:t>
            </a:r>
            <a:endParaRPr lang="es-ES" sz="1600" dirty="0">
              <a:latin typeface="Century Gothic"/>
              <a:cs typeface="Century Gothic"/>
            </a:endParaRPr>
          </a:p>
          <a:p>
            <a:pPr marL="298450" marR="7391" indent="-285750">
              <a:lnSpc>
                <a:spcPts val="1800"/>
              </a:lnSpc>
              <a:spcBef>
                <a:spcPts val="36"/>
              </a:spcBef>
              <a:buFont typeface="Arial" panose="020B0604020202020204" pitchFamily="34" charset="0"/>
              <a:buChar char="•"/>
            </a:pPr>
            <a:r>
              <a:rPr sz="1600" dirty="0" err="1" smtClean="0">
                <a:latin typeface="Century Gothic"/>
                <a:cs typeface="Century Gothic"/>
              </a:rPr>
              <a:t>Cooperación</a:t>
            </a:r>
            <a:r>
              <a:rPr sz="1600" dirty="0" smtClean="0">
                <a:latin typeface="Century Gothic"/>
                <a:cs typeface="Century Gothic"/>
              </a:rPr>
              <a:t> </a:t>
            </a:r>
            <a:r>
              <a:rPr sz="1600" dirty="0">
                <a:latin typeface="Century Gothic"/>
                <a:cs typeface="Century Gothic"/>
              </a:rPr>
              <a:t>internacional</a:t>
            </a:r>
          </a:p>
          <a:p>
            <a:pPr marL="298450" marR="7391" indent="-285750">
              <a:lnSpc>
                <a:spcPts val="1800"/>
              </a:lnSpc>
              <a:spcBef>
                <a:spcPts val="36"/>
              </a:spcBef>
              <a:buFont typeface="Arial" panose="020B0604020202020204" pitchFamily="34" charset="0"/>
              <a:buChar char="•"/>
            </a:pPr>
            <a:r>
              <a:rPr sz="1600" dirty="0" err="1" smtClean="0">
                <a:latin typeface="Century Gothic"/>
                <a:cs typeface="Century Gothic"/>
              </a:rPr>
              <a:t>Vialidad</a:t>
            </a:r>
            <a:endParaRPr lang="es-ES" sz="1600" dirty="0">
              <a:latin typeface="Century Gothic"/>
              <a:cs typeface="Century Gothic"/>
            </a:endParaRPr>
          </a:p>
          <a:p>
            <a:pPr marL="298450" marR="7391" indent="-285750">
              <a:lnSpc>
                <a:spcPts val="1800"/>
              </a:lnSpc>
              <a:spcBef>
                <a:spcPts val="36"/>
              </a:spcBef>
              <a:buFont typeface="Arial" panose="020B0604020202020204" pitchFamily="34" charset="0"/>
              <a:buChar char="•"/>
            </a:pPr>
            <a:r>
              <a:rPr lang="es-EC" sz="1600" dirty="0" smtClean="0">
                <a:latin typeface="Century Gothic"/>
                <a:cs typeface="Century Gothic"/>
              </a:rPr>
              <a:t>Turismo</a:t>
            </a:r>
            <a:endParaRPr lang="es-EC" sz="1600" dirty="0">
              <a:latin typeface="Century Gothic"/>
              <a:cs typeface="Century Gothic"/>
            </a:endParaRPr>
          </a:p>
          <a:p>
            <a:pPr marL="12700" marR="28862">
              <a:lnSpc>
                <a:spcPts val="1800"/>
              </a:lnSpc>
            </a:pPr>
            <a:endParaRPr lang="es-ES" sz="2250" spc="0" baseline="-1812" dirty="0">
              <a:latin typeface="Century Gothic"/>
              <a:cs typeface="Century Gothic"/>
            </a:endParaRPr>
          </a:p>
          <a:p>
            <a:pPr marL="12700" marR="28862">
              <a:lnSpc>
                <a:spcPts val="1800"/>
              </a:lnSpc>
            </a:pPr>
            <a:endParaRPr sz="1500" dirty="0">
              <a:latin typeface="Century Gothic"/>
              <a:cs typeface="Century Gothic"/>
            </a:endParaRPr>
          </a:p>
        </p:txBody>
      </p:sp>
      <p:sp>
        <p:nvSpPr>
          <p:cNvPr id="9" name="object 29">
            <a:extLst>
              <a:ext uri="{FF2B5EF4-FFF2-40B4-BE49-F238E27FC236}">
                <a16:creationId xmlns="" xmlns:a16="http://schemas.microsoft.com/office/drawing/2014/main" id="{56140998-31B2-454F-9536-CE451E1203DB}"/>
              </a:ext>
            </a:extLst>
          </p:cNvPr>
          <p:cNvSpPr/>
          <p:nvPr/>
        </p:nvSpPr>
        <p:spPr>
          <a:xfrm>
            <a:off x="5253882" y="1835393"/>
            <a:ext cx="6826123" cy="4080446"/>
          </a:xfrm>
          <a:custGeom>
            <a:avLst/>
            <a:gdLst/>
            <a:ahLst/>
            <a:cxnLst/>
            <a:rect l="l" t="t" r="r" b="b"/>
            <a:pathLst>
              <a:path w="6826123" h="4080446">
                <a:moveTo>
                  <a:pt x="0" y="93091"/>
                </a:moveTo>
                <a:lnTo>
                  <a:pt x="9693" y="51664"/>
                </a:lnTo>
                <a:lnTo>
                  <a:pt x="35684" y="19788"/>
                </a:lnTo>
                <a:lnTo>
                  <a:pt x="73337" y="2097"/>
                </a:lnTo>
                <a:lnTo>
                  <a:pt x="93091" y="0"/>
                </a:lnTo>
                <a:lnTo>
                  <a:pt x="6733032" y="0"/>
                </a:lnTo>
                <a:lnTo>
                  <a:pt x="6774458" y="9693"/>
                </a:lnTo>
                <a:lnTo>
                  <a:pt x="6806334" y="35684"/>
                </a:lnTo>
                <a:lnTo>
                  <a:pt x="6824025" y="73337"/>
                </a:lnTo>
                <a:lnTo>
                  <a:pt x="6826123" y="93091"/>
                </a:lnTo>
                <a:lnTo>
                  <a:pt x="6826123" y="3987406"/>
                </a:lnTo>
                <a:lnTo>
                  <a:pt x="6816424" y="4028810"/>
                </a:lnTo>
                <a:lnTo>
                  <a:pt x="6790420" y="4060676"/>
                </a:lnTo>
                <a:lnTo>
                  <a:pt x="6752751" y="4078356"/>
                </a:lnTo>
                <a:lnTo>
                  <a:pt x="6733032" y="4080446"/>
                </a:lnTo>
                <a:lnTo>
                  <a:pt x="93091" y="4080446"/>
                </a:lnTo>
                <a:lnTo>
                  <a:pt x="51654" y="4070748"/>
                </a:lnTo>
                <a:lnTo>
                  <a:pt x="19774" y="4044753"/>
                </a:lnTo>
                <a:lnTo>
                  <a:pt x="2090" y="4007108"/>
                </a:lnTo>
                <a:lnTo>
                  <a:pt x="0" y="3987406"/>
                </a:lnTo>
                <a:lnTo>
                  <a:pt x="0" y="93091"/>
                </a:lnTo>
                <a:close/>
              </a:path>
            </a:pathLst>
          </a:custGeom>
          <a:ln w="9525">
            <a:noFill/>
          </a:ln>
        </p:spPr>
        <p:txBody>
          <a:bodyPr wrap="square" lIns="0" tIns="0" rIns="0" bIns="0" rtlCol="0">
            <a:noAutofit/>
          </a:bodyPr>
          <a:lstStyle/>
          <a:p>
            <a:endParaRPr sz="1600" dirty="0"/>
          </a:p>
        </p:txBody>
      </p:sp>
      <p:sp>
        <p:nvSpPr>
          <p:cNvPr id="10" name="object 30">
            <a:extLst>
              <a:ext uri="{FF2B5EF4-FFF2-40B4-BE49-F238E27FC236}">
                <a16:creationId xmlns="" xmlns:a16="http://schemas.microsoft.com/office/drawing/2014/main" id="{BE6598DA-00C0-434C-91EB-43CEA9BB8853}"/>
              </a:ext>
            </a:extLst>
          </p:cNvPr>
          <p:cNvSpPr/>
          <p:nvPr/>
        </p:nvSpPr>
        <p:spPr>
          <a:xfrm>
            <a:off x="5744737" y="1907085"/>
            <a:ext cx="2480310" cy="333184"/>
          </a:xfrm>
          <a:custGeom>
            <a:avLst/>
            <a:gdLst/>
            <a:ahLst/>
            <a:cxnLst/>
            <a:rect l="l" t="t" r="r" b="b"/>
            <a:pathLst>
              <a:path w="2480310" h="333184">
                <a:moveTo>
                  <a:pt x="0" y="333184"/>
                </a:moveTo>
                <a:lnTo>
                  <a:pt x="2480310" y="333184"/>
                </a:lnTo>
                <a:lnTo>
                  <a:pt x="2480310" y="0"/>
                </a:lnTo>
                <a:lnTo>
                  <a:pt x="0" y="0"/>
                </a:lnTo>
                <a:lnTo>
                  <a:pt x="0" y="333184"/>
                </a:lnTo>
                <a:close/>
              </a:path>
            </a:pathLst>
          </a:custGeom>
          <a:solidFill>
            <a:srgbClr val="FFFFFF"/>
          </a:solidFill>
        </p:spPr>
        <p:txBody>
          <a:bodyPr wrap="square" lIns="0" tIns="0" rIns="0" bIns="0" rtlCol="0">
            <a:noAutofit/>
          </a:bodyPr>
          <a:lstStyle/>
          <a:p>
            <a:endParaRPr/>
          </a:p>
        </p:txBody>
      </p:sp>
      <p:sp>
        <p:nvSpPr>
          <p:cNvPr id="11" name="object 31">
            <a:extLst>
              <a:ext uri="{FF2B5EF4-FFF2-40B4-BE49-F238E27FC236}">
                <a16:creationId xmlns="" xmlns:a16="http://schemas.microsoft.com/office/drawing/2014/main" id="{A5F1C405-947B-4521-A6DC-FA49B57419C6}"/>
              </a:ext>
            </a:extLst>
          </p:cNvPr>
          <p:cNvSpPr/>
          <p:nvPr/>
        </p:nvSpPr>
        <p:spPr>
          <a:xfrm>
            <a:off x="8224920" y="1907085"/>
            <a:ext cx="3658108" cy="333184"/>
          </a:xfrm>
          <a:custGeom>
            <a:avLst/>
            <a:gdLst/>
            <a:ahLst/>
            <a:cxnLst/>
            <a:rect l="l" t="t" r="r" b="b"/>
            <a:pathLst>
              <a:path w="3658108" h="333184">
                <a:moveTo>
                  <a:pt x="0" y="333184"/>
                </a:moveTo>
                <a:lnTo>
                  <a:pt x="3658108" y="333184"/>
                </a:lnTo>
                <a:lnTo>
                  <a:pt x="3658108" y="0"/>
                </a:lnTo>
                <a:lnTo>
                  <a:pt x="0" y="0"/>
                </a:lnTo>
                <a:lnTo>
                  <a:pt x="0" y="333184"/>
                </a:lnTo>
                <a:close/>
              </a:path>
            </a:pathLst>
          </a:custGeom>
          <a:solidFill>
            <a:srgbClr val="FFFFFF"/>
          </a:solidFill>
        </p:spPr>
        <p:txBody>
          <a:bodyPr wrap="square" lIns="0" tIns="0" rIns="0" bIns="0" rtlCol="0">
            <a:noAutofit/>
          </a:bodyPr>
          <a:lstStyle/>
          <a:p>
            <a:endParaRPr/>
          </a:p>
        </p:txBody>
      </p:sp>
      <p:sp>
        <p:nvSpPr>
          <p:cNvPr id="12" name="object 32">
            <a:extLst>
              <a:ext uri="{FF2B5EF4-FFF2-40B4-BE49-F238E27FC236}">
                <a16:creationId xmlns="" xmlns:a16="http://schemas.microsoft.com/office/drawing/2014/main" id="{B0CDA5C2-EA6D-46CC-AF2A-E4A6DEB7D368}"/>
              </a:ext>
            </a:extLst>
          </p:cNvPr>
          <p:cNvSpPr/>
          <p:nvPr/>
        </p:nvSpPr>
        <p:spPr>
          <a:xfrm>
            <a:off x="5744737" y="2240295"/>
            <a:ext cx="2480310" cy="337413"/>
          </a:xfrm>
          <a:custGeom>
            <a:avLst/>
            <a:gdLst/>
            <a:ahLst/>
            <a:cxnLst/>
            <a:rect l="l" t="t" r="r" b="b"/>
            <a:pathLst>
              <a:path w="2480310" h="337413">
                <a:moveTo>
                  <a:pt x="0" y="337413"/>
                </a:moveTo>
                <a:lnTo>
                  <a:pt x="2480310" y="337413"/>
                </a:lnTo>
                <a:lnTo>
                  <a:pt x="2480310" y="0"/>
                </a:lnTo>
                <a:lnTo>
                  <a:pt x="0" y="0"/>
                </a:lnTo>
                <a:lnTo>
                  <a:pt x="0" y="337413"/>
                </a:lnTo>
                <a:close/>
              </a:path>
            </a:pathLst>
          </a:custGeom>
          <a:solidFill>
            <a:srgbClr val="FFFFFF"/>
          </a:solidFill>
        </p:spPr>
        <p:txBody>
          <a:bodyPr wrap="square" lIns="0" tIns="0" rIns="0" bIns="0" rtlCol="0">
            <a:noAutofit/>
          </a:bodyPr>
          <a:lstStyle/>
          <a:p>
            <a:endParaRPr/>
          </a:p>
        </p:txBody>
      </p:sp>
      <p:sp>
        <p:nvSpPr>
          <p:cNvPr id="13" name="object 33">
            <a:extLst>
              <a:ext uri="{FF2B5EF4-FFF2-40B4-BE49-F238E27FC236}">
                <a16:creationId xmlns="" xmlns:a16="http://schemas.microsoft.com/office/drawing/2014/main" id="{6C8CB54F-57ED-40A4-B6DC-5B769ED1DA93}"/>
              </a:ext>
            </a:extLst>
          </p:cNvPr>
          <p:cNvSpPr/>
          <p:nvPr/>
        </p:nvSpPr>
        <p:spPr>
          <a:xfrm>
            <a:off x="8224920" y="2240295"/>
            <a:ext cx="3658108" cy="337413"/>
          </a:xfrm>
          <a:custGeom>
            <a:avLst/>
            <a:gdLst/>
            <a:ahLst/>
            <a:cxnLst/>
            <a:rect l="l" t="t" r="r" b="b"/>
            <a:pathLst>
              <a:path w="3658108" h="337413">
                <a:moveTo>
                  <a:pt x="0" y="337413"/>
                </a:moveTo>
                <a:lnTo>
                  <a:pt x="3658108" y="337413"/>
                </a:lnTo>
                <a:lnTo>
                  <a:pt x="3658108" y="0"/>
                </a:lnTo>
                <a:lnTo>
                  <a:pt x="0" y="0"/>
                </a:lnTo>
                <a:lnTo>
                  <a:pt x="0" y="337413"/>
                </a:lnTo>
                <a:close/>
              </a:path>
            </a:pathLst>
          </a:custGeom>
          <a:solidFill>
            <a:srgbClr val="FFFFFF"/>
          </a:solidFill>
        </p:spPr>
        <p:txBody>
          <a:bodyPr wrap="square" lIns="0" tIns="0" rIns="0" bIns="0" rtlCol="0">
            <a:noAutofit/>
          </a:bodyPr>
          <a:lstStyle/>
          <a:p>
            <a:endParaRPr/>
          </a:p>
        </p:txBody>
      </p:sp>
      <p:sp>
        <p:nvSpPr>
          <p:cNvPr id="14" name="object 34">
            <a:extLst>
              <a:ext uri="{FF2B5EF4-FFF2-40B4-BE49-F238E27FC236}">
                <a16:creationId xmlns="" xmlns:a16="http://schemas.microsoft.com/office/drawing/2014/main" id="{AE843D27-C20A-463A-B7CF-0979AA63A04D}"/>
              </a:ext>
            </a:extLst>
          </p:cNvPr>
          <p:cNvSpPr/>
          <p:nvPr/>
        </p:nvSpPr>
        <p:spPr>
          <a:xfrm>
            <a:off x="5744737" y="2577607"/>
            <a:ext cx="2480310" cy="509752"/>
          </a:xfrm>
          <a:custGeom>
            <a:avLst/>
            <a:gdLst/>
            <a:ahLst/>
            <a:cxnLst/>
            <a:rect l="l" t="t" r="r" b="b"/>
            <a:pathLst>
              <a:path w="2480310" h="509752">
                <a:moveTo>
                  <a:pt x="0" y="509752"/>
                </a:moveTo>
                <a:lnTo>
                  <a:pt x="2480310" y="509752"/>
                </a:lnTo>
                <a:lnTo>
                  <a:pt x="2480310" y="0"/>
                </a:lnTo>
                <a:lnTo>
                  <a:pt x="0" y="0"/>
                </a:lnTo>
                <a:lnTo>
                  <a:pt x="0" y="509752"/>
                </a:lnTo>
                <a:close/>
              </a:path>
            </a:pathLst>
          </a:custGeom>
          <a:solidFill>
            <a:srgbClr val="FFFFFF"/>
          </a:solidFill>
        </p:spPr>
        <p:txBody>
          <a:bodyPr wrap="square" lIns="0" tIns="0" rIns="0" bIns="0" rtlCol="0">
            <a:noAutofit/>
          </a:bodyPr>
          <a:lstStyle/>
          <a:p>
            <a:endParaRPr/>
          </a:p>
        </p:txBody>
      </p:sp>
      <p:sp>
        <p:nvSpPr>
          <p:cNvPr id="15" name="object 35">
            <a:extLst>
              <a:ext uri="{FF2B5EF4-FFF2-40B4-BE49-F238E27FC236}">
                <a16:creationId xmlns="" xmlns:a16="http://schemas.microsoft.com/office/drawing/2014/main" id="{50F22231-DF54-4B2F-B810-7FC34810EC34}"/>
              </a:ext>
            </a:extLst>
          </p:cNvPr>
          <p:cNvSpPr/>
          <p:nvPr/>
        </p:nvSpPr>
        <p:spPr>
          <a:xfrm>
            <a:off x="8224920" y="2577607"/>
            <a:ext cx="3658108" cy="509752"/>
          </a:xfrm>
          <a:custGeom>
            <a:avLst/>
            <a:gdLst/>
            <a:ahLst/>
            <a:cxnLst/>
            <a:rect l="l" t="t" r="r" b="b"/>
            <a:pathLst>
              <a:path w="3658108" h="509752">
                <a:moveTo>
                  <a:pt x="0" y="509752"/>
                </a:moveTo>
                <a:lnTo>
                  <a:pt x="3658108" y="509752"/>
                </a:lnTo>
                <a:lnTo>
                  <a:pt x="3658108" y="0"/>
                </a:lnTo>
                <a:lnTo>
                  <a:pt x="0" y="0"/>
                </a:lnTo>
                <a:lnTo>
                  <a:pt x="0" y="509752"/>
                </a:lnTo>
                <a:close/>
              </a:path>
            </a:pathLst>
          </a:custGeom>
          <a:solidFill>
            <a:srgbClr val="FFFFFF"/>
          </a:solidFill>
        </p:spPr>
        <p:txBody>
          <a:bodyPr wrap="square" lIns="0" tIns="0" rIns="0" bIns="0" rtlCol="0">
            <a:noAutofit/>
          </a:bodyPr>
          <a:lstStyle/>
          <a:p>
            <a:endParaRPr/>
          </a:p>
        </p:txBody>
      </p:sp>
      <p:sp>
        <p:nvSpPr>
          <p:cNvPr id="16" name="object 36">
            <a:extLst>
              <a:ext uri="{FF2B5EF4-FFF2-40B4-BE49-F238E27FC236}">
                <a16:creationId xmlns="" xmlns:a16="http://schemas.microsoft.com/office/drawing/2014/main" id="{E24BF2E5-2FD2-494A-AD86-B730B0CFDAF7}"/>
              </a:ext>
            </a:extLst>
          </p:cNvPr>
          <p:cNvSpPr/>
          <p:nvPr/>
        </p:nvSpPr>
        <p:spPr>
          <a:xfrm>
            <a:off x="5744737" y="3087461"/>
            <a:ext cx="2480310" cy="1010437"/>
          </a:xfrm>
          <a:custGeom>
            <a:avLst/>
            <a:gdLst/>
            <a:ahLst/>
            <a:cxnLst/>
            <a:rect l="l" t="t" r="r" b="b"/>
            <a:pathLst>
              <a:path w="2480310" h="1010437">
                <a:moveTo>
                  <a:pt x="0" y="1010437"/>
                </a:moveTo>
                <a:lnTo>
                  <a:pt x="2480310" y="1010437"/>
                </a:lnTo>
                <a:lnTo>
                  <a:pt x="2480310" y="0"/>
                </a:lnTo>
                <a:lnTo>
                  <a:pt x="0" y="0"/>
                </a:lnTo>
                <a:lnTo>
                  <a:pt x="0" y="1010437"/>
                </a:lnTo>
                <a:close/>
              </a:path>
            </a:pathLst>
          </a:custGeom>
          <a:solidFill>
            <a:srgbClr val="FFFFFF"/>
          </a:solidFill>
        </p:spPr>
        <p:txBody>
          <a:bodyPr wrap="square" lIns="0" tIns="0" rIns="0" bIns="0" rtlCol="0">
            <a:noAutofit/>
          </a:bodyPr>
          <a:lstStyle/>
          <a:p>
            <a:endParaRPr/>
          </a:p>
        </p:txBody>
      </p:sp>
      <p:sp>
        <p:nvSpPr>
          <p:cNvPr id="17" name="object 37">
            <a:extLst>
              <a:ext uri="{FF2B5EF4-FFF2-40B4-BE49-F238E27FC236}">
                <a16:creationId xmlns="" xmlns:a16="http://schemas.microsoft.com/office/drawing/2014/main" id="{0DF2D563-E42A-4DC4-97FE-A733EDA427BF}"/>
              </a:ext>
            </a:extLst>
          </p:cNvPr>
          <p:cNvSpPr/>
          <p:nvPr/>
        </p:nvSpPr>
        <p:spPr>
          <a:xfrm>
            <a:off x="8224920" y="3087461"/>
            <a:ext cx="3658108" cy="1010437"/>
          </a:xfrm>
          <a:custGeom>
            <a:avLst/>
            <a:gdLst/>
            <a:ahLst/>
            <a:cxnLst/>
            <a:rect l="l" t="t" r="r" b="b"/>
            <a:pathLst>
              <a:path w="3658108" h="1010437">
                <a:moveTo>
                  <a:pt x="0" y="1010437"/>
                </a:moveTo>
                <a:lnTo>
                  <a:pt x="3658108" y="1010437"/>
                </a:lnTo>
                <a:lnTo>
                  <a:pt x="3658108" y="0"/>
                </a:lnTo>
                <a:lnTo>
                  <a:pt x="0" y="0"/>
                </a:lnTo>
                <a:lnTo>
                  <a:pt x="0" y="1010437"/>
                </a:lnTo>
                <a:close/>
              </a:path>
            </a:pathLst>
          </a:custGeom>
          <a:solidFill>
            <a:srgbClr val="FFFFFF"/>
          </a:solidFill>
        </p:spPr>
        <p:txBody>
          <a:bodyPr wrap="square" lIns="0" tIns="0" rIns="0" bIns="0" rtlCol="0">
            <a:noAutofit/>
          </a:bodyPr>
          <a:lstStyle/>
          <a:p>
            <a:endParaRPr/>
          </a:p>
        </p:txBody>
      </p:sp>
      <p:sp>
        <p:nvSpPr>
          <p:cNvPr id="18" name="object 38">
            <a:extLst>
              <a:ext uri="{FF2B5EF4-FFF2-40B4-BE49-F238E27FC236}">
                <a16:creationId xmlns="" xmlns:a16="http://schemas.microsoft.com/office/drawing/2014/main" id="{F4BAAC55-C536-4D60-9EB5-F8BB4329E697}"/>
              </a:ext>
            </a:extLst>
          </p:cNvPr>
          <p:cNvSpPr/>
          <p:nvPr/>
        </p:nvSpPr>
        <p:spPr>
          <a:xfrm>
            <a:off x="5744737" y="4097810"/>
            <a:ext cx="2480310" cy="436587"/>
          </a:xfrm>
          <a:custGeom>
            <a:avLst/>
            <a:gdLst/>
            <a:ahLst/>
            <a:cxnLst/>
            <a:rect l="l" t="t" r="r" b="b"/>
            <a:pathLst>
              <a:path w="2480310" h="436587">
                <a:moveTo>
                  <a:pt x="0" y="436587"/>
                </a:moveTo>
                <a:lnTo>
                  <a:pt x="2480310" y="436587"/>
                </a:lnTo>
                <a:lnTo>
                  <a:pt x="2480310" y="0"/>
                </a:lnTo>
                <a:lnTo>
                  <a:pt x="0" y="0"/>
                </a:lnTo>
                <a:lnTo>
                  <a:pt x="0" y="436587"/>
                </a:lnTo>
                <a:close/>
              </a:path>
            </a:pathLst>
          </a:custGeom>
          <a:solidFill>
            <a:srgbClr val="FFFFFF"/>
          </a:solidFill>
        </p:spPr>
        <p:txBody>
          <a:bodyPr wrap="square" lIns="0" tIns="0" rIns="0" bIns="0" rtlCol="0">
            <a:noAutofit/>
          </a:bodyPr>
          <a:lstStyle/>
          <a:p>
            <a:endParaRPr/>
          </a:p>
        </p:txBody>
      </p:sp>
      <p:sp>
        <p:nvSpPr>
          <p:cNvPr id="19" name="object 39">
            <a:extLst>
              <a:ext uri="{FF2B5EF4-FFF2-40B4-BE49-F238E27FC236}">
                <a16:creationId xmlns="" xmlns:a16="http://schemas.microsoft.com/office/drawing/2014/main" id="{C19EC802-05C4-4006-8DC7-2E374FC6584A}"/>
              </a:ext>
            </a:extLst>
          </p:cNvPr>
          <p:cNvSpPr/>
          <p:nvPr/>
        </p:nvSpPr>
        <p:spPr>
          <a:xfrm>
            <a:off x="8224920" y="4097810"/>
            <a:ext cx="3658108" cy="436587"/>
          </a:xfrm>
          <a:custGeom>
            <a:avLst/>
            <a:gdLst/>
            <a:ahLst/>
            <a:cxnLst/>
            <a:rect l="l" t="t" r="r" b="b"/>
            <a:pathLst>
              <a:path w="3658108" h="436587">
                <a:moveTo>
                  <a:pt x="0" y="436587"/>
                </a:moveTo>
                <a:lnTo>
                  <a:pt x="3658108" y="436587"/>
                </a:lnTo>
                <a:lnTo>
                  <a:pt x="3658108" y="0"/>
                </a:lnTo>
                <a:lnTo>
                  <a:pt x="0" y="0"/>
                </a:lnTo>
                <a:lnTo>
                  <a:pt x="0" y="436587"/>
                </a:lnTo>
                <a:close/>
              </a:path>
            </a:pathLst>
          </a:custGeom>
          <a:solidFill>
            <a:srgbClr val="FFFFFF"/>
          </a:solidFill>
        </p:spPr>
        <p:txBody>
          <a:bodyPr wrap="square" lIns="0" tIns="0" rIns="0" bIns="0" rtlCol="0">
            <a:noAutofit/>
          </a:bodyPr>
          <a:lstStyle/>
          <a:p>
            <a:endParaRPr/>
          </a:p>
        </p:txBody>
      </p:sp>
      <p:sp>
        <p:nvSpPr>
          <p:cNvPr id="20" name="object 40">
            <a:extLst>
              <a:ext uri="{FF2B5EF4-FFF2-40B4-BE49-F238E27FC236}">
                <a16:creationId xmlns="" xmlns:a16="http://schemas.microsoft.com/office/drawing/2014/main" id="{1B2011EE-8705-4005-BEF7-B1A8F2E9C51F}"/>
              </a:ext>
            </a:extLst>
          </p:cNvPr>
          <p:cNvSpPr/>
          <p:nvPr/>
        </p:nvSpPr>
        <p:spPr>
          <a:xfrm>
            <a:off x="5744737" y="4534436"/>
            <a:ext cx="2480310" cy="436587"/>
          </a:xfrm>
          <a:custGeom>
            <a:avLst/>
            <a:gdLst/>
            <a:ahLst/>
            <a:cxnLst/>
            <a:rect l="l" t="t" r="r" b="b"/>
            <a:pathLst>
              <a:path w="2480310" h="436587">
                <a:moveTo>
                  <a:pt x="0" y="436587"/>
                </a:moveTo>
                <a:lnTo>
                  <a:pt x="2480310" y="436587"/>
                </a:lnTo>
                <a:lnTo>
                  <a:pt x="2480310" y="0"/>
                </a:lnTo>
                <a:lnTo>
                  <a:pt x="0" y="0"/>
                </a:lnTo>
                <a:lnTo>
                  <a:pt x="0" y="436587"/>
                </a:lnTo>
                <a:close/>
              </a:path>
            </a:pathLst>
          </a:custGeom>
          <a:solidFill>
            <a:srgbClr val="FFFFFF"/>
          </a:solidFill>
        </p:spPr>
        <p:txBody>
          <a:bodyPr wrap="square" lIns="0" tIns="0" rIns="0" bIns="0" rtlCol="0">
            <a:noAutofit/>
          </a:bodyPr>
          <a:lstStyle/>
          <a:p>
            <a:endParaRPr/>
          </a:p>
        </p:txBody>
      </p:sp>
      <p:sp>
        <p:nvSpPr>
          <p:cNvPr id="21" name="object 41">
            <a:extLst>
              <a:ext uri="{FF2B5EF4-FFF2-40B4-BE49-F238E27FC236}">
                <a16:creationId xmlns="" xmlns:a16="http://schemas.microsoft.com/office/drawing/2014/main" id="{8B4CDD84-E143-45F2-8C66-40B025666BC7}"/>
              </a:ext>
            </a:extLst>
          </p:cNvPr>
          <p:cNvSpPr/>
          <p:nvPr/>
        </p:nvSpPr>
        <p:spPr>
          <a:xfrm>
            <a:off x="8224920" y="4534436"/>
            <a:ext cx="3658108" cy="436587"/>
          </a:xfrm>
          <a:custGeom>
            <a:avLst/>
            <a:gdLst/>
            <a:ahLst/>
            <a:cxnLst/>
            <a:rect l="l" t="t" r="r" b="b"/>
            <a:pathLst>
              <a:path w="3658108" h="436587">
                <a:moveTo>
                  <a:pt x="0" y="436587"/>
                </a:moveTo>
                <a:lnTo>
                  <a:pt x="3658108" y="436587"/>
                </a:lnTo>
                <a:lnTo>
                  <a:pt x="3658108" y="0"/>
                </a:lnTo>
                <a:lnTo>
                  <a:pt x="0" y="0"/>
                </a:lnTo>
                <a:lnTo>
                  <a:pt x="0" y="436587"/>
                </a:lnTo>
                <a:close/>
              </a:path>
            </a:pathLst>
          </a:custGeom>
          <a:solidFill>
            <a:srgbClr val="FFFFFF"/>
          </a:solidFill>
        </p:spPr>
        <p:txBody>
          <a:bodyPr wrap="square" lIns="0" tIns="0" rIns="0" bIns="0" rtlCol="0">
            <a:noAutofit/>
          </a:bodyPr>
          <a:lstStyle/>
          <a:p>
            <a:endParaRPr/>
          </a:p>
        </p:txBody>
      </p:sp>
      <p:sp>
        <p:nvSpPr>
          <p:cNvPr id="22" name="object 42">
            <a:extLst>
              <a:ext uri="{FF2B5EF4-FFF2-40B4-BE49-F238E27FC236}">
                <a16:creationId xmlns="" xmlns:a16="http://schemas.microsoft.com/office/drawing/2014/main" id="{A4C4BA9E-1B9A-4B46-BFDB-3C04A3383780}"/>
              </a:ext>
            </a:extLst>
          </p:cNvPr>
          <p:cNvSpPr/>
          <p:nvPr/>
        </p:nvSpPr>
        <p:spPr>
          <a:xfrm>
            <a:off x="5744737" y="4971062"/>
            <a:ext cx="2480310" cy="436587"/>
          </a:xfrm>
          <a:custGeom>
            <a:avLst/>
            <a:gdLst/>
            <a:ahLst/>
            <a:cxnLst/>
            <a:rect l="l" t="t" r="r" b="b"/>
            <a:pathLst>
              <a:path w="2480310" h="436587">
                <a:moveTo>
                  <a:pt x="0" y="436587"/>
                </a:moveTo>
                <a:lnTo>
                  <a:pt x="2480310" y="436587"/>
                </a:lnTo>
                <a:lnTo>
                  <a:pt x="2480310" y="0"/>
                </a:lnTo>
                <a:lnTo>
                  <a:pt x="0" y="0"/>
                </a:lnTo>
                <a:lnTo>
                  <a:pt x="0" y="436587"/>
                </a:lnTo>
                <a:close/>
              </a:path>
            </a:pathLst>
          </a:custGeom>
          <a:solidFill>
            <a:srgbClr val="FFFFFF"/>
          </a:solidFill>
        </p:spPr>
        <p:txBody>
          <a:bodyPr wrap="square" lIns="0" tIns="0" rIns="0" bIns="0" rtlCol="0">
            <a:noAutofit/>
          </a:bodyPr>
          <a:lstStyle/>
          <a:p>
            <a:endParaRPr/>
          </a:p>
        </p:txBody>
      </p:sp>
      <p:sp>
        <p:nvSpPr>
          <p:cNvPr id="23" name="object 43">
            <a:extLst>
              <a:ext uri="{FF2B5EF4-FFF2-40B4-BE49-F238E27FC236}">
                <a16:creationId xmlns="" xmlns:a16="http://schemas.microsoft.com/office/drawing/2014/main" id="{9CC776CB-8732-4CB9-9142-A6EB02111434}"/>
              </a:ext>
            </a:extLst>
          </p:cNvPr>
          <p:cNvSpPr/>
          <p:nvPr/>
        </p:nvSpPr>
        <p:spPr>
          <a:xfrm>
            <a:off x="8224920" y="4971062"/>
            <a:ext cx="3658108" cy="436587"/>
          </a:xfrm>
          <a:custGeom>
            <a:avLst/>
            <a:gdLst/>
            <a:ahLst/>
            <a:cxnLst/>
            <a:rect l="l" t="t" r="r" b="b"/>
            <a:pathLst>
              <a:path w="3658108" h="436587">
                <a:moveTo>
                  <a:pt x="0" y="436587"/>
                </a:moveTo>
                <a:lnTo>
                  <a:pt x="3658108" y="436587"/>
                </a:lnTo>
                <a:lnTo>
                  <a:pt x="3658108" y="0"/>
                </a:lnTo>
                <a:lnTo>
                  <a:pt x="0" y="0"/>
                </a:lnTo>
                <a:lnTo>
                  <a:pt x="0" y="436587"/>
                </a:lnTo>
                <a:close/>
              </a:path>
            </a:pathLst>
          </a:custGeom>
          <a:solidFill>
            <a:srgbClr val="FFFFFF"/>
          </a:solidFill>
        </p:spPr>
        <p:txBody>
          <a:bodyPr wrap="square" lIns="0" tIns="0" rIns="0" bIns="0" rtlCol="0">
            <a:noAutofit/>
          </a:bodyPr>
          <a:lstStyle/>
          <a:p>
            <a:endParaRPr/>
          </a:p>
        </p:txBody>
      </p:sp>
      <p:sp>
        <p:nvSpPr>
          <p:cNvPr id="24" name="object 44">
            <a:extLst>
              <a:ext uri="{FF2B5EF4-FFF2-40B4-BE49-F238E27FC236}">
                <a16:creationId xmlns="" xmlns:a16="http://schemas.microsoft.com/office/drawing/2014/main" id="{1645A26F-3C0C-4508-A76A-39F5464C63F3}"/>
              </a:ext>
            </a:extLst>
          </p:cNvPr>
          <p:cNvSpPr/>
          <p:nvPr/>
        </p:nvSpPr>
        <p:spPr>
          <a:xfrm>
            <a:off x="5744737" y="5407599"/>
            <a:ext cx="2480310" cy="436587"/>
          </a:xfrm>
          <a:custGeom>
            <a:avLst/>
            <a:gdLst/>
            <a:ahLst/>
            <a:cxnLst/>
            <a:rect l="l" t="t" r="r" b="b"/>
            <a:pathLst>
              <a:path w="2480310" h="436587">
                <a:moveTo>
                  <a:pt x="0" y="436587"/>
                </a:moveTo>
                <a:lnTo>
                  <a:pt x="2480310" y="436587"/>
                </a:lnTo>
                <a:lnTo>
                  <a:pt x="2480310" y="0"/>
                </a:lnTo>
                <a:lnTo>
                  <a:pt x="0" y="0"/>
                </a:lnTo>
                <a:lnTo>
                  <a:pt x="0" y="436587"/>
                </a:lnTo>
                <a:close/>
              </a:path>
            </a:pathLst>
          </a:custGeom>
          <a:solidFill>
            <a:srgbClr val="FFFFFF"/>
          </a:solidFill>
        </p:spPr>
        <p:txBody>
          <a:bodyPr wrap="square" lIns="0" tIns="0" rIns="0" bIns="0" rtlCol="0">
            <a:noAutofit/>
          </a:bodyPr>
          <a:lstStyle/>
          <a:p>
            <a:endParaRPr/>
          </a:p>
        </p:txBody>
      </p:sp>
      <p:sp>
        <p:nvSpPr>
          <p:cNvPr id="25" name="object 45">
            <a:extLst>
              <a:ext uri="{FF2B5EF4-FFF2-40B4-BE49-F238E27FC236}">
                <a16:creationId xmlns="" xmlns:a16="http://schemas.microsoft.com/office/drawing/2014/main" id="{A91149A4-5E1F-46DB-9C9C-9413C7CF0B0E}"/>
              </a:ext>
            </a:extLst>
          </p:cNvPr>
          <p:cNvSpPr/>
          <p:nvPr/>
        </p:nvSpPr>
        <p:spPr>
          <a:xfrm>
            <a:off x="8237799" y="5407599"/>
            <a:ext cx="3658108" cy="436587"/>
          </a:xfrm>
          <a:custGeom>
            <a:avLst/>
            <a:gdLst/>
            <a:ahLst/>
            <a:cxnLst/>
            <a:rect l="l" t="t" r="r" b="b"/>
            <a:pathLst>
              <a:path w="3658108" h="436587">
                <a:moveTo>
                  <a:pt x="0" y="436587"/>
                </a:moveTo>
                <a:lnTo>
                  <a:pt x="3658108" y="436587"/>
                </a:lnTo>
                <a:lnTo>
                  <a:pt x="3658108" y="0"/>
                </a:lnTo>
                <a:lnTo>
                  <a:pt x="0" y="0"/>
                </a:lnTo>
                <a:lnTo>
                  <a:pt x="0" y="436587"/>
                </a:lnTo>
                <a:close/>
              </a:path>
            </a:pathLst>
          </a:custGeom>
          <a:solidFill>
            <a:srgbClr val="FFFFFF"/>
          </a:solidFill>
        </p:spPr>
        <p:txBody>
          <a:bodyPr wrap="square" lIns="0" tIns="0" rIns="0" bIns="0" rtlCol="0">
            <a:noAutofit/>
          </a:bodyPr>
          <a:lstStyle/>
          <a:p>
            <a:endParaRPr/>
          </a:p>
        </p:txBody>
      </p:sp>
      <p:sp>
        <p:nvSpPr>
          <p:cNvPr id="26" name="object 46">
            <a:extLst>
              <a:ext uri="{FF2B5EF4-FFF2-40B4-BE49-F238E27FC236}">
                <a16:creationId xmlns="" xmlns:a16="http://schemas.microsoft.com/office/drawing/2014/main" id="{4408801B-5384-46FA-9785-C13B2976A969}"/>
              </a:ext>
            </a:extLst>
          </p:cNvPr>
          <p:cNvSpPr/>
          <p:nvPr/>
        </p:nvSpPr>
        <p:spPr>
          <a:xfrm>
            <a:off x="5744737" y="2240269"/>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27" name="object 47">
            <a:extLst>
              <a:ext uri="{FF2B5EF4-FFF2-40B4-BE49-F238E27FC236}">
                <a16:creationId xmlns="" xmlns:a16="http://schemas.microsoft.com/office/drawing/2014/main" id="{E34C52D1-DBA2-4BB5-8F1C-BF30A606FB93}"/>
              </a:ext>
            </a:extLst>
          </p:cNvPr>
          <p:cNvSpPr/>
          <p:nvPr/>
        </p:nvSpPr>
        <p:spPr>
          <a:xfrm>
            <a:off x="5744737" y="2577709"/>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28" name="object 48">
            <a:extLst>
              <a:ext uri="{FF2B5EF4-FFF2-40B4-BE49-F238E27FC236}">
                <a16:creationId xmlns="" xmlns:a16="http://schemas.microsoft.com/office/drawing/2014/main" id="{47A48EE7-391D-46BC-8ECB-81CA620570F7}"/>
              </a:ext>
            </a:extLst>
          </p:cNvPr>
          <p:cNvSpPr/>
          <p:nvPr/>
        </p:nvSpPr>
        <p:spPr>
          <a:xfrm>
            <a:off x="5744737" y="3087360"/>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29" name="object 49">
            <a:extLst>
              <a:ext uri="{FF2B5EF4-FFF2-40B4-BE49-F238E27FC236}">
                <a16:creationId xmlns="" xmlns:a16="http://schemas.microsoft.com/office/drawing/2014/main" id="{971487FD-5C67-4DBA-AE2D-9B37B8CB7470}"/>
              </a:ext>
            </a:extLst>
          </p:cNvPr>
          <p:cNvSpPr/>
          <p:nvPr/>
        </p:nvSpPr>
        <p:spPr>
          <a:xfrm>
            <a:off x="5744737" y="4097899"/>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30" name="object 50">
            <a:extLst>
              <a:ext uri="{FF2B5EF4-FFF2-40B4-BE49-F238E27FC236}">
                <a16:creationId xmlns="" xmlns:a16="http://schemas.microsoft.com/office/drawing/2014/main" id="{2D2B3E73-627F-4EF3-B716-098590A9A16D}"/>
              </a:ext>
            </a:extLst>
          </p:cNvPr>
          <p:cNvSpPr/>
          <p:nvPr/>
        </p:nvSpPr>
        <p:spPr>
          <a:xfrm>
            <a:off x="5744737" y="4534397"/>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31" name="object 51">
            <a:extLst>
              <a:ext uri="{FF2B5EF4-FFF2-40B4-BE49-F238E27FC236}">
                <a16:creationId xmlns="" xmlns:a16="http://schemas.microsoft.com/office/drawing/2014/main" id="{28732ADD-6957-4037-B547-4F818546883A}"/>
              </a:ext>
            </a:extLst>
          </p:cNvPr>
          <p:cNvSpPr/>
          <p:nvPr/>
        </p:nvSpPr>
        <p:spPr>
          <a:xfrm>
            <a:off x="5744737" y="4971024"/>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32" name="object 52">
            <a:extLst>
              <a:ext uri="{FF2B5EF4-FFF2-40B4-BE49-F238E27FC236}">
                <a16:creationId xmlns="" xmlns:a16="http://schemas.microsoft.com/office/drawing/2014/main" id="{2F116240-27B0-4C91-B271-ABD180E3BF31}"/>
              </a:ext>
            </a:extLst>
          </p:cNvPr>
          <p:cNvSpPr/>
          <p:nvPr/>
        </p:nvSpPr>
        <p:spPr>
          <a:xfrm>
            <a:off x="5744737" y="5407650"/>
            <a:ext cx="6138418" cy="0"/>
          </a:xfrm>
          <a:custGeom>
            <a:avLst/>
            <a:gdLst/>
            <a:ahLst/>
            <a:cxnLst/>
            <a:rect l="l" t="t" r="r" b="b"/>
            <a:pathLst>
              <a:path w="6138418">
                <a:moveTo>
                  <a:pt x="0" y="0"/>
                </a:moveTo>
                <a:lnTo>
                  <a:pt x="6138418" y="0"/>
                </a:lnTo>
              </a:path>
            </a:pathLst>
          </a:custGeom>
          <a:ln w="9525">
            <a:solidFill>
              <a:srgbClr val="7E7E7E"/>
            </a:solidFill>
          </a:ln>
        </p:spPr>
        <p:txBody>
          <a:bodyPr wrap="square" lIns="0" tIns="0" rIns="0" bIns="0" rtlCol="0">
            <a:noAutofit/>
          </a:bodyPr>
          <a:lstStyle/>
          <a:p>
            <a:endParaRPr/>
          </a:p>
        </p:txBody>
      </p:sp>
      <p:sp>
        <p:nvSpPr>
          <p:cNvPr id="33" name="object 55">
            <a:extLst>
              <a:ext uri="{FF2B5EF4-FFF2-40B4-BE49-F238E27FC236}">
                <a16:creationId xmlns="" xmlns:a16="http://schemas.microsoft.com/office/drawing/2014/main" id="{2D916307-2175-41DC-A82A-9460ACB342DA}"/>
              </a:ext>
            </a:extLst>
          </p:cNvPr>
          <p:cNvSpPr/>
          <p:nvPr/>
        </p:nvSpPr>
        <p:spPr>
          <a:xfrm>
            <a:off x="5443366" y="1995794"/>
            <a:ext cx="144017" cy="135255"/>
          </a:xfrm>
          <a:custGeom>
            <a:avLst/>
            <a:gdLst/>
            <a:ahLst/>
            <a:cxnLst/>
            <a:rect l="l" t="t" r="r" b="b"/>
            <a:pathLst>
              <a:path w="144017" h="135255">
                <a:moveTo>
                  <a:pt x="76326" y="0"/>
                </a:moveTo>
                <a:lnTo>
                  <a:pt x="0" y="0"/>
                </a:lnTo>
                <a:lnTo>
                  <a:pt x="67563" y="67564"/>
                </a:lnTo>
                <a:lnTo>
                  <a:pt x="0" y="135255"/>
                </a:lnTo>
                <a:lnTo>
                  <a:pt x="76326" y="135255"/>
                </a:lnTo>
                <a:lnTo>
                  <a:pt x="144017" y="67564"/>
                </a:lnTo>
                <a:lnTo>
                  <a:pt x="76326" y="0"/>
                </a:lnTo>
                <a:close/>
              </a:path>
            </a:pathLst>
          </a:custGeom>
          <a:solidFill>
            <a:schemeClr val="accent1">
              <a:lumMod val="50000"/>
            </a:schemeClr>
          </a:solidFill>
        </p:spPr>
        <p:txBody>
          <a:bodyPr wrap="square" lIns="0" tIns="0" rIns="0" bIns="0" rtlCol="0">
            <a:noAutofit/>
          </a:bodyPr>
          <a:lstStyle/>
          <a:p>
            <a:endParaRPr/>
          </a:p>
        </p:txBody>
      </p:sp>
      <p:sp>
        <p:nvSpPr>
          <p:cNvPr id="34" name="object 56">
            <a:extLst>
              <a:ext uri="{FF2B5EF4-FFF2-40B4-BE49-F238E27FC236}">
                <a16:creationId xmlns="" xmlns:a16="http://schemas.microsoft.com/office/drawing/2014/main" id="{CD987305-390F-463E-BCAE-CEBDD24934D4}"/>
              </a:ext>
            </a:extLst>
          </p:cNvPr>
          <p:cNvSpPr/>
          <p:nvPr/>
        </p:nvSpPr>
        <p:spPr>
          <a:xfrm>
            <a:off x="5443366" y="2325360"/>
            <a:ext cx="144017" cy="135254"/>
          </a:xfrm>
          <a:custGeom>
            <a:avLst/>
            <a:gdLst/>
            <a:ahLst/>
            <a:cxnLst/>
            <a:rect l="l" t="t" r="r" b="b"/>
            <a:pathLst>
              <a:path w="144017" h="135254">
                <a:moveTo>
                  <a:pt x="76326" y="0"/>
                </a:moveTo>
                <a:lnTo>
                  <a:pt x="0" y="0"/>
                </a:lnTo>
                <a:lnTo>
                  <a:pt x="67563" y="67690"/>
                </a:lnTo>
                <a:lnTo>
                  <a:pt x="0" y="135254"/>
                </a:lnTo>
                <a:lnTo>
                  <a:pt x="76326" y="135254"/>
                </a:lnTo>
                <a:lnTo>
                  <a:pt x="144017" y="67690"/>
                </a:lnTo>
                <a:lnTo>
                  <a:pt x="76326" y="0"/>
                </a:lnTo>
                <a:close/>
              </a:path>
            </a:pathLst>
          </a:custGeom>
          <a:solidFill>
            <a:schemeClr val="accent1">
              <a:lumMod val="50000"/>
            </a:schemeClr>
          </a:solidFill>
        </p:spPr>
        <p:txBody>
          <a:bodyPr wrap="square" lIns="0" tIns="0" rIns="0" bIns="0" rtlCol="0">
            <a:noAutofit/>
          </a:bodyPr>
          <a:lstStyle/>
          <a:p>
            <a:endParaRPr/>
          </a:p>
        </p:txBody>
      </p:sp>
      <p:sp>
        <p:nvSpPr>
          <p:cNvPr id="35" name="object 57">
            <a:extLst>
              <a:ext uri="{FF2B5EF4-FFF2-40B4-BE49-F238E27FC236}">
                <a16:creationId xmlns="" xmlns:a16="http://schemas.microsoft.com/office/drawing/2014/main" id="{ED8CCC1F-0C58-4D55-9615-81D13E461187}"/>
              </a:ext>
            </a:extLst>
          </p:cNvPr>
          <p:cNvSpPr/>
          <p:nvPr/>
        </p:nvSpPr>
        <p:spPr>
          <a:xfrm>
            <a:off x="5443366" y="2761224"/>
            <a:ext cx="144017" cy="135381"/>
          </a:xfrm>
          <a:custGeom>
            <a:avLst/>
            <a:gdLst/>
            <a:ahLst/>
            <a:cxnLst/>
            <a:rect l="l" t="t" r="r" b="b"/>
            <a:pathLst>
              <a:path w="144017" h="135381">
                <a:moveTo>
                  <a:pt x="76326" y="0"/>
                </a:moveTo>
                <a:lnTo>
                  <a:pt x="0" y="0"/>
                </a:lnTo>
                <a:lnTo>
                  <a:pt x="67563" y="67690"/>
                </a:lnTo>
                <a:lnTo>
                  <a:pt x="0" y="135381"/>
                </a:lnTo>
                <a:lnTo>
                  <a:pt x="76326" y="135381"/>
                </a:lnTo>
                <a:lnTo>
                  <a:pt x="144017" y="67690"/>
                </a:lnTo>
                <a:lnTo>
                  <a:pt x="76326" y="0"/>
                </a:lnTo>
                <a:close/>
              </a:path>
            </a:pathLst>
          </a:custGeom>
          <a:solidFill>
            <a:schemeClr val="accent1">
              <a:lumMod val="50000"/>
            </a:schemeClr>
          </a:solidFill>
        </p:spPr>
        <p:txBody>
          <a:bodyPr wrap="square" lIns="0" tIns="0" rIns="0" bIns="0" rtlCol="0">
            <a:noAutofit/>
          </a:bodyPr>
          <a:lstStyle/>
          <a:p>
            <a:endParaRPr/>
          </a:p>
        </p:txBody>
      </p:sp>
      <p:sp>
        <p:nvSpPr>
          <p:cNvPr id="36" name="object 58">
            <a:extLst>
              <a:ext uri="{FF2B5EF4-FFF2-40B4-BE49-F238E27FC236}">
                <a16:creationId xmlns="" xmlns:a16="http://schemas.microsoft.com/office/drawing/2014/main" id="{D2EE22E1-E10A-49BE-B408-E0A0654E29D4}"/>
              </a:ext>
            </a:extLst>
          </p:cNvPr>
          <p:cNvSpPr/>
          <p:nvPr/>
        </p:nvSpPr>
        <p:spPr>
          <a:xfrm>
            <a:off x="5443366" y="3537447"/>
            <a:ext cx="144017" cy="135382"/>
          </a:xfrm>
          <a:custGeom>
            <a:avLst/>
            <a:gdLst/>
            <a:ahLst/>
            <a:cxnLst/>
            <a:rect l="l" t="t" r="r" b="b"/>
            <a:pathLst>
              <a:path w="144017" h="135382">
                <a:moveTo>
                  <a:pt x="76326" y="0"/>
                </a:moveTo>
                <a:lnTo>
                  <a:pt x="0" y="0"/>
                </a:lnTo>
                <a:lnTo>
                  <a:pt x="67563" y="67691"/>
                </a:lnTo>
                <a:lnTo>
                  <a:pt x="0" y="135382"/>
                </a:lnTo>
                <a:lnTo>
                  <a:pt x="76326" y="135382"/>
                </a:lnTo>
                <a:lnTo>
                  <a:pt x="144017" y="67691"/>
                </a:lnTo>
                <a:lnTo>
                  <a:pt x="76326" y="0"/>
                </a:lnTo>
                <a:close/>
              </a:path>
            </a:pathLst>
          </a:custGeom>
          <a:solidFill>
            <a:schemeClr val="accent1">
              <a:lumMod val="50000"/>
            </a:schemeClr>
          </a:solidFill>
        </p:spPr>
        <p:txBody>
          <a:bodyPr wrap="square" lIns="0" tIns="0" rIns="0" bIns="0" rtlCol="0">
            <a:noAutofit/>
          </a:bodyPr>
          <a:lstStyle/>
          <a:p>
            <a:endParaRPr/>
          </a:p>
        </p:txBody>
      </p:sp>
      <p:sp>
        <p:nvSpPr>
          <p:cNvPr id="37" name="object 59">
            <a:extLst>
              <a:ext uri="{FF2B5EF4-FFF2-40B4-BE49-F238E27FC236}">
                <a16:creationId xmlns="" xmlns:a16="http://schemas.microsoft.com/office/drawing/2014/main" id="{FAA61C19-BF75-42E3-9C10-5D1F5E0F8891}"/>
              </a:ext>
            </a:extLst>
          </p:cNvPr>
          <p:cNvSpPr/>
          <p:nvPr/>
        </p:nvSpPr>
        <p:spPr>
          <a:xfrm>
            <a:off x="5443366" y="4249791"/>
            <a:ext cx="144017" cy="135381"/>
          </a:xfrm>
          <a:custGeom>
            <a:avLst/>
            <a:gdLst/>
            <a:ahLst/>
            <a:cxnLst/>
            <a:rect l="l" t="t" r="r" b="b"/>
            <a:pathLst>
              <a:path w="144017" h="135381">
                <a:moveTo>
                  <a:pt x="76326" y="0"/>
                </a:moveTo>
                <a:lnTo>
                  <a:pt x="0" y="0"/>
                </a:lnTo>
                <a:lnTo>
                  <a:pt x="67563" y="67691"/>
                </a:lnTo>
                <a:lnTo>
                  <a:pt x="0" y="135381"/>
                </a:lnTo>
                <a:lnTo>
                  <a:pt x="76326" y="135381"/>
                </a:lnTo>
                <a:lnTo>
                  <a:pt x="144017" y="67691"/>
                </a:lnTo>
                <a:lnTo>
                  <a:pt x="76326" y="0"/>
                </a:lnTo>
                <a:close/>
              </a:path>
            </a:pathLst>
          </a:custGeom>
          <a:solidFill>
            <a:schemeClr val="accent1">
              <a:lumMod val="50000"/>
            </a:schemeClr>
          </a:solidFill>
        </p:spPr>
        <p:txBody>
          <a:bodyPr wrap="square" lIns="0" tIns="0" rIns="0" bIns="0" rtlCol="0">
            <a:noAutofit/>
          </a:bodyPr>
          <a:lstStyle/>
          <a:p>
            <a:endParaRPr/>
          </a:p>
        </p:txBody>
      </p:sp>
      <p:sp>
        <p:nvSpPr>
          <p:cNvPr id="38" name="object 60">
            <a:extLst>
              <a:ext uri="{FF2B5EF4-FFF2-40B4-BE49-F238E27FC236}">
                <a16:creationId xmlns="" xmlns:a16="http://schemas.microsoft.com/office/drawing/2014/main" id="{C8BAFD44-9701-413C-BDB9-AFF4F074DF0F}"/>
              </a:ext>
            </a:extLst>
          </p:cNvPr>
          <p:cNvSpPr/>
          <p:nvPr/>
        </p:nvSpPr>
        <p:spPr>
          <a:xfrm>
            <a:off x="5443366" y="4675114"/>
            <a:ext cx="144017" cy="135381"/>
          </a:xfrm>
          <a:custGeom>
            <a:avLst/>
            <a:gdLst/>
            <a:ahLst/>
            <a:cxnLst/>
            <a:rect l="l" t="t" r="r" b="b"/>
            <a:pathLst>
              <a:path w="144017" h="135381">
                <a:moveTo>
                  <a:pt x="76326" y="0"/>
                </a:moveTo>
                <a:lnTo>
                  <a:pt x="0" y="0"/>
                </a:lnTo>
                <a:lnTo>
                  <a:pt x="67563" y="67691"/>
                </a:lnTo>
                <a:lnTo>
                  <a:pt x="0" y="135381"/>
                </a:lnTo>
                <a:lnTo>
                  <a:pt x="76326" y="135381"/>
                </a:lnTo>
                <a:lnTo>
                  <a:pt x="144017" y="67691"/>
                </a:lnTo>
                <a:lnTo>
                  <a:pt x="76326" y="0"/>
                </a:lnTo>
                <a:close/>
              </a:path>
            </a:pathLst>
          </a:custGeom>
          <a:solidFill>
            <a:schemeClr val="accent1">
              <a:lumMod val="50000"/>
            </a:schemeClr>
          </a:solidFill>
        </p:spPr>
        <p:txBody>
          <a:bodyPr wrap="square" lIns="0" tIns="0" rIns="0" bIns="0" rtlCol="0">
            <a:noAutofit/>
          </a:bodyPr>
          <a:lstStyle/>
          <a:p>
            <a:endParaRPr/>
          </a:p>
        </p:txBody>
      </p:sp>
      <p:sp>
        <p:nvSpPr>
          <p:cNvPr id="39" name="object 61">
            <a:extLst>
              <a:ext uri="{FF2B5EF4-FFF2-40B4-BE49-F238E27FC236}">
                <a16:creationId xmlns="" xmlns:a16="http://schemas.microsoft.com/office/drawing/2014/main" id="{6FE63920-0C59-45F6-9A77-A1C9FEF5A184}"/>
              </a:ext>
            </a:extLst>
          </p:cNvPr>
          <p:cNvSpPr/>
          <p:nvPr/>
        </p:nvSpPr>
        <p:spPr>
          <a:xfrm>
            <a:off x="5443366" y="5132314"/>
            <a:ext cx="144017" cy="135381"/>
          </a:xfrm>
          <a:custGeom>
            <a:avLst/>
            <a:gdLst/>
            <a:ahLst/>
            <a:cxnLst/>
            <a:rect l="l" t="t" r="r" b="b"/>
            <a:pathLst>
              <a:path w="144017" h="135381">
                <a:moveTo>
                  <a:pt x="76326" y="0"/>
                </a:moveTo>
                <a:lnTo>
                  <a:pt x="0" y="0"/>
                </a:lnTo>
                <a:lnTo>
                  <a:pt x="67563" y="67690"/>
                </a:lnTo>
                <a:lnTo>
                  <a:pt x="0" y="135381"/>
                </a:lnTo>
                <a:lnTo>
                  <a:pt x="76326" y="135381"/>
                </a:lnTo>
                <a:lnTo>
                  <a:pt x="144017" y="67690"/>
                </a:lnTo>
                <a:lnTo>
                  <a:pt x="76326" y="0"/>
                </a:lnTo>
                <a:close/>
              </a:path>
            </a:pathLst>
          </a:custGeom>
          <a:solidFill>
            <a:schemeClr val="accent1">
              <a:lumMod val="50000"/>
            </a:schemeClr>
          </a:solidFill>
        </p:spPr>
        <p:txBody>
          <a:bodyPr wrap="square" lIns="0" tIns="0" rIns="0" bIns="0" rtlCol="0">
            <a:noAutofit/>
          </a:bodyPr>
          <a:lstStyle/>
          <a:p>
            <a:endParaRPr/>
          </a:p>
        </p:txBody>
      </p:sp>
      <p:sp>
        <p:nvSpPr>
          <p:cNvPr id="40" name="object 62">
            <a:extLst>
              <a:ext uri="{FF2B5EF4-FFF2-40B4-BE49-F238E27FC236}">
                <a16:creationId xmlns="" xmlns:a16="http://schemas.microsoft.com/office/drawing/2014/main" id="{7DCDD462-D2D5-43E1-AC3B-A8386990DD57}"/>
              </a:ext>
            </a:extLst>
          </p:cNvPr>
          <p:cNvSpPr/>
          <p:nvPr/>
        </p:nvSpPr>
        <p:spPr>
          <a:xfrm>
            <a:off x="5443366" y="5536377"/>
            <a:ext cx="144017" cy="135331"/>
          </a:xfrm>
          <a:custGeom>
            <a:avLst/>
            <a:gdLst/>
            <a:ahLst/>
            <a:cxnLst/>
            <a:rect l="l" t="t" r="r" b="b"/>
            <a:pathLst>
              <a:path w="144017" h="135331">
                <a:moveTo>
                  <a:pt x="76326" y="0"/>
                </a:moveTo>
                <a:lnTo>
                  <a:pt x="0" y="0"/>
                </a:lnTo>
                <a:lnTo>
                  <a:pt x="67563" y="67665"/>
                </a:lnTo>
                <a:lnTo>
                  <a:pt x="0" y="135331"/>
                </a:lnTo>
                <a:lnTo>
                  <a:pt x="76326" y="135331"/>
                </a:lnTo>
                <a:lnTo>
                  <a:pt x="144017" y="67665"/>
                </a:lnTo>
                <a:lnTo>
                  <a:pt x="76326" y="0"/>
                </a:lnTo>
                <a:close/>
              </a:path>
            </a:pathLst>
          </a:custGeom>
          <a:solidFill>
            <a:schemeClr val="accent1">
              <a:lumMod val="50000"/>
            </a:schemeClr>
          </a:solidFill>
        </p:spPr>
        <p:txBody>
          <a:bodyPr wrap="square" lIns="0" tIns="0" rIns="0" bIns="0" rtlCol="0">
            <a:noAutofit/>
          </a:bodyPr>
          <a:lstStyle/>
          <a:p>
            <a:endParaRPr/>
          </a:p>
        </p:txBody>
      </p:sp>
      <p:sp>
        <p:nvSpPr>
          <p:cNvPr id="41" name="object 63">
            <a:extLst>
              <a:ext uri="{FF2B5EF4-FFF2-40B4-BE49-F238E27FC236}">
                <a16:creationId xmlns="" xmlns:a16="http://schemas.microsoft.com/office/drawing/2014/main" id="{0C83E3C9-4F3F-4147-9A89-568A3A08E964}"/>
              </a:ext>
            </a:extLst>
          </p:cNvPr>
          <p:cNvSpPr/>
          <p:nvPr/>
        </p:nvSpPr>
        <p:spPr>
          <a:xfrm>
            <a:off x="5253882" y="1203823"/>
            <a:ext cx="6826123" cy="631570"/>
          </a:xfrm>
          <a:custGeom>
            <a:avLst/>
            <a:gdLst/>
            <a:ahLst/>
            <a:cxnLst/>
            <a:rect l="l" t="t" r="r" b="b"/>
            <a:pathLst>
              <a:path w="6826123" h="631570">
                <a:moveTo>
                  <a:pt x="0" y="105282"/>
                </a:moveTo>
                <a:lnTo>
                  <a:pt x="0" y="526288"/>
                </a:lnTo>
                <a:lnTo>
                  <a:pt x="530" y="536926"/>
                </a:lnTo>
                <a:lnTo>
                  <a:pt x="13104" y="577213"/>
                </a:lnTo>
                <a:lnTo>
                  <a:pt x="39689" y="608658"/>
                </a:lnTo>
                <a:lnTo>
                  <a:pt x="76658" y="627636"/>
                </a:lnTo>
                <a:lnTo>
                  <a:pt x="105283" y="631570"/>
                </a:lnTo>
                <a:lnTo>
                  <a:pt x="6720840" y="631570"/>
                </a:lnTo>
                <a:lnTo>
                  <a:pt x="6759087" y="624393"/>
                </a:lnTo>
                <a:lnTo>
                  <a:pt x="6793886" y="602075"/>
                </a:lnTo>
                <a:lnTo>
                  <a:pt x="6817453" y="568165"/>
                </a:lnTo>
                <a:lnTo>
                  <a:pt x="6826123" y="526288"/>
                </a:lnTo>
                <a:lnTo>
                  <a:pt x="6826123" y="105282"/>
                </a:lnTo>
                <a:lnTo>
                  <a:pt x="6818929" y="66982"/>
                </a:lnTo>
                <a:lnTo>
                  <a:pt x="6796581" y="32187"/>
                </a:lnTo>
                <a:lnTo>
                  <a:pt x="6762663" y="8651"/>
                </a:lnTo>
                <a:lnTo>
                  <a:pt x="6720840" y="0"/>
                </a:lnTo>
                <a:lnTo>
                  <a:pt x="105283" y="0"/>
                </a:lnTo>
                <a:lnTo>
                  <a:pt x="66982" y="7177"/>
                </a:lnTo>
                <a:lnTo>
                  <a:pt x="32187" y="29495"/>
                </a:lnTo>
                <a:lnTo>
                  <a:pt x="8651" y="63405"/>
                </a:lnTo>
                <a:lnTo>
                  <a:pt x="0" y="105282"/>
                </a:lnTo>
                <a:close/>
              </a:path>
            </a:pathLst>
          </a:custGeom>
          <a:solidFill>
            <a:schemeClr val="accent1">
              <a:lumMod val="50000"/>
            </a:schemeClr>
          </a:solidFill>
          <a:ln>
            <a:noFill/>
          </a:ln>
        </p:spPr>
        <p:txBody>
          <a:bodyPr wrap="square" lIns="0" tIns="0" rIns="0" bIns="0" rtlCol="0">
            <a:noAutofit/>
          </a:bodyPr>
          <a:lstStyle/>
          <a:p>
            <a:endParaRPr/>
          </a:p>
        </p:txBody>
      </p:sp>
      <p:sp>
        <p:nvSpPr>
          <p:cNvPr id="42" name="object 64">
            <a:extLst>
              <a:ext uri="{FF2B5EF4-FFF2-40B4-BE49-F238E27FC236}">
                <a16:creationId xmlns="" xmlns:a16="http://schemas.microsoft.com/office/drawing/2014/main" id="{8D562FCE-32FB-453B-A5A1-5BC8B325E3F0}"/>
              </a:ext>
            </a:extLst>
          </p:cNvPr>
          <p:cNvSpPr/>
          <p:nvPr/>
        </p:nvSpPr>
        <p:spPr>
          <a:xfrm>
            <a:off x="5253882" y="1203823"/>
            <a:ext cx="6826123" cy="631570"/>
          </a:xfrm>
          <a:custGeom>
            <a:avLst/>
            <a:gdLst/>
            <a:ahLst/>
            <a:cxnLst/>
            <a:rect l="l" t="t" r="r" b="b"/>
            <a:pathLst>
              <a:path w="6826123" h="631570">
                <a:moveTo>
                  <a:pt x="0" y="105282"/>
                </a:moveTo>
                <a:lnTo>
                  <a:pt x="8651" y="63405"/>
                </a:lnTo>
                <a:lnTo>
                  <a:pt x="32187" y="29495"/>
                </a:lnTo>
                <a:lnTo>
                  <a:pt x="66982" y="7177"/>
                </a:lnTo>
                <a:lnTo>
                  <a:pt x="105283" y="0"/>
                </a:lnTo>
                <a:lnTo>
                  <a:pt x="6720840" y="0"/>
                </a:lnTo>
                <a:lnTo>
                  <a:pt x="6762663" y="8651"/>
                </a:lnTo>
                <a:lnTo>
                  <a:pt x="6796581" y="32187"/>
                </a:lnTo>
                <a:lnTo>
                  <a:pt x="6818929" y="66982"/>
                </a:lnTo>
                <a:lnTo>
                  <a:pt x="6826123" y="105282"/>
                </a:lnTo>
                <a:lnTo>
                  <a:pt x="6826123" y="526288"/>
                </a:lnTo>
                <a:lnTo>
                  <a:pt x="6817453" y="568165"/>
                </a:lnTo>
                <a:lnTo>
                  <a:pt x="6793886" y="602075"/>
                </a:lnTo>
                <a:lnTo>
                  <a:pt x="6759087" y="624393"/>
                </a:lnTo>
                <a:lnTo>
                  <a:pt x="6720840" y="631570"/>
                </a:lnTo>
                <a:lnTo>
                  <a:pt x="105283" y="631570"/>
                </a:lnTo>
                <a:lnTo>
                  <a:pt x="63405" y="622919"/>
                </a:lnTo>
                <a:lnTo>
                  <a:pt x="29495" y="599383"/>
                </a:lnTo>
                <a:lnTo>
                  <a:pt x="7177" y="564588"/>
                </a:lnTo>
                <a:lnTo>
                  <a:pt x="0" y="526288"/>
                </a:lnTo>
                <a:lnTo>
                  <a:pt x="0" y="105282"/>
                </a:lnTo>
                <a:close/>
              </a:path>
            </a:pathLst>
          </a:custGeom>
          <a:ln w="12700">
            <a:noFill/>
          </a:ln>
        </p:spPr>
        <p:txBody>
          <a:bodyPr wrap="square" lIns="0" tIns="0" rIns="0" bIns="0" rtlCol="0">
            <a:noAutofit/>
          </a:bodyPr>
          <a:lstStyle/>
          <a:p>
            <a:endParaRPr/>
          </a:p>
        </p:txBody>
      </p:sp>
      <p:sp>
        <p:nvSpPr>
          <p:cNvPr id="44" name="object 22">
            <a:extLst>
              <a:ext uri="{FF2B5EF4-FFF2-40B4-BE49-F238E27FC236}">
                <a16:creationId xmlns="" xmlns:a16="http://schemas.microsoft.com/office/drawing/2014/main" id="{673E6E45-7915-4966-BAE2-3C9F215AA4CB}"/>
              </a:ext>
            </a:extLst>
          </p:cNvPr>
          <p:cNvSpPr txBox="1"/>
          <p:nvPr/>
        </p:nvSpPr>
        <p:spPr>
          <a:xfrm>
            <a:off x="5742324" y="1961907"/>
            <a:ext cx="1629657" cy="203707"/>
          </a:xfrm>
          <a:prstGeom prst="rect">
            <a:avLst/>
          </a:prstGeom>
        </p:spPr>
        <p:txBody>
          <a:bodyPr wrap="square" lIns="0" tIns="0" rIns="0" bIns="0" rtlCol="0">
            <a:noAutofit/>
          </a:bodyPr>
          <a:lstStyle/>
          <a:p>
            <a:pPr marL="12700">
              <a:lnSpc>
                <a:spcPts val="1560"/>
              </a:lnSpc>
              <a:spcBef>
                <a:spcPts val="78"/>
              </a:spcBef>
            </a:pPr>
            <a:r>
              <a:rPr sz="1400" b="1" spc="0" dirty="0">
                <a:solidFill>
                  <a:srgbClr val="585858"/>
                </a:solidFill>
                <a:latin typeface="Century Gothic"/>
                <a:cs typeface="Century Gothic"/>
              </a:rPr>
              <a:t>Ti</a:t>
            </a:r>
            <a:r>
              <a:rPr sz="1400" b="1" spc="-4" dirty="0">
                <a:solidFill>
                  <a:srgbClr val="585858"/>
                </a:solidFill>
                <a:latin typeface="Century Gothic"/>
                <a:cs typeface="Century Gothic"/>
              </a:rPr>
              <a:t>p</a:t>
            </a:r>
            <a:r>
              <a:rPr sz="1400" b="1" spc="0" dirty="0">
                <a:solidFill>
                  <a:srgbClr val="585858"/>
                </a:solidFill>
                <a:latin typeface="Century Gothic"/>
                <a:cs typeface="Century Gothic"/>
              </a:rPr>
              <a:t>o</a:t>
            </a:r>
            <a:r>
              <a:rPr sz="1400" b="1" spc="-4" dirty="0">
                <a:solidFill>
                  <a:srgbClr val="585858"/>
                </a:solidFill>
                <a:latin typeface="Century Gothic"/>
                <a:cs typeface="Century Gothic"/>
              </a:rPr>
              <a:t> </a:t>
            </a:r>
            <a:r>
              <a:rPr sz="1400" b="1" spc="0" dirty="0">
                <a:solidFill>
                  <a:srgbClr val="585858"/>
                </a:solidFill>
                <a:latin typeface="Century Gothic"/>
                <a:cs typeface="Century Gothic"/>
              </a:rPr>
              <a:t>de oper</a:t>
            </a:r>
            <a:r>
              <a:rPr sz="1400" b="1" spc="-4" dirty="0">
                <a:solidFill>
                  <a:srgbClr val="585858"/>
                </a:solidFill>
                <a:latin typeface="Century Gothic"/>
                <a:cs typeface="Century Gothic"/>
              </a:rPr>
              <a:t>a</a:t>
            </a:r>
            <a:r>
              <a:rPr sz="1400" b="1" spc="0" dirty="0">
                <a:solidFill>
                  <a:srgbClr val="585858"/>
                </a:solidFill>
                <a:latin typeface="Century Gothic"/>
                <a:cs typeface="Century Gothic"/>
              </a:rPr>
              <a:t>ción</a:t>
            </a:r>
            <a:endParaRPr sz="1400" dirty="0">
              <a:latin typeface="Century Gothic"/>
              <a:cs typeface="Century Gothic"/>
            </a:endParaRPr>
          </a:p>
        </p:txBody>
      </p:sp>
      <p:sp>
        <p:nvSpPr>
          <p:cNvPr id="45" name="object 21">
            <a:extLst>
              <a:ext uri="{FF2B5EF4-FFF2-40B4-BE49-F238E27FC236}">
                <a16:creationId xmlns="" xmlns:a16="http://schemas.microsoft.com/office/drawing/2014/main" id="{DDC36D3C-DCFF-41DF-B969-C6C7FD1740FF}"/>
              </a:ext>
            </a:extLst>
          </p:cNvPr>
          <p:cNvSpPr txBox="1"/>
          <p:nvPr/>
        </p:nvSpPr>
        <p:spPr>
          <a:xfrm>
            <a:off x="8222761" y="1961907"/>
            <a:ext cx="606289" cy="203707"/>
          </a:xfrm>
          <a:prstGeom prst="rect">
            <a:avLst/>
          </a:prstGeom>
        </p:spPr>
        <p:txBody>
          <a:bodyPr wrap="square" lIns="0" tIns="0" rIns="0" bIns="0" rtlCol="0">
            <a:noAutofit/>
          </a:bodyPr>
          <a:lstStyle/>
          <a:p>
            <a:pPr marL="12700">
              <a:lnSpc>
                <a:spcPts val="1560"/>
              </a:lnSpc>
              <a:spcBef>
                <a:spcPts val="78"/>
              </a:spcBef>
            </a:pPr>
            <a:r>
              <a:rPr sz="1400" spc="0" dirty="0">
                <a:solidFill>
                  <a:srgbClr val="585858"/>
                </a:solidFill>
                <a:latin typeface="Century Gothic"/>
                <a:cs typeface="Century Gothic"/>
              </a:rPr>
              <a:t>Ce</a:t>
            </a:r>
            <a:r>
              <a:rPr sz="1400" spc="-4" dirty="0">
                <a:solidFill>
                  <a:srgbClr val="585858"/>
                </a:solidFill>
                <a:latin typeface="Century Gothic"/>
                <a:cs typeface="Century Gothic"/>
              </a:rPr>
              <a:t>ns</a:t>
            </a:r>
            <a:r>
              <a:rPr sz="1400" spc="0" dirty="0">
                <a:solidFill>
                  <a:srgbClr val="585858"/>
                </a:solidFill>
                <a:latin typeface="Century Gothic"/>
                <a:cs typeface="Century Gothic"/>
              </a:rPr>
              <a:t>o</a:t>
            </a:r>
            <a:endParaRPr sz="1400" dirty="0">
              <a:latin typeface="Century Gothic"/>
              <a:cs typeface="Century Gothic"/>
            </a:endParaRPr>
          </a:p>
        </p:txBody>
      </p:sp>
      <p:sp>
        <p:nvSpPr>
          <p:cNvPr id="46" name="object 19">
            <a:extLst>
              <a:ext uri="{FF2B5EF4-FFF2-40B4-BE49-F238E27FC236}">
                <a16:creationId xmlns="" xmlns:a16="http://schemas.microsoft.com/office/drawing/2014/main" id="{6EE1A923-B931-4428-BD26-572CBAC1A190}"/>
              </a:ext>
            </a:extLst>
          </p:cNvPr>
          <p:cNvSpPr txBox="1"/>
          <p:nvPr/>
        </p:nvSpPr>
        <p:spPr>
          <a:xfrm>
            <a:off x="5742324" y="2297187"/>
            <a:ext cx="927309" cy="203707"/>
          </a:xfrm>
          <a:prstGeom prst="rect">
            <a:avLst/>
          </a:prstGeom>
        </p:spPr>
        <p:txBody>
          <a:bodyPr wrap="square" lIns="0" tIns="0" rIns="0" bIns="0" rtlCol="0">
            <a:noAutofit/>
          </a:bodyPr>
          <a:lstStyle/>
          <a:p>
            <a:pPr marL="12700">
              <a:lnSpc>
                <a:spcPts val="1560"/>
              </a:lnSpc>
              <a:spcBef>
                <a:spcPts val="78"/>
              </a:spcBef>
            </a:pPr>
            <a:r>
              <a:rPr sz="1400" b="1" spc="0" dirty="0">
                <a:solidFill>
                  <a:srgbClr val="585858"/>
                </a:solidFill>
                <a:latin typeface="Century Gothic"/>
                <a:cs typeface="Century Gothic"/>
              </a:rPr>
              <a:t>Co</a:t>
            </a:r>
            <a:r>
              <a:rPr sz="1400" b="1" spc="-4" dirty="0">
                <a:solidFill>
                  <a:srgbClr val="585858"/>
                </a:solidFill>
                <a:latin typeface="Century Gothic"/>
                <a:cs typeface="Century Gothic"/>
              </a:rPr>
              <a:t>b</a:t>
            </a:r>
            <a:r>
              <a:rPr sz="1400" b="1" spc="0" dirty="0">
                <a:solidFill>
                  <a:srgbClr val="585858"/>
                </a:solidFill>
                <a:latin typeface="Century Gothic"/>
                <a:cs typeface="Century Gothic"/>
              </a:rPr>
              <a:t>er</a:t>
            </a:r>
            <a:r>
              <a:rPr sz="1400" b="1" spc="-4" dirty="0">
                <a:solidFill>
                  <a:srgbClr val="585858"/>
                </a:solidFill>
                <a:latin typeface="Century Gothic"/>
                <a:cs typeface="Century Gothic"/>
              </a:rPr>
              <a:t>t</a:t>
            </a:r>
            <a:r>
              <a:rPr sz="1400" b="1" spc="0" dirty="0">
                <a:solidFill>
                  <a:srgbClr val="585858"/>
                </a:solidFill>
                <a:latin typeface="Century Gothic"/>
                <a:cs typeface="Century Gothic"/>
              </a:rPr>
              <a:t>u</a:t>
            </a:r>
            <a:r>
              <a:rPr sz="1400" b="1" spc="-4" dirty="0">
                <a:solidFill>
                  <a:srgbClr val="585858"/>
                </a:solidFill>
                <a:latin typeface="Century Gothic"/>
                <a:cs typeface="Century Gothic"/>
              </a:rPr>
              <a:t>r</a:t>
            </a:r>
            <a:r>
              <a:rPr sz="1400" b="1" spc="0" dirty="0">
                <a:solidFill>
                  <a:srgbClr val="585858"/>
                </a:solidFill>
                <a:latin typeface="Century Gothic"/>
                <a:cs typeface="Century Gothic"/>
              </a:rPr>
              <a:t>a</a:t>
            </a:r>
            <a:endParaRPr sz="1400" dirty="0">
              <a:latin typeface="Century Gothic"/>
              <a:cs typeface="Century Gothic"/>
            </a:endParaRPr>
          </a:p>
        </p:txBody>
      </p:sp>
      <p:sp>
        <p:nvSpPr>
          <p:cNvPr id="47" name="object 18">
            <a:extLst>
              <a:ext uri="{FF2B5EF4-FFF2-40B4-BE49-F238E27FC236}">
                <a16:creationId xmlns="" xmlns:a16="http://schemas.microsoft.com/office/drawing/2014/main" id="{06CF90F5-0BE2-467F-90A8-221FCE137111}"/>
              </a:ext>
            </a:extLst>
          </p:cNvPr>
          <p:cNvSpPr txBox="1"/>
          <p:nvPr/>
        </p:nvSpPr>
        <p:spPr>
          <a:xfrm>
            <a:off x="8222761" y="2297187"/>
            <a:ext cx="840142" cy="203707"/>
          </a:xfrm>
          <a:prstGeom prst="rect">
            <a:avLst/>
          </a:prstGeom>
        </p:spPr>
        <p:txBody>
          <a:bodyPr wrap="square" lIns="0" tIns="0" rIns="0" bIns="0" rtlCol="0">
            <a:noAutofit/>
          </a:bodyPr>
          <a:lstStyle/>
          <a:p>
            <a:pPr marL="12700">
              <a:lnSpc>
                <a:spcPts val="1560"/>
              </a:lnSpc>
              <a:spcBef>
                <a:spcPts val="78"/>
              </a:spcBef>
            </a:pPr>
            <a:r>
              <a:rPr sz="1400" spc="4" dirty="0">
                <a:latin typeface="Century Gothic"/>
                <a:cs typeface="Century Gothic"/>
              </a:rPr>
              <a:t>N</a:t>
            </a:r>
            <a:r>
              <a:rPr sz="1400" spc="0" dirty="0">
                <a:latin typeface="Century Gothic"/>
                <a:cs typeface="Century Gothic"/>
              </a:rPr>
              <a:t>a</a:t>
            </a:r>
            <a:r>
              <a:rPr sz="1400" spc="4" dirty="0">
                <a:latin typeface="Century Gothic"/>
                <a:cs typeface="Century Gothic"/>
              </a:rPr>
              <a:t>c</a:t>
            </a:r>
            <a:r>
              <a:rPr sz="1400" spc="19" dirty="0">
                <a:latin typeface="Century Gothic"/>
                <a:cs typeface="Century Gothic"/>
              </a:rPr>
              <a:t>i</a:t>
            </a:r>
            <a:r>
              <a:rPr sz="1400" spc="-4" dirty="0">
                <a:latin typeface="Century Gothic"/>
                <a:cs typeface="Century Gothic"/>
              </a:rPr>
              <a:t>o</a:t>
            </a:r>
            <a:r>
              <a:rPr sz="1400" spc="-14" dirty="0">
                <a:latin typeface="Century Gothic"/>
                <a:cs typeface="Century Gothic"/>
              </a:rPr>
              <a:t>n</a:t>
            </a:r>
            <a:r>
              <a:rPr sz="1400" spc="0" dirty="0">
                <a:latin typeface="Century Gothic"/>
                <a:cs typeface="Century Gothic"/>
              </a:rPr>
              <a:t>al</a:t>
            </a:r>
            <a:endParaRPr sz="1400">
              <a:latin typeface="Century Gothic"/>
              <a:cs typeface="Century Gothic"/>
            </a:endParaRPr>
          </a:p>
        </p:txBody>
      </p:sp>
      <p:sp>
        <p:nvSpPr>
          <p:cNvPr id="48" name="object 17">
            <a:extLst>
              <a:ext uri="{FF2B5EF4-FFF2-40B4-BE49-F238E27FC236}">
                <a16:creationId xmlns="" xmlns:a16="http://schemas.microsoft.com/office/drawing/2014/main" id="{0E79B5FF-EF39-44CB-B7D1-8D871FF29F78}"/>
              </a:ext>
            </a:extLst>
          </p:cNvPr>
          <p:cNvSpPr txBox="1"/>
          <p:nvPr/>
        </p:nvSpPr>
        <p:spPr>
          <a:xfrm>
            <a:off x="8222761" y="2598304"/>
            <a:ext cx="3500092" cy="449071"/>
          </a:xfrm>
          <a:prstGeom prst="rect">
            <a:avLst/>
          </a:prstGeom>
        </p:spPr>
        <p:txBody>
          <a:bodyPr wrap="square" lIns="0" tIns="0" rIns="0" bIns="0" rtlCol="0">
            <a:noAutofit/>
          </a:bodyPr>
          <a:lstStyle/>
          <a:p>
            <a:pPr marL="12700">
              <a:lnSpc>
                <a:spcPts val="1560"/>
              </a:lnSpc>
              <a:spcBef>
                <a:spcPts val="78"/>
              </a:spcBef>
            </a:pPr>
            <a:r>
              <a:rPr sz="1400" spc="0" dirty="0">
                <a:latin typeface="Century Gothic"/>
                <a:cs typeface="Century Gothic"/>
              </a:rPr>
              <a:t>Go</a:t>
            </a:r>
            <a:r>
              <a:rPr sz="1400" spc="4" dirty="0">
                <a:latin typeface="Century Gothic"/>
                <a:cs typeface="Century Gothic"/>
              </a:rPr>
              <a:t>bi</a:t>
            </a:r>
            <a:r>
              <a:rPr sz="1400" spc="0" dirty="0">
                <a:latin typeface="Century Gothic"/>
                <a:cs typeface="Century Gothic"/>
              </a:rPr>
              <a:t>er</a:t>
            </a:r>
            <a:r>
              <a:rPr sz="1400" spc="-4" dirty="0">
                <a:latin typeface="Century Gothic"/>
                <a:cs typeface="Century Gothic"/>
              </a:rPr>
              <a:t>n</a:t>
            </a:r>
            <a:r>
              <a:rPr sz="1400" spc="4" dirty="0">
                <a:latin typeface="Century Gothic"/>
                <a:cs typeface="Century Gothic"/>
              </a:rPr>
              <a:t>o</a:t>
            </a:r>
            <a:r>
              <a:rPr sz="1400" spc="0" dirty="0">
                <a:latin typeface="Century Gothic"/>
                <a:cs typeface="Century Gothic"/>
              </a:rPr>
              <a:t>s</a:t>
            </a:r>
            <a:r>
              <a:rPr sz="1400" spc="-19" dirty="0">
                <a:latin typeface="Century Gothic"/>
                <a:cs typeface="Century Gothic"/>
              </a:rPr>
              <a:t> </a:t>
            </a:r>
            <a:r>
              <a:rPr sz="1400" spc="4" dirty="0">
                <a:latin typeface="Century Gothic"/>
                <a:cs typeface="Century Gothic"/>
              </a:rPr>
              <a:t>A</a:t>
            </a:r>
            <a:r>
              <a:rPr sz="1400" spc="0" dirty="0">
                <a:latin typeface="Century Gothic"/>
                <a:cs typeface="Century Gothic"/>
              </a:rPr>
              <a:t>u</a:t>
            </a:r>
            <a:r>
              <a:rPr sz="1400" spc="-9" dirty="0">
                <a:latin typeface="Century Gothic"/>
                <a:cs typeface="Century Gothic"/>
              </a:rPr>
              <a:t>t</a:t>
            </a:r>
            <a:r>
              <a:rPr sz="1400" spc="4" dirty="0">
                <a:latin typeface="Century Gothic"/>
                <a:cs typeface="Century Gothic"/>
              </a:rPr>
              <a:t>ó</a:t>
            </a:r>
            <a:r>
              <a:rPr sz="1400" spc="-14" dirty="0">
                <a:latin typeface="Century Gothic"/>
                <a:cs typeface="Century Gothic"/>
              </a:rPr>
              <a:t>n</a:t>
            </a:r>
            <a:r>
              <a:rPr sz="1400" spc="-4" dirty="0">
                <a:latin typeface="Century Gothic"/>
                <a:cs typeface="Century Gothic"/>
              </a:rPr>
              <a:t>o</a:t>
            </a:r>
            <a:r>
              <a:rPr sz="1400" spc="0" dirty="0">
                <a:latin typeface="Century Gothic"/>
                <a:cs typeface="Century Gothic"/>
              </a:rPr>
              <a:t>m</a:t>
            </a:r>
            <a:r>
              <a:rPr sz="1400" spc="-4" dirty="0">
                <a:latin typeface="Century Gothic"/>
                <a:cs typeface="Century Gothic"/>
              </a:rPr>
              <a:t>o</a:t>
            </a:r>
            <a:r>
              <a:rPr sz="1400" spc="0" dirty="0">
                <a:latin typeface="Century Gothic"/>
                <a:cs typeface="Century Gothic"/>
              </a:rPr>
              <a:t>s</a:t>
            </a:r>
            <a:r>
              <a:rPr sz="1400" spc="-44" dirty="0">
                <a:latin typeface="Century Gothic"/>
                <a:cs typeface="Century Gothic"/>
              </a:rPr>
              <a:t> </a:t>
            </a:r>
            <a:r>
              <a:rPr sz="1400" spc="0" dirty="0">
                <a:latin typeface="Century Gothic"/>
                <a:cs typeface="Century Gothic"/>
              </a:rPr>
              <a:t>De</a:t>
            </a:r>
            <a:r>
              <a:rPr sz="1400" spc="-4" dirty="0">
                <a:latin typeface="Century Gothic"/>
                <a:cs typeface="Century Gothic"/>
              </a:rPr>
              <a:t>s</a:t>
            </a:r>
            <a:r>
              <a:rPr sz="1400" spc="0" dirty="0">
                <a:latin typeface="Century Gothic"/>
                <a:cs typeface="Century Gothic"/>
              </a:rPr>
              <a:t>cen</a:t>
            </a:r>
            <a:r>
              <a:rPr sz="1400" spc="-9" dirty="0">
                <a:latin typeface="Century Gothic"/>
                <a:cs typeface="Century Gothic"/>
              </a:rPr>
              <a:t>t</a:t>
            </a:r>
            <a:r>
              <a:rPr sz="1400" spc="0" dirty="0">
                <a:latin typeface="Century Gothic"/>
                <a:cs typeface="Century Gothic"/>
              </a:rPr>
              <a:t>ra</a:t>
            </a:r>
            <a:r>
              <a:rPr sz="1400" spc="4" dirty="0">
                <a:latin typeface="Century Gothic"/>
                <a:cs typeface="Century Gothic"/>
              </a:rPr>
              <a:t>li</a:t>
            </a:r>
            <a:r>
              <a:rPr sz="1400" spc="0" dirty="0">
                <a:latin typeface="Century Gothic"/>
                <a:cs typeface="Century Gothic"/>
              </a:rPr>
              <a:t>z</a:t>
            </a:r>
            <a:r>
              <a:rPr sz="1400" spc="4" dirty="0">
                <a:latin typeface="Century Gothic"/>
                <a:cs typeface="Century Gothic"/>
              </a:rPr>
              <a:t>a</a:t>
            </a:r>
            <a:r>
              <a:rPr sz="1400" spc="0" dirty="0">
                <a:latin typeface="Century Gothic"/>
                <a:cs typeface="Century Gothic"/>
              </a:rPr>
              <a:t>dos</a:t>
            </a:r>
            <a:endParaRPr sz="1400" dirty="0">
              <a:latin typeface="Century Gothic"/>
              <a:cs typeface="Century Gothic"/>
            </a:endParaRPr>
          </a:p>
          <a:p>
            <a:pPr marL="12700" marR="26746">
              <a:lnSpc>
                <a:spcPct val="102172"/>
              </a:lnSpc>
              <a:spcBef>
                <a:spcPts val="137"/>
              </a:spcBef>
            </a:pPr>
            <a:r>
              <a:rPr sz="1400" spc="0" dirty="0">
                <a:latin typeface="Century Gothic"/>
                <a:cs typeface="Century Gothic"/>
              </a:rPr>
              <a:t>P</a:t>
            </a:r>
            <a:r>
              <a:rPr sz="1400" spc="-4" dirty="0">
                <a:latin typeface="Century Gothic"/>
                <a:cs typeface="Century Gothic"/>
              </a:rPr>
              <a:t>r</a:t>
            </a:r>
            <a:r>
              <a:rPr sz="1400" spc="4" dirty="0">
                <a:latin typeface="Century Gothic"/>
                <a:cs typeface="Century Gothic"/>
              </a:rPr>
              <a:t>o</a:t>
            </a:r>
            <a:r>
              <a:rPr sz="1400" spc="9" dirty="0">
                <a:latin typeface="Century Gothic"/>
                <a:cs typeface="Century Gothic"/>
              </a:rPr>
              <a:t>v</a:t>
            </a:r>
            <a:r>
              <a:rPr sz="1400" spc="4" dirty="0">
                <a:latin typeface="Century Gothic"/>
                <a:cs typeface="Century Gothic"/>
              </a:rPr>
              <a:t>i</a:t>
            </a:r>
            <a:r>
              <a:rPr sz="1400" spc="-4" dirty="0">
                <a:latin typeface="Century Gothic"/>
                <a:cs typeface="Century Gothic"/>
              </a:rPr>
              <a:t>n</a:t>
            </a:r>
            <a:r>
              <a:rPr sz="1400" spc="-19" dirty="0">
                <a:latin typeface="Century Gothic"/>
                <a:cs typeface="Century Gothic"/>
              </a:rPr>
              <a:t>c</a:t>
            </a:r>
            <a:r>
              <a:rPr sz="1400" spc="-4" dirty="0">
                <a:latin typeface="Century Gothic"/>
                <a:cs typeface="Century Gothic"/>
              </a:rPr>
              <a:t>i</a:t>
            </a:r>
            <a:r>
              <a:rPr sz="1400" spc="0" dirty="0">
                <a:latin typeface="Century Gothic"/>
                <a:cs typeface="Century Gothic"/>
              </a:rPr>
              <a:t>a</a:t>
            </a:r>
            <a:r>
              <a:rPr sz="1400" spc="4" dirty="0">
                <a:latin typeface="Century Gothic"/>
                <a:cs typeface="Century Gothic"/>
              </a:rPr>
              <a:t>l</a:t>
            </a:r>
            <a:r>
              <a:rPr sz="1400" spc="0" dirty="0">
                <a:latin typeface="Century Gothic"/>
                <a:cs typeface="Century Gothic"/>
              </a:rPr>
              <a:t>es</a:t>
            </a:r>
            <a:endParaRPr sz="1400" dirty="0">
              <a:latin typeface="Century Gothic"/>
              <a:cs typeface="Century Gothic"/>
            </a:endParaRPr>
          </a:p>
        </p:txBody>
      </p:sp>
      <p:sp>
        <p:nvSpPr>
          <p:cNvPr id="49" name="object 15">
            <a:extLst>
              <a:ext uri="{FF2B5EF4-FFF2-40B4-BE49-F238E27FC236}">
                <a16:creationId xmlns="" xmlns:a16="http://schemas.microsoft.com/office/drawing/2014/main" id="{B9591914-FEBF-4EB5-9130-92C20C87420A}"/>
              </a:ext>
            </a:extLst>
          </p:cNvPr>
          <p:cNvSpPr txBox="1"/>
          <p:nvPr/>
        </p:nvSpPr>
        <p:spPr>
          <a:xfrm>
            <a:off x="5742324" y="2763531"/>
            <a:ext cx="1625364" cy="203707"/>
          </a:xfrm>
          <a:prstGeom prst="rect">
            <a:avLst/>
          </a:prstGeom>
        </p:spPr>
        <p:txBody>
          <a:bodyPr wrap="square" lIns="0" tIns="0" rIns="0" bIns="0" rtlCol="0">
            <a:noAutofit/>
          </a:bodyPr>
          <a:lstStyle/>
          <a:p>
            <a:pPr marL="12700">
              <a:lnSpc>
                <a:spcPts val="1560"/>
              </a:lnSpc>
              <a:spcBef>
                <a:spcPts val="78"/>
              </a:spcBef>
            </a:pPr>
            <a:r>
              <a:rPr sz="1400" b="1" spc="0" dirty="0">
                <a:solidFill>
                  <a:srgbClr val="585858"/>
                </a:solidFill>
                <a:latin typeface="Century Gothic"/>
                <a:cs typeface="Century Gothic"/>
              </a:rPr>
              <a:t>Uni</a:t>
            </a:r>
            <a:r>
              <a:rPr sz="1400" b="1" spc="-4" dirty="0">
                <a:solidFill>
                  <a:srgbClr val="585858"/>
                </a:solidFill>
                <a:latin typeface="Century Gothic"/>
                <a:cs typeface="Century Gothic"/>
              </a:rPr>
              <a:t>d</a:t>
            </a:r>
            <a:r>
              <a:rPr sz="1400" b="1" spc="0" dirty="0">
                <a:solidFill>
                  <a:srgbClr val="585858"/>
                </a:solidFill>
                <a:latin typeface="Century Gothic"/>
                <a:cs typeface="Century Gothic"/>
              </a:rPr>
              <a:t>ad</a:t>
            </a:r>
            <a:r>
              <a:rPr sz="1400" b="1" spc="-9" dirty="0">
                <a:solidFill>
                  <a:srgbClr val="585858"/>
                </a:solidFill>
                <a:latin typeface="Century Gothic"/>
                <a:cs typeface="Century Gothic"/>
              </a:rPr>
              <a:t> </a:t>
            </a:r>
            <a:r>
              <a:rPr sz="1400" b="1" spc="0" dirty="0">
                <a:solidFill>
                  <a:srgbClr val="585858"/>
                </a:solidFill>
                <a:latin typeface="Century Gothic"/>
                <a:cs typeface="Century Gothic"/>
              </a:rPr>
              <a:t>de est</a:t>
            </a:r>
            <a:r>
              <a:rPr sz="1400" b="1" spc="-4" dirty="0">
                <a:solidFill>
                  <a:srgbClr val="585858"/>
                </a:solidFill>
                <a:latin typeface="Century Gothic"/>
                <a:cs typeface="Century Gothic"/>
              </a:rPr>
              <a:t>u</a:t>
            </a:r>
            <a:r>
              <a:rPr sz="1400" b="1" spc="0" dirty="0">
                <a:solidFill>
                  <a:srgbClr val="585858"/>
                </a:solidFill>
                <a:latin typeface="Century Gothic"/>
                <a:cs typeface="Century Gothic"/>
              </a:rPr>
              <a:t>dio</a:t>
            </a:r>
            <a:endParaRPr sz="1400">
              <a:latin typeface="Century Gothic"/>
              <a:cs typeface="Century Gothic"/>
            </a:endParaRPr>
          </a:p>
        </p:txBody>
      </p:sp>
      <p:sp>
        <p:nvSpPr>
          <p:cNvPr id="50" name="object 14">
            <a:extLst>
              <a:ext uri="{FF2B5EF4-FFF2-40B4-BE49-F238E27FC236}">
                <a16:creationId xmlns="" xmlns:a16="http://schemas.microsoft.com/office/drawing/2014/main" id="{109B9233-22A5-43B7-A025-3F733DC568DC}"/>
              </a:ext>
            </a:extLst>
          </p:cNvPr>
          <p:cNvSpPr txBox="1"/>
          <p:nvPr/>
        </p:nvSpPr>
        <p:spPr>
          <a:xfrm>
            <a:off x="8222761" y="3235721"/>
            <a:ext cx="3667692" cy="694686"/>
          </a:xfrm>
          <a:prstGeom prst="rect">
            <a:avLst/>
          </a:prstGeom>
        </p:spPr>
        <p:txBody>
          <a:bodyPr wrap="square" lIns="0" tIns="0" rIns="0" bIns="0" rtlCol="0">
            <a:noAutofit/>
          </a:bodyPr>
          <a:lstStyle/>
          <a:p>
            <a:pPr marL="12700" marR="19999">
              <a:lnSpc>
                <a:spcPts val="1560"/>
              </a:lnSpc>
              <a:spcBef>
                <a:spcPts val="78"/>
              </a:spcBef>
            </a:pPr>
            <a:r>
              <a:rPr sz="1400" spc="0" dirty="0">
                <a:latin typeface="Century Gothic"/>
                <a:cs typeface="Century Gothic"/>
              </a:rPr>
              <a:t>23</a:t>
            </a:r>
            <a:r>
              <a:rPr sz="1400" spc="-14" dirty="0">
                <a:latin typeface="Century Gothic"/>
                <a:cs typeface="Century Gothic"/>
              </a:rPr>
              <a:t> </a:t>
            </a:r>
            <a:r>
              <a:rPr sz="1400" spc="0" dirty="0">
                <a:latin typeface="Century Gothic"/>
                <a:cs typeface="Century Gothic"/>
              </a:rPr>
              <a:t>Gob</a:t>
            </a:r>
            <a:r>
              <a:rPr sz="1400" spc="19" dirty="0">
                <a:latin typeface="Century Gothic"/>
                <a:cs typeface="Century Gothic"/>
              </a:rPr>
              <a:t>i</a:t>
            </a:r>
            <a:r>
              <a:rPr sz="1400" spc="0" dirty="0">
                <a:latin typeface="Century Gothic"/>
                <a:cs typeface="Century Gothic"/>
              </a:rPr>
              <a:t>e</a:t>
            </a:r>
            <a:r>
              <a:rPr sz="1400" spc="-4" dirty="0">
                <a:latin typeface="Century Gothic"/>
                <a:cs typeface="Century Gothic"/>
              </a:rPr>
              <a:t>rn</a:t>
            </a:r>
            <a:r>
              <a:rPr sz="1400" spc="-9" dirty="0">
                <a:latin typeface="Century Gothic"/>
                <a:cs typeface="Century Gothic"/>
              </a:rPr>
              <a:t>o</a:t>
            </a:r>
            <a:r>
              <a:rPr sz="1400" spc="0" dirty="0">
                <a:latin typeface="Century Gothic"/>
                <a:cs typeface="Century Gothic"/>
              </a:rPr>
              <a:t>s</a:t>
            </a:r>
            <a:r>
              <a:rPr sz="1400" spc="-44" dirty="0">
                <a:latin typeface="Century Gothic"/>
                <a:cs typeface="Century Gothic"/>
              </a:rPr>
              <a:t> </a:t>
            </a:r>
            <a:r>
              <a:rPr sz="1400" spc="14" dirty="0">
                <a:latin typeface="Century Gothic"/>
                <a:cs typeface="Century Gothic"/>
              </a:rPr>
              <a:t>A</a:t>
            </a:r>
            <a:r>
              <a:rPr sz="1400" spc="0" dirty="0">
                <a:latin typeface="Century Gothic"/>
                <a:cs typeface="Century Gothic"/>
              </a:rPr>
              <a:t>u</a:t>
            </a:r>
            <a:r>
              <a:rPr sz="1400" spc="-9" dirty="0">
                <a:latin typeface="Century Gothic"/>
                <a:cs typeface="Century Gothic"/>
              </a:rPr>
              <a:t>t</a:t>
            </a:r>
            <a:r>
              <a:rPr sz="1400" spc="0" dirty="0">
                <a:latin typeface="Century Gothic"/>
                <a:cs typeface="Century Gothic"/>
              </a:rPr>
              <a:t>óno</a:t>
            </a:r>
            <a:r>
              <a:rPr sz="1400" spc="-9" dirty="0">
                <a:latin typeface="Century Gothic"/>
                <a:cs typeface="Century Gothic"/>
              </a:rPr>
              <a:t>mo</a:t>
            </a:r>
            <a:r>
              <a:rPr sz="1400" spc="0" dirty="0">
                <a:latin typeface="Century Gothic"/>
                <a:cs typeface="Century Gothic"/>
              </a:rPr>
              <a:t>s</a:t>
            </a:r>
            <a:endParaRPr sz="1400" dirty="0">
              <a:latin typeface="Century Gothic"/>
              <a:cs typeface="Century Gothic"/>
            </a:endParaRPr>
          </a:p>
          <a:p>
            <a:pPr marL="12700">
              <a:lnSpc>
                <a:spcPct val="113095"/>
              </a:lnSpc>
              <a:spcBef>
                <a:spcPts val="336"/>
              </a:spcBef>
            </a:pPr>
            <a:r>
              <a:rPr sz="1400" spc="0" dirty="0">
                <a:latin typeface="Century Gothic"/>
                <a:cs typeface="Century Gothic"/>
              </a:rPr>
              <a:t>De</a:t>
            </a:r>
            <a:r>
              <a:rPr sz="1400" spc="-4" dirty="0">
                <a:latin typeface="Century Gothic"/>
                <a:cs typeface="Century Gothic"/>
              </a:rPr>
              <a:t>s</a:t>
            </a:r>
            <a:r>
              <a:rPr sz="1400" spc="0" dirty="0">
                <a:latin typeface="Century Gothic"/>
                <a:cs typeface="Century Gothic"/>
              </a:rPr>
              <a:t>cen</a:t>
            </a:r>
            <a:r>
              <a:rPr sz="1400" spc="-9" dirty="0">
                <a:latin typeface="Century Gothic"/>
                <a:cs typeface="Century Gothic"/>
              </a:rPr>
              <a:t>t</a:t>
            </a:r>
            <a:r>
              <a:rPr sz="1400" spc="0" dirty="0">
                <a:latin typeface="Century Gothic"/>
                <a:cs typeface="Century Gothic"/>
              </a:rPr>
              <a:t>ra</a:t>
            </a:r>
            <a:r>
              <a:rPr sz="1400" spc="4" dirty="0">
                <a:latin typeface="Century Gothic"/>
                <a:cs typeface="Century Gothic"/>
              </a:rPr>
              <a:t>li</a:t>
            </a:r>
            <a:r>
              <a:rPr sz="1400" spc="0" dirty="0">
                <a:latin typeface="Century Gothic"/>
                <a:cs typeface="Century Gothic"/>
              </a:rPr>
              <a:t>z</a:t>
            </a:r>
            <a:r>
              <a:rPr sz="1400" spc="4" dirty="0">
                <a:latin typeface="Century Gothic"/>
                <a:cs typeface="Century Gothic"/>
              </a:rPr>
              <a:t>a</a:t>
            </a:r>
            <a:r>
              <a:rPr sz="1400" spc="0" dirty="0">
                <a:latin typeface="Century Gothic"/>
                <a:cs typeface="Century Gothic"/>
              </a:rPr>
              <a:t>dos</a:t>
            </a:r>
            <a:r>
              <a:rPr sz="1400" spc="-14" dirty="0">
                <a:latin typeface="Century Gothic"/>
                <a:cs typeface="Century Gothic"/>
              </a:rPr>
              <a:t> </a:t>
            </a:r>
            <a:r>
              <a:rPr sz="1400" spc="0" dirty="0">
                <a:latin typeface="Century Gothic"/>
                <a:cs typeface="Century Gothic"/>
              </a:rPr>
              <a:t>P</a:t>
            </a:r>
            <a:r>
              <a:rPr sz="1400" spc="-4" dirty="0">
                <a:latin typeface="Century Gothic"/>
                <a:cs typeface="Century Gothic"/>
              </a:rPr>
              <a:t>r</a:t>
            </a:r>
            <a:r>
              <a:rPr sz="1400" spc="4" dirty="0">
                <a:latin typeface="Century Gothic"/>
                <a:cs typeface="Century Gothic"/>
              </a:rPr>
              <a:t>o</a:t>
            </a:r>
            <a:r>
              <a:rPr sz="1400" spc="-9" dirty="0">
                <a:latin typeface="Century Gothic"/>
                <a:cs typeface="Century Gothic"/>
              </a:rPr>
              <a:t>v</a:t>
            </a:r>
            <a:r>
              <a:rPr sz="1400" spc="-4" dirty="0">
                <a:latin typeface="Century Gothic"/>
                <a:cs typeface="Century Gothic"/>
              </a:rPr>
              <a:t>in</a:t>
            </a:r>
            <a:r>
              <a:rPr sz="1400" spc="-9" dirty="0">
                <a:latin typeface="Century Gothic"/>
                <a:cs typeface="Century Gothic"/>
              </a:rPr>
              <a:t>c</a:t>
            </a:r>
            <a:r>
              <a:rPr sz="1400" spc="-4" dirty="0">
                <a:latin typeface="Century Gothic"/>
                <a:cs typeface="Century Gothic"/>
              </a:rPr>
              <a:t>i</a:t>
            </a:r>
            <a:r>
              <a:rPr sz="1400" spc="-9" dirty="0">
                <a:latin typeface="Century Gothic"/>
                <a:cs typeface="Century Gothic"/>
              </a:rPr>
              <a:t>a</a:t>
            </a:r>
            <a:r>
              <a:rPr sz="1400" spc="4" dirty="0">
                <a:latin typeface="Century Gothic"/>
                <a:cs typeface="Century Gothic"/>
              </a:rPr>
              <a:t>l</a:t>
            </a:r>
            <a:r>
              <a:rPr sz="1400" spc="0" dirty="0">
                <a:latin typeface="Century Gothic"/>
                <a:cs typeface="Century Gothic"/>
              </a:rPr>
              <a:t>es</a:t>
            </a:r>
            <a:r>
              <a:rPr sz="1400" spc="-44" dirty="0">
                <a:latin typeface="Century Gothic"/>
                <a:cs typeface="Century Gothic"/>
              </a:rPr>
              <a:t> </a:t>
            </a:r>
            <a:r>
              <a:rPr sz="1400" spc="0" dirty="0">
                <a:latin typeface="Century Gothic"/>
                <a:cs typeface="Century Gothic"/>
              </a:rPr>
              <a:t>y el Con</a:t>
            </a:r>
            <a:r>
              <a:rPr sz="1400" spc="-4" dirty="0">
                <a:latin typeface="Century Gothic"/>
                <a:cs typeface="Century Gothic"/>
              </a:rPr>
              <a:t>s</a:t>
            </a:r>
            <a:r>
              <a:rPr sz="1400" spc="0" dirty="0">
                <a:latin typeface="Century Gothic"/>
                <a:cs typeface="Century Gothic"/>
              </a:rPr>
              <a:t>ejo de</a:t>
            </a:r>
            <a:r>
              <a:rPr sz="1400" spc="4" dirty="0">
                <a:latin typeface="Century Gothic"/>
                <a:cs typeface="Century Gothic"/>
              </a:rPr>
              <a:t> </a:t>
            </a:r>
            <a:r>
              <a:rPr sz="1400" spc="0" dirty="0">
                <a:latin typeface="Century Gothic"/>
                <a:cs typeface="Century Gothic"/>
              </a:rPr>
              <a:t>Rég</a:t>
            </a:r>
            <a:r>
              <a:rPr sz="1400" spc="9" dirty="0">
                <a:latin typeface="Century Gothic"/>
                <a:cs typeface="Century Gothic"/>
              </a:rPr>
              <a:t>i</a:t>
            </a:r>
            <a:r>
              <a:rPr sz="1400" spc="0" dirty="0">
                <a:latin typeface="Century Gothic"/>
                <a:cs typeface="Century Gothic"/>
              </a:rPr>
              <a:t>men</a:t>
            </a:r>
            <a:r>
              <a:rPr sz="1400" spc="-39" dirty="0">
                <a:latin typeface="Century Gothic"/>
                <a:cs typeface="Century Gothic"/>
              </a:rPr>
              <a:t> </a:t>
            </a:r>
            <a:r>
              <a:rPr sz="1400" spc="0" dirty="0">
                <a:latin typeface="Century Gothic"/>
                <a:cs typeface="Century Gothic"/>
              </a:rPr>
              <a:t>Espe</a:t>
            </a:r>
            <a:r>
              <a:rPr sz="1400" spc="-9" dirty="0">
                <a:latin typeface="Century Gothic"/>
                <a:cs typeface="Century Gothic"/>
              </a:rPr>
              <a:t>c</a:t>
            </a:r>
            <a:r>
              <a:rPr sz="1400" spc="4" dirty="0">
                <a:latin typeface="Century Gothic"/>
                <a:cs typeface="Century Gothic"/>
              </a:rPr>
              <a:t>i</a:t>
            </a:r>
            <a:r>
              <a:rPr sz="1400" spc="0" dirty="0">
                <a:latin typeface="Century Gothic"/>
                <a:cs typeface="Century Gothic"/>
              </a:rPr>
              <a:t>al</a:t>
            </a:r>
            <a:r>
              <a:rPr sz="1400" spc="-29" dirty="0">
                <a:latin typeface="Century Gothic"/>
                <a:cs typeface="Century Gothic"/>
              </a:rPr>
              <a:t> </a:t>
            </a:r>
            <a:r>
              <a:rPr sz="1400" spc="0" dirty="0">
                <a:latin typeface="Century Gothic"/>
                <a:cs typeface="Century Gothic"/>
              </a:rPr>
              <a:t>Ga</a:t>
            </a:r>
            <a:r>
              <a:rPr sz="1400" spc="19" dirty="0">
                <a:latin typeface="Century Gothic"/>
                <a:cs typeface="Century Gothic"/>
              </a:rPr>
              <a:t>l</a:t>
            </a:r>
            <a:r>
              <a:rPr sz="1400" spc="0" dirty="0">
                <a:latin typeface="Century Gothic"/>
                <a:cs typeface="Century Gothic"/>
              </a:rPr>
              <a:t>ápag</a:t>
            </a:r>
            <a:r>
              <a:rPr sz="1400" spc="-4" dirty="0">
                <a:latin typeface="Century Gothic"/>
                <a:cs typeface="Century Gothic"/>
              </a:rPr>
              <a:t>o</a:t>
            </a:r>
            <a:r>
              <a:rPr sz="1400" spc="0" dirty="0">
                <a:latin typeface="Century Gothic"/>
                <a:cs typeface="Century Gothic"/>
              </a:rPr>
              <a:t>s</a:t>
            </a:r>
            <a:endParaRPr sz="1400" dirty="0">
              <a:latin typeface="Century Gothic"/>
              <a:cs typeface="Century Gothic"/>
            </a:endParaRPr>
          </a:p>
        </p:txBody>
      </p:sp>
      <p:sp>
        <p:nvSpPr>
          <p:cNvPr id="51" name="object 13">
            <a:extLst>
              <a:ext uri="{FF2B5EF4-FFF2-40B4-BE49-F238E27FC236}">
                <a16:creationId xmlns="" xmlns:a16="http://schemas.microsoft.com/office/drawing/2014/main" id="{754BEB4A-DE43-4AB9-A9D9-12E449C0008C}"/>
              </a:ext>
            </a:extLst>
          </p:cNvPr>
          <p:cNvSpPr txBox="1"/>
          <p:nvPr/>
        </p:nvSpPr>
        <p:spPr>
          <a:xfrm>
            <a:off x="5742324" y="3524007"/>
            <a:ext cx="1708295" cy="203708"/>
          </a:xfrm>
          <a:prstGeom prst="rect">
            <a:avLst/>
          </a:prstGeom>
        </p:spPr>
        <p:txBody>
          <a:bodyPr wrap="square" lIns="0" tIns="0" rIns="0" bIns="0" rtlCol="0">
            <a:noAutofit/>
          </a:bodyPr>
          <a:lstStyle/>
          <a:p>
            <a:pPr marL="12700">
              <a:lnSpc>
                <a:spcPts val="1560"/>
              </a:lnSpc>
              <a:spcBef>
                <a:spcPts val="78"/>
              </a:spcBef>
            </a:pPr>
            <a:r>
              <a:rPr sz="1400" b="1" spc="4" dirty="0">
                <a:solidFill>
                  <a:srgbClr val="585858"/>
                </a:solidFill>
                <a:latin typeface="Century Gothic"/>
                <a:cs typeface="Century Gothic"/>
              </a:rPr>
              <a:t>P</a:t>
            </a:r>
            <a:r>
              <a:rPr sz="1400" b="1" spc="0" dirty="0">
                <a:solidFill>
                  <a:srgbClr val="585858"/>
                </a:solidFill>
                <a:latin typeface="Century Gothic"/>
                <a:cs typeface="Century Gothic"/>
              </a:rPr>
              <a:t>obl</a:t>
            </a:r>
            <a:r>
              <a:rPr sz="1400" b="1" spc="-4" dirty="0">
                <a:solidFill>
                  <a:srgbClr val="585858"/>
                </a:solidFill>
                <a:latin typeface="Century Gothic"/>
                <a:cs typeface="Century Gothic"/>
              </a:rPr>
              <a:t>a</a:t>
            </a:r>
            <a:r>
              <a:rPr sz="1400" b="1" spc="0" dirty="0">
                <a:solidFill>
                  <a:srgbClr val="585858"/>
                </a:solidFill>
                <a:latin typeface="Century Gothic"/>
                <a:cs typeface="Century Gothic"/>
              </a:rPr>
              <a:t>ción</a:t>
            </a:r>
            <a:r>
              <a:rPr sz="1400" b="1" spc="-4" dirty="0">
                <a:solidFill>
                  <a:srgbClr val="585858"/>
                </a:solidFill>
                <a:latin typeface="Century Gothic"/>
                <a:cs typeface="Century Gothic"/>
              </a:rPr>
              <a:t> </a:t>
            </a:r>
            <a:r>
              <a:rPr sz="1400" b="1" spc="0" dirty="0">
                <a:solidFill>
                  <a:srgbClr val="585858"/>
                </a:solidFill>
                <a:latin typeface="Century Gothic"/>
                <a:cs typeface="Century Gothic"/>
              </a:rPr>
              <a:t>O</a:t>
            </a:r>
            <a:r>
              <a:rPr sz="1400" b="1" spc="-4" dirty="0">
                <a:solidFill>
                  <a:srgbClr val="585858"/>
                </a:solidFill>
                <a:latin typeface="Century Gothic"/>
                <a:cs typeface="Century Gothic"/>
              </a:rPr>
              <a:t>bj</a:t>
            </a:r>
            <a:r>
              <a:rPr sz="1400" b="1" spc="0" dirty="0">
                <a:solidFill>
                  <a:srgbClr val="585858"/>
                </a:solidFill>
                <a:latin typeface="Century Gothic"/>
                <a:cs typeface="Century Gothic"/>
              </a:rPr>
              <a:t>eti</a:t>
            </a:r>
            <a:r>
              <a:rPr sz="1400" b="1" spc="4" dirty="0">
                <a:solidFill>
                  <a:srgbClr val="585858"/>
                </a:solidFill>
                <a:latin typeface="Century Gothic"/>
                <a:cs typeface="Century Gothic"/>
              </a:rPr>
              <a:t>v</a:t>
            </a:r>
            <a:r>
              <a:rPr sz="1400" b="1" spc="0" dirty="0">
                <a:solidFill>
                  <a:srgbClr val="585858"/>
                </a:solidFill>
                <a:latin typeface="Century Gothic"/>
                <a:cs typeface="Century Gothic"/>
              </a:rPr>
              <a:t>o</a:t>
            </a:r>
            <a:endParaRPr sz="1400">
              <a:latin typeface="Century Gothic"/>
              <a:cs typeface="Century Gothic"/>
            </a:endParaRPr>
          </a:p>
        </p:txBody>
      </p:sp>
      <p:sp>
        <p:nvSpPr>
          <p:cNvPr id="52" name="object 11">
            <a:extLst>
              <a:ext uri="{FF2B5EF4-FFF2-40B4-BE49-F238E27FC236}">
                <a16:creationId xmlns="" xmlns:a16="http://schemas.microsoft.com/office/drawing/2014/main" id="{5A0C6FC1-A63F-4156-A366-1C793A2F5BCA}"/>
              </a:ext>
            </a:extLst>
          </p:cNvPr>
          <p:cNvSpPr txBox="1"/>
          <p:nvPr/>
        </p:nvSpPr>
        <p:spPr>
          <a:xfrm>
            <a:off x="8222761" y="4204854"/>
            <a:ext cx="2674200" cy="203708"/>
          </a:xfrm>
          <a:prstGeom prst="rect">
            <a:avLst/>
          </a:prstGeom>
        </p:spPr>
        <p:txBody>
          <a:bodyPr wrap="square" lIns="0" tIns="0" rIns="0" bIns="0" rtlCol="0">
            <a:noAutofit/>
          </a:bodyPr>
          <a:lstStyle/>
          <a:p>
            <a:pPr marL="12700">
              <a:lnSpc>
                <a:spcPts val="1560"/>
              </a:lnSpc>
              <a:spcBef>
                <a:spcPts val="78"/>
              </a:spcBef>
            </a:pPr>
            <a:r>
              <a:rPr sz="1400" spc="4" dirty="0">
                <a:latin typeface="Century Gothic"/>
                <a:cs typeface="Century Gothic"/>
              </a:rPr>
              <a:t>N</a:t>
            </a:r>
            <a:r>
              <a:rPr sz="1400" spc="0" dirty="0">
                <a:latin typeface="Century Gothic"/>
                <a:cs typeface="Century Gothic"/>
              </a:rPr>
              <a:t>a</a:t>
            </a:r>
            <a:r>
              <a:rPr sz="1400" spc="4" dirty="0">
                <a:latin typeface="Century Gothic"/>
                <a:cs typeface="Century Gothic"/>
              </a:rPr>
              <a:t>c</a:t>
            </a:r>
            <a:r>
              <a:rPr sz="1400" spc="19" dirty="0">
                <a:latin typeface="Century Gothic"/>
                <a:cs typeface="Century Gothic"/>
              </a:rPr>
              <a:t>i</a:t>
            </a:r>
            <a:r>
              <a:rPr sz="1400" spc="-4" dirty="0">
                <a:latin typeface="Century Gothic"/>
                <a:cs typeface="Century Gothic"/>
              </a:rPr>
              <a:t>o</a:t>
            </a:r>
            <a:r>
              <a:rPr sz="1400" spc="-14" dirty="0">
                <a:latin typeface="Century Gothic"/>
                <a:cs typeface="Century Gothic"/>
              </a:rPr>
              <a:t>n</a:t>
            </a:r>
            <a:r>
              <a:rPr sz="1400" spc="0" dirty="0">
                <a:latin typeface="Century Gothic"/>
                <a:cs typeface="Century Gothic"/>
              </a:rPr>
              <a:t>a</a:t>
            </a:r>
            <a:r>
              <a:rPr sz="1400" spc="4" dirty="0">
                <a:latin typeface="Century Gothic"/>
                <a:cs typeface="Century Gothic"/>
              </a:rPr>
              <a:t>l</a:t>
            </a:r>
            <a:r>
              <a:rPr sz="1400" spc="0" dirty="0">
                <a:latin typeface="Century Gothic"/>
                <a:cs typeface="Century Gothic"/>
              </a:rPr>
              <a:t>,</a:t>
            </a:r>
            <a:r>
              <a:rPr sz="1400" spc="-44" dirty="0">
                <a:latin typeface="Century Gothic"/>
                <a:cs typeface="Century Gothic"/>
              </a:rPr>
              <a:t> </a:t>
            </a:r>
            <a:r>
              <a:rPr sz="1400" spc="0" dirty="0">
                <a:latin typeface="Century Gothic"/>
                <a:cs typeface="Century Gothic"/>
              </a:rPr>
              <a:t>reg</a:t>
            </a:r>
            <a:r>
              <a:rPr sz="1400" spc="19" dirty="0">
                <a:latin typeface="Century Gothic"/>
                <a:cs typeface="Century Gothic"/>
              </a:rPr>
              <a:t>i</a:t>
            </a:r>
            <a:r>
              <a:rPr sz="1400" spc="4" dirty="0">
                <a:latin typeface="Century Gothic"/>
                <a:cs typeface="Century Gothic"/>
              </a:rPr>
              <a:t>o</a:t>
            </a:r>
            <a:r>
              <a:rPr sz="1400" spc="-4" dirty="0">
                <a:latin typeface="Century Gothic"/>
                <a:cs typeface="Century Gothic"/>
              </a:rPr>
              <a:t>n</a:t>
            </a:r>
            <a:r>
              <a:rPr sz="1400" spc="-9" dirty="0">
                <a:latin typeface="Century Gothic"/>
                <a:cs typeface="Century Gothic"/>
              </a:rPr>
              <a:t>a</a:t>
            </a:r>
            <a:r>
              <a:rPr sz="1400" spc="0" dirty="0">
                <a:latin typeface="Century Gothic"/>
                <a:cs typeface="Century Gothic"/>
              </a:rPr>
              <a:t>l</a:t>
            </a:r>
            <a:r>
              <a:rPr sz="1400" spc="-34" dirty="0">
                <a:latin typeface="Century Gothic"/>
                <a:cs typeface="Century Gothic"/>
              </a:rPr>
              <a:t> </a:t>
            </a:r>
            <a:r>
              <a:rPr sz="1400" spc="0" dirty="0">
                <a:latin typeface="Century Gothic"/>
                <a:cs typeface="Century Gothic"/>
              </a:rPr>
              <a:t>y pro</a:t>
            </a:r>
            <a:r>
              <a:rPr sz="1400" spc="4" dirty="0">
                <a:latin typeface="Century Gothic"/>
                <a:cs typeface="Century Gothic"/>
              </a:rPr>
              <a:t>vi</a:t>
            </a:r>
            <a:r>
              <a:rPr sz="1400" spc="-4" dirty="0">
                <a:latin typeface="Century Gothic"/>
                <a:cs typeface="Century Gothic"/>
              </a:rPr>
              <a:t>n</a:t>
            </a:r>
            <a:r>
              <a:rPr sz="1400" spc="-9" dirty="0">
                <a:latin typeface="Century Gothic"/>
                <a:cs typeface="Century Gothic"/>
              </a:rPr>
              <a:t>c</a:t>
            </a:r>
            <a:r>
              <a:rPr sz="1400" spc="-4" dirty="0">
                <a:latin typeface="Century Gothic"/>
                <a:cs typeface="Century Gothic"/>
              </a:rPr>
              <a:t>i</a:t>
            </a:r>
            <a:r>
              <a:rPr sz="1400" spc="-9" dirty="0">
                <a:latin typeface="Century Gothic"/>
                <a:cs typeface="Century Gothic"/>
              </a:rPr>
              <a:t>a</a:t>
            </a:r>
            <a:r>
              <a:rPr sz="1400" spc="0" dirty="0">
                <a:latin typeface="Century Gothic"/>
                <a:cs typeface="Century Gothic"/>
              </a:rPr>
              <a:t>l</a:t>
            </a:r>
            <a:endParaRPr sz="1400" dirty="0">
              <a:latin typeface="Century Gothic"/>
              <a:cs typeface="Century Gothic"/>
            </a:endParaRPr>
          </a:p>
        </p:txBody>
      </p:sp>
      <p:sp>
        <p:nvSpPr>
          <p:cNvPr id="53" name="object 10">
            <a:extLst>
              <a:ext uri="{FF2B5EF4-FFF2-40B4-BE49-F238E27FC236}">
                <a16:creationId xmlns="" xmlns:a16="http://schemas.microsoft.com/office/drawing/2014/main" id="{A3B625F4-5FFC-45F9-B88D-66E196BB9043}"/>
              </a:ext>
            </a:extLst>
          </p:cNvPr>
          <p:cNvSpPr txBox="1"/>
          <p:nvPr/>
        </p:nvSpPr>
        <p:spPr>
          <a:xfrm>
            <a:off x="5742324" y="4247526"/>
            <a:ext cx="1387774" cy="203708"/>
          </a:xfrm>
          <a:prstGeom prst="rect">
            <a:avLst/>
          </a:prstGeom>
        </p:spPr>
        <p:txBody>
          <a:bodyPr wrap="square" lIns="0" tIns="0" rIns="0" bIns="0" rtlCol="0">
            <a:noAutofit/>
          </a:bodyPr>
          <a:lstStyle/>
          <a:p>
            <a:pPr marL="12700">
              <a:lnSpc>
                <a:spcPts val="1560"/>
              </a:lnSpc>
              <a:spcBef>
                <a:spcPts val="78"/>
              </a:spcBef>
            </a:pPr>
            <a:r>
              <a:rPr sz="1400" b="1" spc="0" dirty="0">
                <a:solidFill>
                  <a:srgbClr val="585858"/>
                </a:solidFill>
                <a:latin typeface="Century Gothic"/>
                <a:cs typeface="Century Gothic"/>
              </a:rPr>
              <a:t>Des</a:t>
            </a:r>
            <a:r>
              <a:rPr sz="1400" b="1" spc="-4" dirty="0">
                <a:solidFill>
                  <a:srgbClr val="585858"/>
                </a:solidFill>
                <a:latin typeface="Century Gothic"/>
                <a:cs typeface="Century Gothic"/>
              </a:rPr>
              <a:t>a</a:t>
            </a:r>
            <a:r>
              <a:rPr sz="1400" b="1" spc="0" dirty="0">
                <a:solidFill>
                  <a:srgbClr val="585858"/>
                </a:solidFill>
                <a:latin typeface="Century Gothic"/>
                <a:cs typeface="Century Gothic"/>
              </a:rPr>
              <a:t>g</a:t>
            </a:r>
            <a:r>
              <a:rPr sz="1400" b="1" spc="-9" dirty="0">
                <a:solidFill>
                  <a:srgbClr val="585858"/>
                </a:solidFill>
                <a:latin typeface="Century Gothic"/>
                <a:cs typeface="Century Gothic"/>
              </a:rPr>
              <a:t>r</a:t>
            </a:r>
            <a:r>
              <a:rPr sz="1400" b="1" spc="0" dirty="0">
                <a:solidFill>
                  <a:srgbClr val="585858"/>
                </a:solidFill>
                <a:latin typeface="Century Gothic"/>
                <a:cs typeface="Century Gothic"/>
              </a:rPr>
              <a:t>egación</a:t>
            </a:r>
            <a:endParaRPr sz="1400">
              <a:latin typeface="Century Gothic"/>
              <a:cs typeface="Century Gothic"/>
            </a:endParaRPr>
          </a:p>
        </p:txBody>
      </p:sp>
      <p:sp>
        <p:nvSpPr>
          <p:cNvPr id="54" name="object 8">
            <a:extLst>
              <a:ext uri="{FF2B5EF4-FFF2-40B4-BE49-F238E27FC236}">
                <a16:creationId xmlns="" xmlns:a16="http://schemas.microsoft.com/office/drawing/2014/main" id="{0B21577B-0D14-40A0-B420-E41492A71024}"/>
              </a:ext>
            </a:extLst>
          </p:cNvPr>
          <p:cNvSpPr txBox="1"/>
          <p:nvPr/>
        </p:nvSpPr>
        <p:spPr>
          <a:xfrm>
            <a:off x="8222761" y="4641734"/>
            <a:ext cx="2026362" cy="203708"/>
          </a:xfrm>
          <a:prstGeom prst="rect">
            <a:avLst/>
          </a:prstGeom>
        </p:spPr>
        <p:txBody>
          <a:bodyPr wrap="square" lIns="0" tIns="0" rIns="0" bIns="0" rtlCol="0">
            <a:noAutofit/>
          </a:bodyPr>
          <a:lstStyle/>
          <a:p>
            <a:pPr marL="12700">
              <a:lnSpc>
                <a:spcPts val="1560"/>
              </a:lnSpc>
              <a:spcBef>
                <a:spcPts val="78"/>
              </a:spcBef>
            </a:pPr>
            <a:r>
              <a:rPr sz="1400" spc="-4" dirty="0">
                <a:latin typeface="Century Gothic"/>
                <a:cs typeface="Century Gothic"/>
              </a:rPr>
              <a:t>J</a:t>
            </a:r>
            <a:r>
              <a:rPr sz="1400" spc="0" dirty="0">
                <a:latin typeface="Century Gothic"/>
                <a:cs typeface="Century Gothic"/>
              </a:rPr>
              <a:t>u</a:t>
            </a:r>
            <a:r>
              <a:rPr lang="es-ES" sz="1400" spc="14" dirty="0">
                <a:latin typeface="Century Gothic"/>
                <a:cs typeface="Century Gothic"/>
              </a:rPr>
              <a:t>n</a:t>
            </a:r>
            <a:r>
              <a:rPr sz="1400" spc="4" dirty="0">
                <a:latin typeface="Century Gothic"/>
                <a:cs typeface="Century Gothic"/>
              </a:rPr>
              <a:t>i</a:t>
            </a:r>
            <a:r>
              <a:rPr sz="1400" spc="0" dirty="0">
                <a:latin typeface="Century Gothic"/>
                <a:cs typeface="Century Gothic"/>
              </a:rPr>
              <a:t>o</a:t>
            </a:r>
            <a:r>
              <a:rPr sz="1400" spc="-44" dirty="0">
                <a:latin typeface="Century Gothic"/>
                <a:cs typeface="Century Gothic"/>
              </a:rPr>
              <a:t> </a:t>
            </a:r>
            <a:r>
              <a:rPr sz="1400" spc="0" dirty="0">
                <a:latin typeface="Century Gothic"/>
                <a:cs typeface="Century Gothic"/>
              </a:rPr>
              <a:t>- </a:t>
            </a:r>
            <a:r>
              <a:rPr lang="es-ES" sz="1400" spc="0" dirty="0">
                <a:latin typeface="Century Gothic"/>
                <a:cs typeface="Century Gothic"/>
              </a:rPr>
              <a:t>Julio</a:t>
            </a:r>
            <a:r>
              <a:rPr sz="1400" spc="-39" dirty="0">
                <a:latin typeface="Century Gothic"/>
                <a:cs typeface="Century Gothic"/>
              </a:rPr>
              <a:t> </a:t>
            </a:r>
            <a:r>
              <a:rPr sz="1400" spc="0" dirty="0" smtClean="0">
                <a:latin typeface="Century Gothic"/>
                <a:cs typeface="Century Gothic"/>
              </a:rPr>
              <a:t>202</a:t>
            </a:r>
            <a:r>
              <a:rPr lang="es-ES" sz="1400" dirty="0">
                <a:latin typeface="Century Gothic"/>
                <a:cs typeface="Century Gothic"/>
              </a:rPr>
              <a:t>2</a:t>
            </a:r>
            <a:endParaRPr sz="1400" dirty="0">
              <a:latin typeface="Century Gothic"/>
              <a:cs typeface="Century Gothic"/>
            </a:endParaRPr>
          </a:p>
        </p:txBody>
      </p:sp>
      <p:sp>
        <p:nvSpPr>
          <p:cNvPr id="55" name="object 7">
            <a:extLst>
              <a:ext uri="{FF2B5EF4-FFF2-40B4-BE49-F238E27FC236}">
                <a16:creationId xmlns="" xmlns:a16="http://schemas.microsoft.com/office/drawing/2014/main" id="{66878FA4-ADA2-4AC9-9F53-B9CC5D1715D1}"/>
              </a:ext>
            </a:extLst>
          </p:cNvPr>
          <p:cNvSpPr txBox="1"/>
          <p:nvPr/>
        </p:nvSpPr>
        <p:spPr>
          <a:xfrm>
            <a:off x="5742324" y="4684406"/>
            <a:ext cx="2293687" cy="203708"/>
          </a:xfrm>
          <a:prstGeom prst="rect">
            <a:avLst/>
          </a:prstGeom>
        </p:spPr>
        <p:txBody>
          <a:bodyPr wrap="square" lIns="0" tIns="0" rIns="0" bIns="0" rtlCol="0">
            <a:noAutofit/>
          </a:bodyPr>
          <a:lstStyle/>
          <a:p>
            <a:pPr marL="12700">
              <a:lnSpc>
                <a:spcPts val="1560"/>
              </a:lnSpc>
              <a:spcBef>
                <a:spcPts val="78"/>
              </a:spcBef>
            </a:pPr>
            <a:r>
              <a:rPr sz="1400" b="1" spc="4" dirty="0">
                <a:solidFill>
                  <a:srgbClr val="585858"/>
                </a:solidFill>
                <a:latin typeface="Century Gothic"/>
                <a:cs typeface="Century Gothic"/>
              </a:rPr>
              <a:t>P</a:t>
            </a:r>
            <a:r>
              <a:rPr sz="1400" b="1" spc="0" dirty="0">
                <a:solidFill>
                  <a:srgbClr val="585858"/>
                </a:solidFill>
                <a:latin typeface="Century Gothic"/>
                <a:cs typeface="Century Gothic"/>
              </a:rPr>
              <a:t>er</a:t>
            </a:r>
            <a:r>
              <a:rPr sz="1400" b="1" spc="-4" dirty="0">
                <a:solidFill>
                  <a:srgbClr val="585858"/>
                </a:solidFill>
                <a:latin typeface="Century Gothic"/>
                <a:cs typeface="Century Gothic"/>
              </a:rPr>
              <a:t>í</a:t>
            </a:r>
            <a:r>
              <a:rPr sz="1400" b="1" spc="0" dirty="0">
                <a:solidFill>
                  <a:srgbClr val="585858"/>
                </a:solidFill>
                <a:latin typeface="Century Gothic"/>
                <a:cs typeface="Century Gothic"/>
              </a:rPr>
              <a:t>odo de</a:t>
            </a:r>
            <a:r>
              <a:rPr sz="1400" b="1" spc="-4" dirty="0">
                <a:solidFill>
                  <a:srgbClr val="585858"/>
                </a:solidFill>
                <a:latin typeface="Century Gothic"/>
                <a:cs typeface="Century Gothic"/>
              </a:rPr>
              <a:t> </a:t>
            </a:r>
            <a:r>
              <a:rPr sz="1400" b="1" spc="0" dirty="0">
                <a:solidFill>
                  <a:srgbClr val="585858"/>
                </a:solidFill>
                <a:latin typeface="Century Gothic"/>
                <a:cs typeface="Century Gothic"/>
              </a:rPr>
              <a:t>le</a:t>
            </a:r>
            <a:r>
              <a:rPr sz="1400" b="1" spc="4" dirty="0">
                <a:solidFill>
                  <a:srgbClr val="585858"/>
                </a:solidFill>
                <a:latin typeface="Century Gothic"/>
                <a:cs typeface="Century Gothic"/>
              </a:rPr>
              <a:t>v</a:t>
            </a:r>
            <a:r>
              <a:rPr sz="1400" b="1" spc="0" dirty="0">
                <a:solidFill>
                  <a:srgbClr val="585858"/>
                </a:solidFill>
                <a:latin typeface="Century Gothic"/>
                <a:cs typeface="Century Gothic"/>
              </a:rPr>
              <a:t>a</a:t>
            </a:r>
            <a:r>
              <a:rPr sz="1400" b="1" spc="-4" dirty="0">
                <a:solidFill>
                  <a:srgbClr val="585858"/>
                </a:solidFill>
                <a:latin typeface="Century Gothic"/>
                <a:cs typeface="Century Gothic"/>
              </a:rPr>
              <a:t>n</a:t>
            </a:r>
            <a:r>
              <a:rPr sz="1400" b="1" spc="0" dirty="0">
                <a:solidFill>
                  <a:srgbClr val="585858"/>
                </a:solidFill>
                <a:latin typeface="Century Gothic"/>
                <a:cs typeface="Century Gothic"/>
              </a:rPr>
              <a:t>tam</a:t>
            </a:r>
            <a:r>
              <a:rPr sz="1400" b="1" spc="-4" dirty="0">
                <a:solidFill>
                  <a:srgbClr val="585858"/>
                </a:solidFill>
                <a:latin typeface="Century Gothic"/>
                <a:cs typeface="Century Gothic"/>
              </a:rPr>
              <a:t>i</a:t>
            </a:r>
            <a:r>
              <a:rPr sz="1400" b="1" spc="0" dirty="0">
                <a:solidFill>
                  <a:srgbClr val="585858"/>
                </a:solidFill>
                <a:latin typeface="Century Gothic"/>
                <a:cs typeface="Century Gothic"/>
              </a:rPr>
              <a:t>ento</a:t>
            </a:r>
            <a:endParaRPr sz="1400">
              <a:latin typeface="Century Gothic"/>
              <a:cs typeface="Century Gothic"/>
            </a:endParaRPr>
          </a:p>
        </p:txBody>
      </p:sp>
      <p:sp>
        <p:nvSpPr>
          <p:cNvPr id="56" name="object 6">
            <a:extLst>
              <a:ext uri="{FF2B5EF4-FFF2-40B4-BE49-F238E27FC236}">
                <a16:creationId xmlns="" xmlns:a16="http://schemas.microsoft.com/office/drawing/2014/main" id="{4542BD89-1EC0-464D-A99D-FAA4775187AC}"/>
              </a:ext>
            </a:extLst>
          </p:cNvPr>
          <p:cNvSpPr txBox="1"/>
          <p:nvPr/>
        </p:nvSpPr>
        <p:spPr>
          <a:xfrm>
            <a:off x="8222761" y="5078106"/>
            <a:ext cx="852641" cy="203707"/>
          </a:xfrm>
          <a:prstGeom prst="rect">
            <a:avLst/>
          </a:prstGeom>
        </p:spPr>
        <p:txBody>
          <a:bodyPr wrap="square" lIns="0" tIns="0" rIns="0" bIns="0" rtlCol="0">
            <a:noAutofit/>
          </a:bodyPr>
          <a:lstStyle/>
          <a:p>
            <a:pPr marL="12700">
              <a:lnSpc>
                <a:spcPts val="1560"/>
              </a:lnSpc>
              <a:spcBef>
                <a:spcPts val="78"/>
              </a:spcBef>
            </a:pPr>
            <a:r>
              <a:rPr sz="1400" spc="14" dirty="0" err="1">
                <a:latin typeface="Century Gothic"/>
                <a:cs typeface="Century Gothic"/>
              </a:rPr>
              <a:t>A</a:t>
            </a:r>
            <a:r>
              <a:rPr sz="1400" spc="-4" dirty="0" err="1">
                <a:latin typeface="Century Gothic"/>
                <a:cs typeface="Century Gothic"/>
              </a:rPr>
              <a:t>ñ</a:t>
            </a:r>
            <a:r>
              <a:rPr sz="1400" spc="0" dirty="0" err="1">
                <a:latin typeface="Century Gothic"/>
                <a:cs typeface="Century Gothic"/>
              </a:rPr>
              <a:t>o</a:t>
            </a:r>
            <a:r>
              <a:rPr sz="1400" spc="-24" dirty="0">
                <a:latin typeface="Century Gothic"/>
                <a:cs typeface="Century Gothic"/>
              </a:rPr>
              <a:t> </a:t>
            </a:r>
            <a:r>
              <a:rPr sz="1400" spc="0" dirty="0">
                <a:latin typeface="Century Gothic"/>
                <a:cs typeface="Century Gothic"/>
              </a:rPr>
              <a:t>20</a:t>
            </a:r>
            <a:r>
              <a:rPr lang="es-ES" sz="1400" spc="0" dirty="0" smtClean="0">
                <a:latin typeface="Century Gothic"/>
                <a:cs typeface="Century Gothic"/>
              </a:rPr>
              <a:t>21</a:t>
            </a:r>
            <a:endParaRPr sz="1400" dirty="0">
              <a:latin typeface="Century Gothic"/>
              <a:cs typeface="Century Gothic"/>
            </a:endParaRPr>
          </a:p>
        </p:txBody>
      </p:sp>
      <p:sp>
        <p:nvSpPr>
          <p:cNvPr id="57" name="object 5">
            <a:extLst>
              <a:ext uri="{FF2B5EF4-FFF2-40B4-BE49-F238E27FC236}">
                <a16:creationId xmlns="" xmlns:a16="http://schemas.microsoft.com/office/drawing/2014/main" id="{29F05375-1B36-402B-9B82-213FFBBEEB9E}"/>
              </a:ext>
            </a:extLst>
          </p:cNvPr>
          <p:cNvSpPr txBox="1"/>
          <p:nvPr/>
        </p:nvSpPr>
        <p:spPr>
          <a:xfrm>
            <a:off x="5742324" y="5120778"/>
            <a:ext cx="1929736" cy="203707"/>
          </a:xfrm>
          <a:prstGeom prst="rect">
            <a:avLst/>
          </a:prstGeom>
        </p:spPr>
        <p:txBody>
          <a:bodyPr wrap="square" lIns="0" tIns="0" rIns="0" bIns="0" rtlCol="0">
            <a:noAutofit/>
          </a:bodyPr>
          <a:lstStyle/>
          <a:p>
            <a:pPr marL="12700">
              <a:lnSpc>
                <a:spcPts val="1560"/>
              </a:lnSpc>
              <a:spcBef>
                <a:spcPts val="78"/>
              </a:spcBef>
            </a:pPr>
            <a:r>
              <a:rPr sz="1400" b="1" spc="4" dirty="0">
                <a:solidFill>
                  <a:srgbClr val="585858"/>
                </a:solidFill>
                <a:latin typeface="Century Gothic"/>
                <a:cs typeface="Century Gothic"/>
              </a:rPr>
              <a:t>P</a:t>
            </a:r>
            <a:r>
              <a:rPr sz="1400" b="1" spc="0" dirty="0">
                <a:solidFill>
                  <a:srgbClr val="585858"/>
                </a:solidFill>
                <a:latin typeface="Century Gothic"/>
                <a:cs typeface="Century Gothic"/>
              </a:rPr>
              <a:t>er</a:t>
            </a:r>
            <a:r>
              <a:rPr sz="1400" b="1" spc="-4" dirty="0">
                <a:solidFill>
                  <a:srgbClr val="585858"/>
                </a:solidFill>
                <a:latin typeface="Century Gothic"/>
                <a:cs typeface="Century Gothic"/>
              </a:rPr>
              <a:t>í</a:t>
            </a:r>
            <a:r>
              <a:rPr sz="1400" b="1" spc="0" dirty="0">
                <a:solidFill>
                  <a:srgbClr val="585858"/>
                </a:solidFill>
                <a:latin typeface="Century Gothic"/>
                <a:cs typeface="Century Gothic"/>
              </a:rPr>
              <a:t>odo de</a:t>
            </a:r>
            <a:r>
              <a:rPr sz="1400" b="1" spc="-4" dirty="0">
                <a:solidFill>
                  <a:srgbClr val="585858"/>
                </a:solidFill>
                <a:latin typeface="Century Gothic"/>
                <a:cs typeface="Century Gothic"/>
              </a:rPr>
              <a:t> r</a:t>
            </a:r>
            <a:r>
              <a:rPr sz="1400" b="1" spc="0" dirty="0">
                <a:solidFill>
                  <a:srgbClr val="585858"/>
                </a:solidFill>
                <a:latin typeface="Century Gothic"/>
                <a:cs typeface="Century Gothic"/>
              </a:rPr>
              <a:t>e</a:t>
            </a:r>
            <a:r>
              <a:rPr sz="1400" b="1" spc="4" dirty="0">
                <a:solidFill>
                  <a:srgbClr val="585858"/>
                </a:solidFill>
                <a:latin typeface="Century Gothic"/>
                <a:cs typeface="Century Gothic"/>
              </a:rPr>
              <a:t>f</a:t>
            </a:r>
            <a:r>
              <a:rPr sz="1400" b="1" spc="0" dirty="0">
                <a:solidFill>
                  <a:srgbClr val="585858"/>
                </a:solidFill>
                <a:latin typeface="Century Gothic"/>
                <a:cs typeface="Century Gothic"/>
              </a:rPr>
              <a:t>ere</a:t>
            </a:r>
            <a:r>
              <a:rPr sz="1400" b="1" spc="-4" dirty="0">
                <a:solidFill>
                  <a:srgbClr val="585858"/>
                </a:solidFill>
                <a:latin typeface="Century Gothic"/>
                <a:cs typeface="Century Gothic"/>
              </a:rPr>
              <a:t>n</a:t>
            </a:r>
            <a:r>
              <a:rPr sz="1400" b="1" spc="0" dirty="0">
                <a:solidFill>
                  <a:srgbClr val="585858"/>
                </a:solidFill>
                <a:latin typeface="Century Gothic"/>
                <a:cs typeface="Century Gothic"/>
              </a:rPr>
              <a:t>cia</a:t>
            </a:r>
            <a:endParaRPr sz="1400">
              <a:latin typeface="Century Gothic"/>
              <a:cs typeface="Century Gothic"/>
            </a:endParaRPr>
          </a:p>
        </p:txBody>
      </p:sp>
      <p:sp>
        <p:nvSpPr>
          <p:cNvPr id="58" name="object 4">
            <a:extLst>
              <a:ext uri="{FF2B5EF4-FFF2-40B4-BE49-F238E27FC236}">
                <a16:creationId xmlns="" xmlns:a16="http://schemas.microsoft.com/office/drawing/2014/main" id="{8BF7AED6-0FE7-4D63-8BA3-10B245C58D05}"/>
              </a:ext>
            </a:extLst>
          </p:cNvPr>
          <p:cNvSpPr txBox="1"/>
          <p:nvPr/>
        </p:nvSpPr>
        <p:spPr>
          <a:xfrm>
            <a:off x="5742324" y="5514936"/>
            <a:ext cx="1150044" cy="203707"/>
          </a:xfrm>
          <a:prstGeom prst="rect">
            <a:avLst/>
          </a:prstGeom>
        </p:spPr>
        <p:txBody>
          <a:bodyPr wrap="square" lIns="0" tIns="0" rIns="0" bIns="0" rtlCol="0">
            <a:noAutofit/>
          </a:bodyPr>
          <a:lstStyle/>
          <a:p>
            <a:pPr marL="12700">
              <a:lnSpc>
                <a:spcPts val="1560"/>
              </a:lnSpc>
              <a:spcBef>
                <a:spcPts val="78"/>
              </a:spcBef>
            </a:pPr>
            <a:r>
              <a:rPr sz="1400" b="1" spc="4" dirty="0">
                <a:solidFill>
                  <a:srgbClr val="585858"/>
                </a:solidFill>
                <a:latin typeface="Century Gothic"/>
                <a:cs typeface="Century Gothic"/>
              </a:rPr>
              <a:t>P</a:t>
            </a:r>
            <a:r>
              <a:rPr sz="1400" b="1" spc="0" dirty="0">
                <a:solidFill>
                  <a:srgbClr val="585858"/>
                </a:solidFill>
                <a:latin typeface="Century Gothic"/>
                <a:cs typeface="Century Gothic"/>
              </a:rPr>
              <a:t>er</a:t>
            </a:r>
            <a:r>
              <a:rPr sz="1400" b="1" spc="-4" dirty="0">
                <a:solidFill>
                  <a:srgbClr val="585858"/>
                </a:solidFill>
                <a:latin typeface="Century Gothic"/>
                <a:cs typeface="Century Gothic"/>
              </a:rPr>
              <a:t>i</a:t>
            </a:r>
            <a:r>
              <a:rPr sz="1400" b="1" spc="0" dirty="0">
                <a:solidFill>
                  <a:srgbClr val="585858"/>
                </a:solidFill>
                <a:latin typeface="Century Gothic"/>
                <a:cs typeface="Century Gothic"/>
              </a:rPr>
              <a:t>odici</a:t>
            </a:r>
            <a:r>
              <a:rPr sz="1400" b="1" spc="-4" dirty="0">
                <a:solidFill>
                  <a:srgbClr val="585858"/>
                </a:solidFill>
                <a:latin typeface="Century Gothic"/>
                <a:cs typeface="Century Gothic"/>
              </a:rPr>
              <a:t>d</a:t>
            </a:r>
            <a:r>
              <a:rPr sz="1400" b="1" spc="0" dirty="0">
                <a:solidFill>
                  <a:srgbClr val="585858"/>
                </a:solidFill>
                <a:latin typeface="Century Gothic"/>
                <a:cs typeface="Century Gothic"/>
              </a:rPr>
              <a:t>ad</a:t>
            </a:r>
            <a:endParaRPr sz="1400">
              <a:latin typeface="Century Gothic"/>
              <a:cs typeface="Century Gothic"/>
            </a:endParaRPr>
          </a:p>
        </p:txBody>
      </p:sp>
      <p:sp>
        <p:nvSpPr>
          <p:cNvPr id="59" name="object 3">
            <a:extLst>
              <a:ext uri="{FF2B5EF4-FFF2-40B4-BE49-F238E27FC236}">
                <a16:creationId xmlns="" xmlns:a16="http://schemas.microsoft.com/office/drawing/2014/main" id="{29DA840E-2315-4710-96FC-D52407E73A13}"/>
              </a:ext>
            </a:extLst>
          </p:cNvPr>
          <p:cNvSpPr txBox="1"/>
          <p:nvPr/>
        </p:nvSpPr>
        <p:spPr>
          <a:xfrm>
            <a:off x="8222761" y="5514936"/>
            <a:ext cx="560183" cy="203707"/>
          </a:xfrm>
          <a:prstGeom prst="rect">
            <a:avLst/>
          </a:prstGeom>
        </p:spPr>
        <p:txBody>
          <a:bodyPr wrap="square" lIns="0" tIns="0" rIns="0" bIns="0" rtlCol="0">
            <a:noAutofit/>
          </a:bodyPr>
          <a:lstStyle/>
          <a:p>
            <a:pPr marL="12700">
              <a:lnSpc>
                <a:spcPts val="1560"/>
              </a:lnSpc>
              <a:spcBef>
                <a:spcPts val="78"/>
              </a:spcBef>
            </a:pPr>
            <a:r>
              <a:rPr sz="1400" spc="14" dirty="0">
                <a:latin typeface="Century Gothic"/>
                <a:cs typeface="Century Gothic"/>
              </a:rPr>
              <a:t>A</a:t>
            </a:r>
            <a:r>
              <a:rPr sz="1400" spc="-4" dirty="0">
                <a:latin typeface="Century Gothic"/>
                <a:cs typeface="Century Gothic"/>
              </a:rPr>
              <a:t>n</a:t>
            </a:r>
            <a:r>
              <a:rPr sz="1400" spc="0" dirty="0">
                <a:latin typeface="Century Gothic"/>
                <a:cs typeface="Century Gothic"/>
              </a:rPr>
              <a:t>ual</a:t>
            </a:r>
            <a:endParaRPr sz="1400" dirty="0">
              <a:latin typeface="Century Gothic"/>
              <a:cs typeface="Century Gothic"/>
            </a:endParaRPr>
          </a:p>
        </p:txBody>
      </p:sp>
    </p:spTree>
    <p:extLst>
      <p:ext uri="{BB962C8B-B14F-4D97-AF65-F5344CB8AC3E}">
        <p14:creationId xmlns:p14="http://schemas.microsoft.com/office/powerpoint/2010/main" val="294841918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28</a:t>
            </a:r>
            <a:endParaRPr lang="x-none"/>
          </a:p>
        </p:txBody>
      </p:sp>
      <p:sp>
        <p:nvSpPr>
          <p:cNvPr id="3" name="Título 1">
            <a:extLst>
              <a:ext uri="{FF2B5EF4-FFF2-40B4-BE49-F238E27FC236}">
                <a16:creationId xmlns:a16="http://schemas.microsoft.com/office/drawing/2014/main" xmlns="" id="{E053B6E9-8C9C-4952-956F-E285C3FDD916}"/>
              </a:ext>
            </a:extLst>
          </p:cNvPr>
          <p:cNvSpPr>
            <a:spLocks noGrp="1"/>
          </p:cNvSpPr>
          <p:nvPr>
            <p:ph type="title"/>
          </p:nvPr>
        </p:nvSpPr>
        <p:spPr>
          <a:xfrm>
            <a:off x="1154226" y="559233"/>
            <a:ext cx="8041289" cy="330132"/>
          </a:xfrm>
          <a:noFill/>
        </p:spPr>
        <p:txBody>
          <a:bodyPr>
            <a:noAutofit/>
          </a:bodyPr>
          <a:lstStyle/>
          <a:p>
            <a:pPr lvl="1" algn="just"/>
            <a:r>
              <a:rPr lang="es-ES" b="1" dirty="0">
                <a:solidFill>
                  <a:schemeClr val="tx1"/>
                </a:solidFill>
              </a:rPr>
              <a:t>1.11 ¿El GAD Provincial en el año </a:t>
            </a:r>
            <a:r>
              <a:rPr lang="es-ES" b="1" dirty="0" smtClean="0">
                <a:solidFill>
                  <a:schemeClr val="tx1"/>
                </a:solidFill>
              </a:rPr>
              <a:t>2021, </a:t>
            </a:r>
            <a:r>
              <a:rPr lang="es-ES" b="1" dirty="0">
                <a:solidFill>
                  <a:schemeClr val="tx1"/>
                </a:solidFill>
              </a:rPr>
              <a:t>generó mecanismos de articulación para la prevención y control de incendios forestales?</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xmlns="" id="{C62E622B-33FE-49B6-B84A-33FB1CF6397F}"/>
              </a:ext>
            </a:extLst>
          </p:cNvPr>
          <p:cNvSpPr txBox="1"/>
          <p:nvPr/>
        </p:nvSpPr>
        <p:spPr>
          <a:xfrm>
            <a:off x="603274" y="3616615"/>
            <a:ext cx="11098851" cy="2031325"/>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lvl="0" algn="ctr"/>
            <a:r>
              <a:rPr lang="es-EC" sz="1400" b="1" dirty="0"/>
              <a:t>OBJETIVO</a:t>
            </a:r>
            <a:r>
              <a:rPr lang="es-EC" sz="1400" dirty="0"/>
              <a:t>: </a:t>
            </a:r>
            <a:endParaRPr lang="es-EC" sz="1400" dirty="0" smtClean="0"/>
          </a:p>
          <a:p>
            <a:pPr lvl="0" algn="just"/>
            <a:r>
              <a:rPr lang="es-EC" sz="1400" dirty="0" smtClean="0"/>
              <a:t>Conocer </a:t>
            </a:r>
            <a:r>
              <a:rPr lang="es-EC" sz="1400" dirty="0"/>
              <a:t>con que entidades el GAD Provincial genera mecanismos de articulación como talleres, convenios, capacitación y asistencia técnica, para prevenir y controlar los incendios forestales</a:t>
            </a:r>
            <a:r>
              <a:rPr lang="es-EC" sz="1400" dirty="0" smtClean="0"/>
              <a:t>.</a:t>
            </a:r>
            <a:r>
              <a:rPr lang="es-EC" sz="1400" b="1" dirty="0"/>
              <a:t> </a:t>
            </a:r>
            <a:endParaRPr lang="es-EC" sz="1400" b="1" dirty="0" smtClean="0"/>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a:t>Seleccionar una sola respuesta,  </a:t>
            </a:r>
            <a:r>
              <a:rPr lang="es-EC" sz="1400" b="1" dirty="0"/>
              <a:t>SI/NO</a:t>
            </a:r>
            <a:r>
              <a:rPr lang="es-EC" sz="1400" dirty="0"/>
              <a:t> </a:t>
            </a:r>
          </a:p>
          <a:p>
            <a:pPr marL="285750" lvl="0" indent="-285750" algn="just">
              <a:buFont typeface="Arial" panose="020B0604020202020204" pitchFamily="34" charset="0"/>
              <a:buChar char="•"/>
            </a:pPr>
            <a:r>
              <a:rPr lang="es-EC" sz="1400" dirty="0"/>
              <a:t>Presione el botón </a:t>
            </a:r>
            <a:r>
              <a:rPr lang="es-EC" sz="1400" b="1" dirty="0"/>
              <a:t>agregar registros </a:t>
            </a:r>
            <a:r>
              <a:rPr lang="es-EC" sz="1400" dirty="0"/>
              <a:t>seguido del ícono     </a:t>
            </a:r>
            <a:r>
              <a:rPr lang="es-EC" sz="1400" dirty="0" smtClean="0"/>
              <a:t>     </a:t>
            </a:r>
            <a:r>
              <a:rPr lang="es-EC" sz="1400" b="1" dirty="0" smtClean="0"/>
              <a:t>   </a:t>
            </a:r>
            <a:r>
              <a:rPr lang="es-EC" sz="1400" dirty="0" smtClean="0"/>
              <a:t>y </a:t>
            </a:r>
            <a:r>
              <a:rPr lang="es-EC" sz="1400" dirty="0"/>
              <a:t>se  visualizará  los campos para ingresar  la información</a:t>
            </a:r>
            <a:r>
              <a:rPr lang="es-EC" sz="1400" b="1" dirty="0"/>
              <a:t> </a:t>
            </a:r>
          </a:p>
          <a:p>
            <a:pPr marL="285750" lvl="0" indent="-285750" algn="just">
              <a:buFont typeface="Arial" panose="020B0604020202020204" pitchFamily="34" charset="0"/>
              <a:buChar char="•"/>
            </a:pPr>
            <a:r>
              <a:rPr lang="es-EC" sz="1400" dirty="0"/>
              <a:t>Seleccione el tipo de mecanismo en la </a:t>
            </a:r>
            <a:r>
              <a:rPr lang="es-EC" sz="1400" b="1" dirty="0"/>
              <a:t>preguntas 1.11.1. </a:t>
            </a:r>
            <a:r>
              <a:rPr lang="es-EC" sz="1400" dirty="0"/>
              <a:t>y continúe con las siguientes preguntas.</a:t>
            </a:r>
          </a:p>
          <a:p>
            <a:pPr marL="285750" lvl="0" indent="-285750" algn="just">
              <a:buFont typeface="Arial" panose="020B0604020202020204" pitchFamily="34" charset="0"/>
              <a:buChar char="•"/>
            </a:pPr>
            <a:r>
              <a:rPr lang="es-EC" sz="1400" dirty="0"/>
              <a:t>Si en la pregunta 1.11.1 selecciona literal </a:t>
            </a:r>
            <a:r>
              <a:rPr lang="es-EC" sz="1400" b="1" dirty="0"/>
              <a:t>e. Otro especifique…</a:t>
            </a:r>
            <a:r>
              <a:rPr lang="es-EC" sz="1400" dirty="0"/>
              <a:t> describa el tipo de mecanismo.</a:t>
            </a:r>
          </a:p>
          <a:p>
            <a:pPr marL="285750" indent="-285750" algn="just">
              <a:buFont typeface="Arial" panose="020B0604020202020204" pitchFamily="34" charset="0"/>
              <a:buChar char="•"/>
            </a:pPr>
            <a:r>
              <a:rPr lang="es-EC" sz="1400" dirty="0"/>
              <a:t>Si se cuenta con más de un mecanismo, presione el </a:t>
            </a:r>
            <a:r>
              <a:rPr lang="es-EC" sz="1400" b="1" dirty="0"/>
              <a:t>botón agregar </a:t>
            </a:r>
            <a:r>
              <a:rPr lang="es-EC" sz="1400" dirty="0"/>
              <a:t>y continúe con el mismo proceso</a:t>
            </a:r>
            <a:r>
              <a:rPr lang="es-EC" sz="1400" dirty="0" smtClean="0"/>
              <a:t>.</a:t>
            </a:r>
            <a:endParaRPr lang="es-EC" sz="14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22703" y="4632277"/>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989" y="1112813"/>
            <a:ext cx="11405241" cy="16727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188743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29</a:t>
            </a:r>
            <a:endParaRPr lang="x-none"/>
          </a:p>
        </p:txBody>
      </p:sp>
      <p:sp>
        <p:nvSpPr>
          <p:cNvPr id="3" name="Título 1">
            <a:extLst>
              <a:ext uri="{FF2B5EF4-FFF2-40B4-BE49-F238E27FC236}">
                <a16:creationId xmlns:a16="http://schemas.microsoft.com/office/drawing/2014/main" xmlns="" id="{A266DFF3-990D-460F-89E2-C60C2682B887}"/>
              </a:ext>
            </a:extLst>
          </p:cNvPr>
          <p:cNvSpPr>
            <a:spLocks noGrp="1"/>
          </p:cNvSpPr>
          <p:nvPr>
            <p:ph type="title"/>
          </p:nvPr>
        </p:nvSpPr>
        <p:spPr>
          <a:xfrm>
            <a:off x="1075240" y="508484"/>
            <a:ext cx="8133154" cy="414116"/>
          </a:xfrm>
        </p:spPr>
        <p:txBody>
          <a:bodyPr>
            <a:noAutofit/>
          </a:bodyPr>
          <a:lstStyle/>
          <a:p>
            <a:pPr lvl="1"/>
            <a:r>
              <a:rPr lang="es-ES" b="1" dirty="0">
                <a:solidFill>
                  <a:schemeClr val="tx1"/>
                </a:solidFill>
                <a:latin typeface="+mj-lt"/>
              </a:rPr>
              <a:t>1.12 ¿El GAD Provincial en el año </a:t>
            </a:r>
            <a:r>
              <a:rPr lang="es-ES" b="1" dirty="0" smtClean="0">
                <a:solidFill>
                  <a:schemeClr val="tx1"/>
                </a:solidFill>
                <a:latin typeface="+mj-lt"/>
              </a:rPr>
              <a:t>2021, </a:t>
            </a:r>
            <a:r>
              <a:rPr lang="es-ES" b="1" dirty="0">
                <a:solidFill>
                  <a:schemeClr val="tx1"/>
                </a:solidFill>
                <a:latin typeface="+mj-lt"/>
              </a:rPr>
              <a:t>emitió instrumentos de planificación y normativa local en defensa de los recursos naturales?</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xmlns="" id="{6810D233-6301-4CCE-ABD6-B9BF17DB1B92}"/>
              </a:ext>
            </a:extLst>
          </p:cNvPr>
          <p:cNvSpPr txBox="1"/>
          <p:nvPr/>
        </p:nvSpPr>
        <p:spPr>
          <a:xfrm>
            <a:off x="774450" y="2696785"/>
            <a:ext cx="11290549" cy="2246769"/>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si los GAD provinciales emitieron instrumentos de planificación y normativa local con el objetivo de precautelar los recursos naturales existentes en su territorio, esto de acuerdo a lo previsto en el Art. 12 del Código Orgánico de  Organización Territorial, Autonomía y Descentralización (COOTAD</a:t>
            </a:r>
            <a:r>
              <a:rPr lang="es-EC" sz="1400" dirty="0" smtClean="0"/>
              <a:t>).</a:t>
            </a:r>
          </a:p>
          <a:p>
            <a:pPr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a:t>Seleccionar una sola respuesta,  </a:t>
            </a:r>
            <a:r>
              <a:rPr lang="es-EC" sz="1400" b="1" dirty="0"/>
              <a:t>SI/NO</a:t>
            </a:r>
            <a:r>
              <a:rPr lang="es-EC" sz="1400" dirty="0"/>
              <a:t> </a:t>
            </a:r>
          </a:p>
          <a:p>
            <a:pPr marL="285750" lvl="0" indent="-285750" algn="just">
              <a:buFont typeface="Arial" panose="020B0604020202020204" pitchFamily="34" charset="0"/>
              <a:buChar char="•"/>
            </a:pPr>
            <a:r>
              <a:rPr lang="es-EC" sz="1400" dirty="0"/>
              <a:t>Presione el botón </a:t>
            </a:r>
            <a:r>
              <a:rPr lang="es-EC" sz="1400" b="1" dirty="0"/>
              <a:t>agregar registros </a:t>
            </a:r>
            <a:r>
              <a:rPr lang="es-EC" sz="1400" dirty="0"/>
              <a:t>seguido del ícono       </a:t>
            </a:r>
            <a:r>
              <a:rPr lang="es-EC" sz="1400" dirty="0" smtClean="0"/>
              <a:t>  y </a:t>
            </a:r>
            <a:r>
              <a:rPr lang="es-EC" sz="1400" dirty="0"/>
              <a:t>se visualizará los campos para ingresar la  información</a:t>
            </a:r>
            <a:r>
              <a:rPr lang="es-EC" sz="1400" b="1" dirty="0"/>
              <a:t>.</a:t>
            </a:r>
          </a:p>
          <a:p>
            <a:pPr marL="285750" lvl="0" indent="-285750" algn="just">
              <a:buFont typeface="Arial" panose="020B0604020202020204" pitchFamily="34" charset="0"/>
              <a:buChar char="•"/>
            </a:pPr>
            <a:r>
              <a:rPr lang="es-EC" sz="1400" dirty="0"/>
              <a:t>Seleccione el tipo de instrumento y continúe con las </a:t>
            </a:r>
            <a:r>
              <a:rPr lang="es-EC" sz="1400" b="1" dirty="0"/>
              <a:t>preguntas 1.12.2. </a:t>
            </a:r>
            <a:r>
              <a:rPr lang="es-EC" sz="1400" dirty="0"/>
              <a:t>y</a:t>
            </a:r>
            <a:r>
              <a:rPr lang="es-EC" sz="1400" b="1" dirty="0"/>
              <a:t> 1.12.3</a:t>
            </a:r>
            <a:r>
              <a:rPr lang="es-EC" sz="1400" dirty="0"/>
              <a:t>.</a:t>
            </a:r>
          </a:p>
          <a:p>
            <a:pPr marL="285750" lvl="0" indent="-285750" algn="just">
              <a:buFont typeface="Arial" panose="020B0604020202020204" pitchFamily="34" charset="0"/>
              <a:buChar char="•"/>
            </a:pPr>
            <a:r>
              <a:rPr lang="es-EC" sz="1400" dirty="0"/>
              <a:t>Pregunta </a:t>
            </a:r>
            <a:r>
              <a:rPr lang="es-EC" sz="1400" b="1" dirty="0"/>
              <a:t>1.12.1 </a:t>
            </a:r>
            <a:r>
              <a:rPr lang="es-EC" sz="1400" dirty="0"/>
              <a:t>y/o </a:t>
            </a:r>
            <a:r>
              <a:rPr lang="es-EC" sz="1400" b="1" dirty="0"/>
              <a:t>1.12.3 OTRO especifique</a:t>
            </a:r>
            <a:r>
              <a:rPr lang="es-EC" sz="1400" dirty="0"/>
              <a:t> describa el tipo de instrumento y el alcance según corresponda.</a:t>
            </a:r>
          </a:p>
          <a:p>
            <a:pPr marL="285750" indent="-285750" algn="just">
              <a:buFont typeface="Arial" panose="020B0604020202020204" pitchFamily="34" charset="0"/>
              <a:buChar char="•"/>
            </a:pPr>
            <a:r>
              <a:rPr lang="es-EC" sz="1400" dirty="0"/>
              <a:t>Si se cuenta con más de un instrumento, presione el </a:t>
            </a:r>
            <a:r>
              <a:rPr lang="es-EC" sz="1400" b="1" dirty="0"/>
              <a:t>botón agregar </a:t>
            </a:r>
            <a:r>
              <a:rPr lang="es-EC" sz="1400" dirty="0"/>
              <a:t>y continúe con el mismo proceso</a:t>
            </a:r>
            <a:r>
              <a:rPr lang="es-EC" sz="1400" dirty="0" smtClean="0"/>
              <a:t>.</a:t>
            </a:r>
            <a:endParaRPr lang="es-EC" sz="1400" dirty="0"/>
          </a:p>
        </p:txBody>
      </p:sp>
      <p:pic>
        <p:nvPicPr>
          <p:cNvPr id="2050"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15304" b="7624"/>
          <a:stretch/>
        </p:blipFill>
        <p:spPr bwMode="auto">
          <a:xfrm>
            <a:off x="587934" y="1041399"/>
            <a:ext cx="11325225" cy="1587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8083" y="3922142"/>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7 Rectángulo"/>
          <p:cNvSpPr/>
          <p:nvPr/>
        </p:nvSpPr>
        <p:spPr>
          <a:xfrm>
            <a:off x="755179" y="5008656"/>
            <a:ext cx="9925521" cy="173860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s-EC" sz="1400" b="1" dirty="0" smtClean="0">
                <a:solidFill>
                  <a:schemeClr val="tx1"/>
                </a:solidFill>
              </a:rPr>
              <a:t>Recuerde: </a:t>
            </a:r>
            <a:r>
              <a:rPr lang="es-EC" sz="1400" dirty="0">
                <a:solidFill>
                  <a:schemeClr val="tx1"/>
                </a:solidFill>
              </a:rPr>
              <a:t> </a:t>
            </a:r>
            <a:r>
              <a:rPr lang="es-EC" sz="1400" dirty="0" smtClean="0">
                <a:solidFill>
                  <a:schemeClr val="tx1"/>
                </a:solidFill>
              </a:rPr>
              <a:t>En el campo tipo de instrumento </a:t>
            </a:r>
            <a:r>
              <a:rPr lang="es-EC" sz="1400" b="1" dirty="0" smtClean="0">
                <a:solidFill>
                  <a:schemeClr val="tx1"/>
                </a:solidFill>
              </a:rPr>
              <a:t>OTRO ESPECIFIQUE,  NO </a:t>
            </a:r>
            <a:r>
              <a:rPr lang="es-EC" sz="1400" dirty="0" smtClean="0">
                <a:solidFill>
                  <a:schemeClr val="tx1"/>
                </a:solidFill>
              </a:rPr>
              <a:t>se debe registrar POA, PEI, PDOT, PAC; </a:t>
            </a:r>
            <a:r>
              <a:rPr lang="es-EC" sz="1400" b="1" dirty="0">
                <a:solidFill>
                  <a:schemeClr val="tx1"/>
                </a:solidFill>
              </a:rPr>
              <a:t>NO</a:t>
            </a:r>
            <a:r>
              <a:rPr lang="es-EC" sz="1400" dirty="0">
                <a:solidFill>
                  <a:schemeClr val="tx1"/>
                </a:solidFill>
              </a:rPr>
              <a:t> </a:t>
            </a:r>
            <a:r>
              <a:rPr lang="es-EC" sz="1400" b="1" dirty="0" smtClean="0">
                <a:solidFill>
                  <a:schemeClr val="tx1"/>
                </a:solidFill>
              </a:rPr>
              <a:t>ACEPTAR</a:t>
            </a:r>
            <a:r>
              <a:rPr lang="es-EC" sz="1400" dirty="0" smtClean="0">
                <a:solidFill>
                  <a:schemeClr val="tx1"/>
                </a:solidFill>
              </a:rPr>
              <a:t> </a:t>
            </a:r>
            <a:r>
              <a:rPr lang="es-EC" sz="1400" dirty="0">
                <a:solidFill>
                  <a:schemeClr val="tx1"/>
                </a:solidFill>
              </a:rPr>
              <a:t>el siguiente registro: </a:t>
            </a:r>
            <a:endParaRPr lang="es-EC" sz="1400" b="1" dirty="0">
              <a:solidFill>
                <a:schemeClr val="tx1"/>
              </a:solidFill>
            </a:endParaRPr>
          </a:p>
          <a:p>
            <a:endParaRPr lang="es-EC" sz="1400" dirty="0" smtClean="0">
              <a:solidFill>
                <a:schemeClr val="tx1"/>
              </a:solidFill>
            </a:endParaRPr>
          </a:p>
          <a:p>
            <a:endParaRPr lang="es-EC" sz="1400" b="1" dirty="0">
              <a:solidFill>
                <a:schemeClr val="tx1"/>
              </a:solidFill>
            </a:endParaRPr>
          </a:p>
          <a:p>
            <a:endParaRPr lang="es-EC" sz="1400" b="1" dirty="0" smtClean="0">
              <a:solidFill>
                <a:schemeClr val="tx1"/>
              </a:solidFill>
            </a:endParaRPr>
          </a:p>
          <a:p>
            <a:endParaRPr lang="es-EC" sz="1400" b="1" dirty="0">
              <a:solidFill>
                <a:schemeClr val="tx1"/>
              </a:solidFill>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3245" y="5265558"/>
            <a:ext cx="3069676" cy="1481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188743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30</a:t>
            </a:r>
            <a:endParaRPr lang="x-none"/>
          </a:p>
        </p:txBody>
      </p:sp>
      <p:sp>
        <p:nvSpPr>
          <p:cNvPr id="6" name="Título 1">
            <a:extLst>
              <a:ext uri="{FF2B5EF4-FFF2-40B4-BE49-F238E27FC236}">
                <a16:creationId xmlns:a16="http://schemas.microsoft.com/office/drawing/2014/main" xmlns="" id="{FAFDBF3A-EACF-4C8A-A0A1-4ED128AEA4C5}"/>
              </a:ext>
            </a:extLst>
          </p:cNvPr>
          <p:cNvSpPr>
            <a:spLocks noGrp="1"/>
          </p:cNvSpPr>
          <p:nvPr>
            <p:ph type="title"/>
          </p:nvPr>
        </p:nvSpPr>
        <p:spPr>
          <a:xfrm>
            <a:off x="1161925" y="505895"/>
            <a:ext cx="8032409" cy="414116"/>
          </a:xfrm>
        </p:spPr>
        <p:txBody>
          <a:bodyPr>
            <a:noAutofit/>
          </a:bodyPr>
          <a:lstStyle/>
          <a:p>
            <a:pPr lvl="1"/>
            <a:r>
              <a:rPr lang="es-ES" b="1" dirty="0">
                <a:solidFill>
                  <a:schemeClr val="tx1"/>
                </a:solidFill>
                <a:latin typeface="+mj-lt"/>
              </a:rPr>
              <a:t>1.13 Describa los proyectos ejecutados por la competencia de gestión ambiental en el año </a:t>
            </a:r>
            <a:r>
              <a:rPr lang="es-ES" b="1" dirty="0" smtClean="0">
                <a:solidFill>
                  <a:schemeClr val="tx1"/>
                </a:solidFill>
                <a:latin typeface="+mj-lt"/>
              </a:rPr>
              <a:t>2021</a:t>
            </a:r>
            <a:endParaRPr lang="es-EC" dirty="0">
              <a:solidFill>
                <a:srgbClr val="FF0000"/>
              </a:solidFill>
              <a:latin typeface="+mj-lt"/>
            </a:endParaRPr>
          </a:p>
        </p:txBody>
      </p:sp>
      <p:pic>
        <p:nvPicPr>
          <p:cNvPr id="10" name="9 Imagen"/>
          <p:cNvPicPr/>
          <p:nvPr/>
        </p:nvPicPr>
        <p:blipFill>
          <a:blip r:embed="rId2">
            <a:extLst>
              <a:ext uri="{28A0092B-C50C-407E-A947-70E740481C1C}">
                <a14:useLocalDpi xmlns:a14="http://schemas.microsoft.com/office/drawing/2010/main" val="0"/>
              </a:ext>
            </a:extLst>
          </a:blip>
          <a:srcRect/>
          <a:stretch>
            <a:fillRect/>
          </a:stretch>
        </p:blipFill>
        <p:spPr bwMode="auto">
          <a:xfrm>
            <a:off x="1733730" y="1059543"/>
            <a:ext cx="8527869" cy="2660089"/>
          </a:xfrm>
          <a:prstGeom prst="rect">
            <a:avLst/>
          </a:prstGeom>
          <a:noFill/>
          <a:ln>
            <a:noFill/>
          </a:ln>
        </p:spPr>
      </p:pic>
      <p:sp>
        <p:nvSpPr>
          <p:cNvPr id="11" name="7 CuadroTexto">
            <a:extLst>
              <a:ext uri="{FF2B5EF4-FFF2-40B4-BE49-F238E27FC236}">
                <a16:creationId xmlns:a16="http://schemas.microsoft.com/office/drawing/2014/main" xmlns="" id="{02739772-25D3-4701-B04B-3A851245B708}"/>
              </a:ext>
            </a:extLst>
          </p:cNvPr>
          <p:cNvSpPr txBox="1"/>
          <p:nvPr/>
        </p:nvSpPr>
        <p:spPr>
          <a:xfrm>
            <a:off x="904265" y="3981242"/>
            <a:ext cx="10908366" cy="2246769"/>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S_tradnl" sz="1400" b="1" dirty="0" smtClean="0"/>
              <a:t>IMPORTANTE</a:t>
            </a:r>
            <a:r>
              <a:rPr lang="es-ES_tradnl" sz="1400" dirty="0" smtClean="0"/>
              <a:t>, Revisar si </a:t>
            </a:r>
            <a:r>
              <a:rPr lang="es-ES_tradnl" sz="1400" dirty="0"/>
              <a:t>existen proyectos  registrados en el año 2020 cuya fecha de </a:t>
            </a:r>
            <a:r>
              <a:rPr lang="es-ES_tradnl" sz="1400" b="1" dirty="0"/>
              <a:t>finalización</a:t>
            </a:r>
            <a:r>
              <a:rPr lang="es-ES_tradnl" sz="1400" dirty="0"/>
              <a:t> fueron posteriores al año 2020 estos estarán precargados en el aplicativo por ser proyectos de </a:t>
            </a:r>
            <a:r>
              <a:rPr lang="es-ES_tradnl" sz="1400" dirty="0" smtClean="0"/>
              <a:t>seguimiento; se debe revisar que la información precargada ya que puede existir los siguientes casos:</a:t>
            </a:r>
          </a:p>
          <a:p>
            <a:pPr algn="just"/>
            <a:endParaRPr lang="es-ES_tradnl" sz="1400" dirty="0" smtClean="0"/>
          </a:p>
          <a:p>
            <a:pPr marL="342900" indent="-342900" algn="just">
              <a:buFont typeface="+mj-lt"/>
              <a:buAutoNum type="arabicPeriod"/>
            </a:pPr>
            <a:r>
              <a:rPr lang="es-ES_tradnl" sz="1400" dirty="0" smtClean="0"/>
              <a:t>En el caso que el proyecto precargado, ya no tuvo continuidad se debe verificar que exista la justificación correspondiente en el campo de </a:t>
            </a:r>
            <a:r>
              <a:rPr lang="es-ES_tradnl" sz="1400" b="1" dirty="0" smtClean="0"/>
              <a:t>OBSERVACIONES.</a:t>
            </a:r>
            <a:endParaRPr lang="es-ES_tradnl" sz="1400" b="1" dirty="0"/>
          </a:p>
          <a:p>
            <a:pPr marL="342900" lvl="0" indent="-342900">
              <a:buFont typeface="+mj-lt"/>
              <a:buAutoNum type="arabicPeriod"/>
            </a:pPr>
            <a:r>
              <a:rPr lang="es-ES_tradnl" sz="1400" dirty="0" smtClean="0"/>
              <a:t>En </a:t>
            </a:r>
            <a:r>
              <a:rPr lang="es-ES_tradnl" sz="1400" dirty="0"/>
              <a:t>el caso </a:t>
            </a:r>
            <a:r>
              <a:rPr lang="es-ES_tradnl" sz="1400" dirty="0" smtClean="0"/>
              <a:t>que </a:t>
            </a:r>
            <a:r>
              <a:rPr lang="es-ES_tradnl" sz="1400" dirty="0"/>
              <a:t>el proyecto precargado tuvo continuidad en el año 2021, </a:t>
            </a:r>
            <a:r>
              <a:rPr lang="es-ES_tradnl" sz="1400" dirty="0" smtClean="0"/>
              <a:t>se debe verificar que estén actualizados las siguientes preguntas: </a:t>
            </a:r>
            <a:r>
              <a:rPr lang="es-ES_tradnl" sz="1400" b="1" dirty="0" smtClean="0"/>
              <a:t>1.13.2</a:t>
            </a:r>
            <a:r>
              <a:rPr lang="es-ES_tradnl" sz="1400" dirty="0"/>
              <a:t>, además </a:t>
            </a:r>
            <a:r>
              <a:rPr lang="es-ES_tradnl" sz="1400" b="1" dirty="0"/>
              <a:t>actualizar </a:t>
            </a:r>
            <a:r>
              <a:rPr lang="es-ES_tradnl" sz="1400" dirty="0"/>
              <a:t>las </a:t>
            </a:r>
            <a:r>
              <a:rPr lang="es-ES_tradnl" sz="1400" b="1" dirty="0"/>
              <a:t>preguntas </a:t>
            </a:r>
            <a:r>
              <a:rPr lang="es-ES_tradnl" sz="1400" b="1" dirty="0" smtClean="0"/>
              <a:t>1.13.4, 1.13.5 Avance </a:t>
            </a:r>
            <a:r>
              <a:rPr lang="es-ES_tradnl" sz="1400" b="1" dirty="0"/>
              <a:t>al año 2021</a:t>
            </a:r>
            <a:r>
              <a:rPr lang="es-ES_tradnl" sz="1400" dirty="0"/>
              <a:t>;  </a:t>
            </a:r>
            <a:r>
              <a:rPr lang="es-ES_tradnl" sz="1400" b="1" dirty="0"/>
              <a:t>pregunta 1.13.6 Fuente y monto de financiamiento (</a:t>
            </a:r>
            <a:r>
              <a:rPr lang="es-ES_tradnl" sz="1400" dirty="0"/>
              <a:t>en el caso en </a:t>
            </a:r>
            <a:r>
              <a:rPr lang="es-ES_tradnl" sz="1400" dirty="0" smtClean="0"/>
              <a:t>que </a:t>
            </a:r>
            <a:r>
              <a:rPr lang="es-ES_tradnl" sz="1400" dirty="0"/>
              <a:t>no exista un monto en cualquier fuente registre el valor = 0</a:t>
            </a:r>
            <a:r>
              <a:rPr lang="es-ES_tradnl" sz="1400" b="1" dirty="0"/>
              <a:t>)</a:t>
            </a:r>
            <a:r>
              <a:rPr lang="es-ES_tradnl" sz="1400" dirty="0"/>
              <a:t>, y registre la pregunta </a:t>
            </a:r>
            <a:r>
              <a:rPr lang="es-ES_tradnl" sz="1400" b="1" dirty="0"/>
              <a:t>1.13.7 Resultados al año </a:t>
            </a:r>
            <a:r>
              <a:rPr lang="es-ES_tradnl" sz="1400" b="1" dirty="0" smtClean="0"/>
              <a:t>2021.</a:t>
            </a:r>
            <a:endParaRPr lang="es-EC" sz="1400" dirty="0"/>
          </a:p>
        </p:txBody>
      </p:sp>
    </p:spTree>
    <p:extLst>
      <p:ext uri="{BB962C8B-B14F-4D97-AF65-F5344CB8AC3E}">
        <p14:creationId xmlns:p14="http://schemas.microsoft.com/office/powerpoint/2010/main" val="204188743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10 Imagen"/>
          <p:cNvPicPr/>
          <p:nvPr/>
        </p:nvPicPr>
        <p:blipFill rotWithShape="1">
          <a:blip r:embed="rId2">
            <a:extLst>
              <a:ext uri="{28A0092B-C50C-407E-A947-70E740481C1C}">
                <a14:useLocalDpi xmlns:a14="http://schemas.microsoft.com/office/drawing/2010/main" val="0"/>
              </a:ext>
            </a:extLst>
          </a:blip>
          <a:srcRect t="9091"/>
          <a:stretch/>
        </p:blipFill>
        <p:spPr bwMode="auto">
          <a:xfrm>
            <a:off x="5711712" y="885371"/>
            <a:ext cx="6480288" cy="4952182"/>
          </a:xfrm>
          <a:prstGeom prst="rect">
            <a:avLst/>
          </a:prstGeom>
          <a:noFill/>
        </p:spPr>
      </p:pic>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31</a:t>
            </a:r>
            <a:endParaRPr lang="x-none"/>
          </a:p>
        </p:txBody>
      </p:sp>
      <p:sp>
        <p:nvSpPr>
          <p:cNvPr id="3" name="7 CuadroTexto">
            <a:extLst>
              <a:ext uri="{FF2B5EF4-FFF2-40B4-BE49-F238E27FC236}">
                <a16:creationId xmlns:a16="http://schemas.microsoft.com/office/drawing/2014/main" xmlns="" id="{02739772-25D3-4701-B04B-3A851245B708}"/>
              </a:ext>
            </a:extLst>
          </p:cNvPr>
          <p:cNvSpPr txBox="1"/>
          <p:nvPr/>
        </p:nvSpPr>
        <p:spPr>
          <a:xfrm>
            <a:off x="605373" y="419001"/>
            <a:ext cx="5093398" cy="4616648"/>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p>
          <a:p>
            <a:pPr algn="just"/>
            <a:r>
              <a:rPr lang="es-ES" sz="1400" dirty="0"/>
              <a:t>Conocer los proyectos ejecutados por el GAD provincial, establecidos dentro de sus funciones de fomentar las actividades productivas provinciales, especialmente las agropecuarias dispuestas en la Constitución y en el COOTAD.</a:t>
            </a:r>
          </a:p>
          <a:p>
            <a:pPr algn="just"/>
            <a:r>
              <a:rPr lang="es-ES" sz="1400" b="1" dirty="0"/>
              <a:t>Proyecto.- </a:t>
            </a:r>
            <a:r>
              <a:rPr lang="es-ES" sz="1400" dirty="0"/>
              <a:t>Es </a:t>
            </a:r>
            <a:r>
              <a:rPr lang="es-EC" sz="1400" dirty="0"/>
              <a:t>un conjunto de actividades interrelacionadas para ser desarrolladas bajo una gerencia unificada, con el fin de lograr un objetivo específico de relevancia, en un plazo previamente establecido y mediante la utilización de recursos </a:t>
            </a:r>
            <a:r>
              <a:rPr lang="es-EC" sz="1400" dirty="0" smtClean="0"/>
              <a:t>predeterminados</a:t>
            </a:r>
          </a:p>
          <a:p>
            <a:pPr algn="just"/>
            <a:endParaRPr lang="es-EC" sz="1400" dirty="0"/>
          </a:p>
          <a:p>
            <a:pPr algn="just"/>
            <a:r>
              <a:rPr lang="es-EC" sz="1400" dirty="0" smtClean="0"/>
              <a:t>Para </a:t>
            </a:r>
            <a:r>
              <a:rPr lang="es-EC" sz="1400" dirty="0"/>
              <a:t>el ingreso de proyectos nuevos siga las siguientes </a:t>
            </a:r>
            <a:r>
              <a:rPr lang="es-EC" sz="1400" b="1" dirty="0"/>
              <a:t>instrucciones</a:t>
            </a:r>
            <a:r>
              <a:rPr lang="es-EC" sz="1400" b="1" dirty="0" smtClean="0"/>
              <a:t>:</a:t>
            </a:r>
          </a:p>
          <a:p>
            <a:pPr marL="285750" indent="-285750" algn="just">
              <a:buFont typeface="Arial" panose="020B0604020202020204" pitchFamily="34" charset="0"/>
              <a:buChar char="•"/>
            </a:pPr>
            <a:r>
              <a:rPr lang="es-EC" sz="1400" dirty="0" smtClean="0"/>
              <a:t>Presione </a:t>
            </a:r>
            <a:r>
              <a:rPr lang="es-EC" sz="1400" dirty="0"/>
              <a:t>el botón para ingresar la información solicitada se desplegará una ventana en la cual se debe registrar la información requerida.</a:t>
            </a:r>
          </a:p>
          <a:p>
            <a:pPr algn="just"/>
            <a:r>
              <a:rPr lang="es-EC" sz="1400" dirty="0"/>
              <a:t>     en las preguntas </a:t>
            </a:r>
            <a:r>
              <a:rPr lang="es-EC" sz="1400" b="1" dirty="0"/>
              <a:t>1.13.1 </a:t>
            </a:r>
            <a:r>
              <a:rPr lang="es-EC" sz="1400" dirty="0"/>
              <a:t>a la </a:t>
            </a:r>
            <a:r>
              <a:rPr lang="es-EC" sz="1400" b="1" dirty="0"/>
              <a:t>1.13.8</a:t>
            </a:r>
          </a:p>
          <a:p>
            <a:pPr marL="285750" indent="-285750" algn="just">
              <a:buFont typeface="Arial" panose="020B0604020202020204" pitchFamily="34" charset="0"/>
              <a:buChar char="•"/>
            </a:pPr>
            <a:r>
              <a:rPr lang="es-EC" sz="1400" dirty="0"/>
              <a:t>Si se cuenta con más de un proyecto, presione el </a:t>
            </a:r>
            <a:r>
              <a:rPr lang="es-EC" sz="1400" b="1" dirty="0"/>
              <a:t>botón agregar </a:t>
            </a:r>
            <a:r>
              <a:rPr lang="es-EC" sz="1400" dirty="0"/>
              <a:t>y continúe con el mismo proceso</a:t>
            </a:r>
            <a:r>
              <a:rPr lang="es-EC" sz="1400" dirty="0" smtClean="0"/>
              <a:t>.</a:t>
            </a:r>
            <a:endParaRPr lang="es-EC" sz="1400" dirty="0"/>
          </a:p>
        </p:txBody>
      </p:sp>
      <p:sp>
        <p:nvSpPr>
          <p:cNvPr id="9" name="8 Rectángulo"/>
          <p:cNvSpPr/>
          <p:nvPr/>
        </p:nvSpPr>
        <p:spPr>
          <a:xfrm>
            <a:off x="605372" y="5241478"/>
            <a:ext cx="8437027" cy="1505783"/>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a:t>
            </a:r>
            <a:r>
              <a:rPr lang="es-EC" sz="1400" b="1" dirty="0">
                <a:solidFill>
                  <a:schemeClr val="tx1"/>
                </a:solidFill>
              </a:rPr>
              <a:t>: </a:t>
            </a:r>
            <a:r>
              <a:rPr lang="es-EC" sz="1400" dirty="0" smtClean="0">
                <a:solidFill>
                  <a:schemeClr val="tx1"/>
                </a:solidFill>
              </a:rPr>
              <a:t>Para </a:t>
            </a:r>
            <a:r>
              <a:rPr lang="es-EC" sz="1400" dirty="0">
                <a:solidFill>
                  <a:schemeClr val="tx1"/>
                </a:solidFill>
              </a:rPr>
              <a:t>el registro de proyectos </a:t>
            </a:r>
            <a:r>
              <a:rPr lang="es-EC" sz="1400" dirty="0" smtClean="0">
                <a:solidFill>
                  <a:schemeClr val="tx1"/>
                </a:solidFill>
              </a:rPr>
              <a:t>no deberá </a:t>
            </a:r>
            <a:r>
              <a:rPr lang="es-EC" sz="1400" dirty="0">
                <a:solidFill>
                  <a:schemeClr val="tx1"/>
                </a:solidFill>
              </a:rPr>
              <a:t>ingresar </a:t>
            </a:r>
            <a:r>
              <a:rPr lang="es-EC" sz="1400" b="1" dirty="0">
                <a:solidFill>
                  <a:schemeClr val="tx1"/>
                </a:solidFill>
              </a:rPr>
              <a:t>actividades, alquileres, compras de </a:t>
            </a:r>
            <a:r>
              <a:rPr lang="es-EC" sz="1400" b="1" dirty="0" smtClean="0">
                <a:solidFill>
                  <a:schemeClr val="tx1"/>
                </a:solidFill>
              </a:rPr>
              <a:t>bienes</a:t>
            </a:r>
            <a:r>
              <a:rPr lang="es-EC" sz="1400" dirty="0" smtClean="0">
                <a:solidFill>
                  <a:schemeClr val="tx1"/>
                </a:solidFill>
              </a:rPr>
              <a:t>.</a:t>
            </a:r>
            <a:endParaRPr lang="es-EC" sz="1400" dirty="0">
              <a:solidFill>
                <a:schemeClr val="tx1"/>
              </a:solidFill>
            </a:endParaRPr>
          </a:p>
          <a:p>
            <a:pPr marL="285750" indent="-285750" algn="just">
              <a:buFont typeface="Arial" panose="020B0604020202020204" pitchFamily="34" charset="0"/>
              <a:buChar char="•"/>
            </a:pPr>
            <a:r>
              <a:rPr lang="es-EC" sz="1400" dirty="0">
                <a:solidFill>
                  <a:schemeClr val="tx1"/>
                </a:solidFill>
              </a:rPr>
              <a:t>Para la descripción </a:t>
            </a:r>
            <a:r>
              <a:rPr lang="es-EC" sz="1400" dirty="0" smtClean="0">
                <a:solidFill>
                  <a:schemeClr val="tx1"/>
                </a:solidFill>
              </a:rPr>
              <a:t>de </a:t>
            </a:r>
            <a:r>
              <a:rPr lang="es-EC" sz="1400" b="1" dirty="0" smtClean="0">
                <a:solidFill>
                  <a:schemeClr val="tx1"/>
                </a:solidFill>
              </a:rPr>
              <a:t>RESULTADOS</a:t>
            </a:r>
            <a:r>
              <a:rPr lang="es-EC" sz="1400" dirty="0">
                <a:solidFill>
                  <a:schemeClr val="tx1"/>
                </a:solidFill>
              </a:rPr>
              <a:t>, debe tener coherencia con el</a:t>
            </a:r>
            <a:r>
              <a:rPr lang="es-EC" sz="1400" b="1" dirty="0">
                <a:solidFill>
                  <a:schemeClr val="tx1"/>
                </a:solidFill>
              </a:rPr>
              <a:t> NOMBRE DEL </a:t>
            </a:r>
            <a:r>
              <a:rPr lang="es-EC" sz="1400" b="1" dirty="0" smtClean="0">
                <a:solidFill>
                  <a:schemeClr val="tx1"/>
                </a:solidFill>
              </a:rPr>
              <a:t>PROYECTO, </a:t>
            </a:r>
            <a:r>
              <a:rPr lang="es-EC" sz="1400" dirty="0" smtClean="0">
                <a:solidFill>
                  <a:schemeClr val="tx1"/>
                </a:solidFill>
              </a:rPr>
              <a:t>el resultado debe estar descrito por</a:t>
            </a:r>
            <a:r>
              <a:rPr lang="es-EC" sz="1400" dirty="0" smtClean="0">
                <a:solidFill>
                  <a:schemeClr val="tx1"/>
                </a:solidFill>
              </a:rPr>
              <a:t> </a:t>
            </a:r>
            <a:r>
              <a:rPr lang="es-EC" sz="1400" b="1" dirty="0" smtClean="0">
                <a:solidFill>
                  <a:schemeClr val="tx1"/>
                </a:solidFill>
              </a:rPr>
              <a:t>UN VALOR </a:t>
            </a:r>
            <a:r>
              <a:rPr lang="es-EC" sz="1400" dirty="0" smtClean="0">
                <a:solidFill>
                  <a:schemeClr val="tx1"/>
                </a:solidFill>
              </a:rPr>
              <a:t>más el </a:t>
            </a:r>
            <a:r>
              <a:rPr lang="es-EC" sz="1400" b="1" dirty="0" smtClean="0">
                <a:solidFill>
                  <a:schemeClr val="tx1"/>
                </a:solidFill>
              </a:rPr>
              <a:t>LOGRO</a:t>
            </a:r>
            <a:r>
              <a:rPr lang="es-EC" sz="1400" dirty="0" smtClean="0">
                <a:solidFill>
                  <a:schemeClr val="tx1"/>
                </a:solidFill>
              </a:rPr>
              <a:t>, </a:t>
            </a:r>
            <a:r>
              <a:rPr lang="es-EC" sz="1400" b="1" dirty="0" smtClean="0">
                <a:solidFill>
                  <a:schemeClr val="tx1"/>
                </a:solidFill>
              </a:rPr>
              <a:t>NO</a:t>
            </a:r>
            <a:r>
              <a:rPr lang="es-EC" sz="1400" dirty="0" smtClean="0">
                <a:solidFill>
                  <a:schemeClr val="tx1"/>
                </a:solidFill>
              </a:rPr>
              <a:t> </a:t>
            </a:r>
            <a:r>
              <a:rPr lang="es-EC" sz="1400" b="1" dirty="0" smtClean="0">
                <a:solidFill>
                  <a:schemeClr val="tx1"/>
                </a:solidFill>
              </a:rPr>
              <a:t>ACEPTAR </a:t>
            </a:r>
            <a:r>
              <a:rPr lang="es-EC" sz="1400" dirty="0" smtClean="0">
                <a:solidFill>
                  <a:schemeClr val="tx1"/>
                </a:solidFill>
              </a:rPr>
              <a:t>el </a:t>
            </a:r>
            <a:r>
              <a:rPr lang="es-EC" sz="1400" dirty="0" smtClean="0">
                <a:solidFill>
                  <a:schemeClr val="tx1"/>
                </a:solidFill>
              </a:rPr>
              <a:t>siguiente registro.</a:t>
            </a:r>
          </a:p>
          <a:p>
            <a:endParaRPr lang="es-EC" sz="1400" b="1" dirty="0">
              <a:solidFill>
                <a:schemeClr val="tx1"/>
              </a:solidFill>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8042" y="6197600"/>
            <a:ext cx="5113813" cy="6131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3609907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32</a:t>
            </a:r>
            <a:endParaRPr lang="x-none"/>
          </a:p>
        </p:txBody>
      </p:sp>
      <p:sp>
        <p:nvSpPr>
          <p:cNvPr id="3" name="Título 1">
            <a:extLst>
              <a:ext uri="{FF2B5EF4-FFF2-40B4-BE49-F238E27FC236}">
                <a16:creationId xmlns:a16="http://schemas.microsoft.com/office/drawing/2014/main" xmlns="" id="{254519A5-BF94-4622-8EE8-49759F87A94D}"/>
              </a:ext>
            </a:extLst>
          </p:cNvPr>
          <p:cNvSpPr>
            <a:spLocks noGrp="1"/>
          </p:cNvSpPr>
          <p:nvPr>
            <p:ph type="title"/>
          </p:nvPr>
        </p:nvSpPr>
        <p:spPr>
          <a:xfrm>
            <a:off x="1129646" y="526144"/>
            <a:ext cx="8035326" cy="414116"/>
          </a:xfrm>
        </p:spPr>
        <p:txBody>
          <a:bodyPr>
            <a:noAutofit/>
          </a:bodyPr>
          <a:lstStyle/>
          <a:p>
            <a:pPr lvl="1"/>
            <a:r>
              <a:rPr lang="es-ES" b="1" dirty="0">
                <a:solidFill>
                  <a:schemeClr val="tx1"/>
                </a:solidFill>
                <a:latin typeface="+mj-lt"/>
              </a:rPr>
              <a:t>1.14 Describa los proyectos ejecutados en el año </a:t>
            </a:r>
            <a:r>
              <a:rPr lang="es-ES" b="1" dirty="0" smtClean="0">
                <a:solidFill>
                  <a:schemeClr val="tx1"/>
                </a:solidFill>
                <a:latin typeface="+mj-lt"/>
              </a:rPr>
              <a:t>2021, </a:t>
            </a:r>
            <a:r>
              <a:rPr lang="es-ES" b="1" dirty="0">
                <a:solidFill>
                  <a:schemeClr val="tx1"/>
                </a:solidFill>
                <a:latin typeface="+mj-lt"/>
              </a:rPr>
              <a:t>referentes al cambio </a:t>
            </a:r>
            <a:r>
              <a:rPr lang="es-ES" b="1" dirty="0" smtClean="0">
                <a:solidFill>
                  <a:schemeClr val="tx1"/>
                </a:solidFill>
                <a:latin typeface="+mj-lt"/>
              </a:rPr>
              <a:t>climático</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xmlns="" id="{8AA63829-6962-4E75-B272-732E3F8CEBFD}"/>
              </a:ext>
            </a:extLst>
          </p:cNvPr>
          <p:cNvSpPr txBox="1"/>
          <p:nvPr/>
        </p:nvSpPr>
        <p:spPr>
          <a:xfrm>
            <a:off x="772556" y="1490544"/>
            <a:ext cx="4960587" cy="3970318"/>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S" sz="1400" dirty="0" smtClean="0"/>
              <a:t>Conocer </a:t>
            </a:r>
            <a:r>
              <a:rPr lang="es-ES" sz="1400" dirty="0"/>
              <a:t>los proyectos ejecutados por el GAD provincial, como parte de sus funciones esto en cumplimiento a lo estipulado en el Registro Oficial No. 415 artículo 14</a:t>
            </a:r>
            <a:r>
              <a:rPr lang="es-ES" sz="1400" dirty="0" smtClean="0"/>
              <a:t>.</a:t>
            </a:r>
          </a:p>
          <a:p>
            <a:pPr algn="just"/>
            <a:endParaRPr lang="es-ES" sz="1400" dirty="0"/>
          </a:p>
          <a:p>
            <a:pPr algn="ctr"/>
            <a:r>
              <a:rPr lang="es-EC" sz="1400" b="1" dirty="0"/>
              <a:t>INSTRUCCIONES:</a:t>
            </a:r>
          </a:p>
          <a:p>
            <a:pPr marL="285750" indent="-285750" algn="just">
              <a:buFont typeface="Arial" panose="020B0604020202020204" pitchFamily="34" charset="0"/>
              <a:buChar char="•"/>
            </a:pPr>
            <a:r>
              <a:rPr lang="es-EC" sz="1400" dirty="0"/>
              <a:t>Presione el botón  </a:t>
            </a:r>
            <a:r>
              <a:rPr lang="es-EC" sz="1400" b="1" dirty="0"/>
              <a:t>Agregar registros </a:t>
            </a:r>
            <a:r>
              <a:rPr lang="es-EC" sz="1400" dirty="0"/>
              <a:t>para ingresar la información solicitada se desplegará una ventana en la cual se debe registrar la información requerida en las preguntas </a:t>
            </a:r>
            <a:r>
              <a:rPr lang="es-EC" sz="1400" b="1" dirty="0"/>
              <a:t>1.14.1 </a:t>
            </a:r>
            <a:r>
              <a:rPr lang="es-EC" sz="1400" dirty="0"/>
              <a:t>a la</a:t>
            </a:r>
            <a:r>
              <a:rPr lang="es-EC" sz="1400" b="1" dirty="0"/>
              <a:t> 1.14.8.</a:t>
            </a:r>
          </a:p>
          <a:p>
            <a:pPr marL="285750" indent="-285750" algn="just">
              <a:buFont typeface="Arial" panose="020B0604020202020204" pitchFamily="34" charset="0"/>
              <a:buChar char="•"/>
            </a:pPr>
            <a:r>
              <a:rPr lang="es-EC" sz="1400" dirty="0"/>
              <a:t>Si se cuenta con más de un proyecto, presione el </a:t>
            </a:r>
            <a:r>
              <a:rPr lang="es-EC" sz="1400" b="1" dirty="0"/>
              <a:t>botón agregar </a:t>
            </a:r>
            <a:r>
              <a:rPr lang="es-EC" sz="1400" dirty="0"/>
              <a:t>y continúe con el mismo proceso.</a:t>
            </a:r>
          </a:p>
          <a:p>
            <a:pPr marL="285750" indent="-285750" algn="just">
              <a:buFont typeface="Arial" panose="020B0604020202020204" pitchFamily="34" charset="0"/>
              <a:buChar char="•"/>
            </a:pPr>
            <a:r>
              <a:rPr lang="es-ES_tradnl" sz="1400" b="1" dirty="0">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latin typeface="Century Gothic" panose="020B0502020202020204" pitchFamily="34" charset="0"/>
                <a:ea typeface="Calibri" panose="020F0502020204030204" pitchFamily="34" charset="0"/>
                <a:cs typeface="Arial" panose="020B0604020202020204" pitchFamily="34" charset="0"/>
              </a:rPr>
              <a:t>, si existen proyectos  registrados en el año 2020 cuya fecha de </a:t>
            </a:r>
            <a:r>
              <a:rPr lang="es-ES_tradnl" sz="1400" b="1" dirty="0">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latin typeface="Century Gothic" panose="020B0502020202020204" pitchFamily="34" charset="0"/>
                <a:ea typeface="Calibri" panose="020F0502020204030204" pitchFamily="34" charset="0"/>
                <a:cs typeface="Arial" panose="020B0604020202020204" pitchFamily="34" charset="0"/>
              </a:rPr>
              <a:t> fueron posteriores al año 2021 estos estarán precargados en el aplicativo por ser proyectos de seguimiento.</a:t>
            </a:r>
            <a:endParaRPr lang="es-EC" sz="1400" b="1" dirty="0">
              <a:solidFill>
                <a:srgbClr val="FF0000"/>
              </a:solidFill>
            </a:endParaRPr>
          </a:p>
          <a:p>
            <a:pPr algn="just"/>
            <a:endParaRPr lang="es-EC" sz="14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78286" y="940261"/>
            <a:ext cx="6152059" cy="514122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188743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33</a:t>
            </a:r>
            <a:endParaRPr lang="x-none"/>
          </a:p>
        </p:txBody>
      </p:sp>
      <p:sp>
        <p:nvSpPr>
          <p:cNvPr id="3" name="Título 1">
            <a:extLst>
              <a:ext uri="{FF2B5EF4-FFF2-40B4-BE49-F238E27FC236}">
                <a16:creationId xmlns:a16="http://schemas.microsoft.com/office/drawing/2014/main" xmlns="" id="{2C0BE91A-7D29-419A-B9C9-59F0F0994DE2}"/>
              </a:ext>
            </a:extLst>
          </p:cNvPr>
          <p:cNvSpPr>
            <a:spLocks noGrp="1"/>
          </p:cNvSpPr>
          <p:nvPr>
            <p:ph type="title"/>
          </p:nvPr>
        </p:nvSpPr>
        <p:spPr>
          <a:xfrm>
            <a:off x="1111592" y="516873"/>
            <a:ext cx="8083923" cy="414116"/>
          </a:xfrm>
        </p:spPr>
        <p:txBody>
          <a:bodyPr>
            <a:noAutofit/>
          </a:bodyPr>
          <a:lstStyle/>
          <a:p>
            <a:pPr lvl="1"/>
            <a:r>
              <a:rPr lang="es-EC" b="1" dirty="0" smtClean="0">
                <a:solidFill>
                  <a:schemeClr val="tx1"/>
                </a:solidFill>
                <a:latin typeface="+mj-lt"/>
              </a:rPr>
              <a:t>1.15 Indique cuál fue la principal afectación ambiental que se presentó en su provincia en el año 2021?</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xmlns="" id="{CDFCF08E-F632-4EEE-82F8-9650ECACD7FD}"/>
              </a:ext>
            </a:extLst>
          </p:cNvPr>
          <p:cNvSpPr txBox="1"/>
          <p:nvPr/>
        </p:nvSpPr>
        <p:spPr>
          <a:xfrm>
            <a:off x="732087" y="4127353"/>
            <a:ext cx="11080544" cy="1815882"/>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smtClean="0"/>
              <a:t>:</a:t>
            </a:r>
          </a:p>
          <a:p>
            <a:pPr algn="just"/>
            <a:r>
              <a:rPr lang="es-EC" sz="1400" dirty="0" smtClean="0"/>
              <a:t>Determinar la principal afectación ambiental presentada </a:t>
            </a:r>
            <a:r>
              <a:rPr lang="es-EC" sz="1400" dirty="0"/>
              <a:t>en cada provincia, conocer si se ejecutó un plan de acción para contrarrestar esta afectación y el alcance </a:t>
            </a:r>
            <a:r>
              <a:rPr lang="es-EC" sz="1400" dirty="0" smtClean="0"/>
              <a:t>del mismo.</a:t>
            </a:r>
          </a:p>
          <a:p>
            <a:pPr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a:t>Seleccionar una sola respuesta y continúe con la pregunta </a:t>
            </a:r>
            <a:r>
              <a:rPr lang="es-EC" sz="1400" b="1" dirty="0"/>
              <a:t>1.15.1 y 1.15.2</a:t>
            </a:r>
          </a:p>
          <a:p>
            <a:pPr marL="285750" lvl="0" indent="-285750" algn="just">
              <a:buFont typeface="Arial" panose="020B0604020202020204" pitchFamily="34" charset="0"/>
              <a:buChar char="•"/>
            </a:pPr>
            <a:r>
              <a:rPr lang="es-EC" sz="1400" dirty="0"/>
              <a:t>Si selecciona literal j </a:t>
            </a:r>
            <a:r>
              <a:rPr lang="es-EC" sz="1400" b="1" dirty="0"/>
              <a:t>Otro Especifique… </a:t>
            </a:r>
            <a:r>
              <a:rPr lang="es-EC" sz="1400" dirty="0"/>
              <a:t>se debe describir la afectación presentada.</a:t>
            </a:r>
          </a:p>
          <a:p>
            <a:pPr marL="285750" indent="-285750" algn="just">
              <a:buFont typeface="Arial" panose="020B0604020202020204" pitchFamily="34" charset="0"/>
              <a:buChar char="•"/>
            </a:pPr>
            <a:r>
              <a:rPr lang="es-EC" sz="1400" dirty="0"/>
              <a:t>Si selecciona opción</a:t>
            </a:r>
            <a:r>
              <a:rPr lang="es-EC" sz="1400" b="1" dirty="0"/>
              <a:t> NINGUNO, </a:t>
            </a:r>
            <a:r>
              <a:rPr lang="es-EC" sz="1400" dirty="0"/>
              <a:t>continué con la pregunta </a:t>
            </a:r>
            <a:r>
              <a:rPr lang="es-EC" sz="1400" b="1" dirty="0"/>
              <a:t>1.16.</a:t>
            </a:r>
          </a:p>
          <a:p>
            <a:pPr marL="285750" indent="-285750" algn="just">
              <a:buFont typeface="Arial" panose="020B0604020202020204" pitchFamily="34" charset="0"/>
              <a:buChar char="•"/>
            </a:pPr>
            <a:r>
              <a:rPr lang="es-EC" sz="1400" dirty="0"/>
              <a:t>Si la respuesta es</a:t>
            </a:r>
            <a:r>
              <a:rPr lang="es-EC" sz="1400" b="1" dirty="0"/>
              <a:t> código 3 </a:t>
            </a:r>
            <a:r>
              <a:rPr lang="es-EC" sz="1400" dirty="0"/>
              <a:t>en la pregunta </a:t>
            </a:r>
            <a:r>
              <a:rPr lang="es-EC" sz="1400" b="1" dirty="0"/>
              <a:t>1.15.2  Otro Especifique… </a:t>
            </a:r>
            <a:r>
              <a:rPr lang="es-EC" sz="1400" dirty="0"/>
              <a:t>se debe describir el alcance</a:t>
            </a:r>
            <a:r>
              <a:rPr lang="es-EC" sz="1400" dirty="0" smtClean="0"/>
              <a:t>.</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0686" y="1534864"/>
            <a:ext cx="10983285" cy="17750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188743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34</a:t>
            </a:r>
            <a:endParaRPr lang="x-none"/>
          </a:p>
        </p:txBody>
      </p:sp>
      <p:sp>
        <p:nvSpPr>
          <p:cNvPr id="3" name="Título 1">
            <a:extLst>
              <a:ext uri="{FF2B5EF4-FFF2-40B4-BE49-F238E27FC236}">
                <a16:creationId xmlns:a16="http://schemas.microsoft.com/office/drawing/2014/main" xmlns="" id="{DB1112BE-B5A4-4E2C-8053-8F82D57B27DF}"/>
              </a:ext>
            </a:extLst>
          </p:cNvPr>
          <p:cNvSpPr>
            <a:spLocks noGrp="1"/>
          </p:cNvSpPr>
          <p:nvPr>
            <p:ph type="title"/>
          </p:nvPr>
        </p:nvSpPr>
        <p:spPr>
          <a:xfrm>
            <a:off x="1078036" y="626251"/>
            <a:ext cx="8130358" cy="414116"/>
          </a:xfrm>
        </p:spPr>
        <p:txBody>
          <a:bodyPr>
            <a:noAutofit/>
          </a:bodyPr>
          <a:lstStyle/>
          <a:p>
            <a:pPr lvl="1" algn="just"/>
            <a:r>
              <a:rPr lang="es-EC" b="1" dirty="0">
                <a:solidFill>
                  <a:schemeClr val="tx1"/>
                </a:solidFill>
                <a:latin typeface="+mj-lt"/>
              </a:rPr>
              <a:t>1.16. ¿ En el año </a:t>
            </a:r>
            <a:r>
              <a:rPr lang="es-EC" b="1" dirty="0" smtClean="0">
                <a:solidFill>
                  <a:schemeClr val="tx1"/>
                </a:solidFill>
                <a:latin typeface="+mj-lt"/>
              </a:rPr>
              <a:t>2021 </a:t>
            </a:r>
            <a:r>
              <a:rPr lang="es-EC" b="1" dirty="0">
                <a:solidFill>
                  <a:schemeClr val="tx1"/>
                </a:solidFill>
                <a:latin typeface="+mj-lt"/>
              </a:rPr>
              <a:t>el GAD Provincial estableció líneas de trabajo con organismos del gobierno central para controlar el tráfico y la venta ilegal de:</a:t>
            </a:r>
          </a:p>
        </p:txBody>
      </p:sp>
      <p:sp>
        <p:nvSpPr>
          <p:cNvPr id="5" name="7 CuadroTexto">
            <a:extLst>
              <a:ext uri="{FF2B5EF4-FFF2-40B4-BE49-F238E27FC236}">
                <a16:creationId xmlns:a16="http://schemas.microsoft.com/office/drawing/2014/main" xmlns="" id="{0FC16929-8EC7-46F6-B1D3-859805E0F12D}"/>
              </a:ext>
            </a:extLst>
          </p:cNvPr>
          <p:cNvSpPr txBox="1"/>
          <p:nvPr/>
        </p:nvSpPr>
        <p:spPr>
          <a:xfrm>
            <a:off x="995121" y="3993228"/>
            <a:ext cx="10817510" cy="1815882"/>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a:t>
            </a:r>
            <a:r>
              <a:rPr lang="es-EC" sz="1400" dirty="0"/>
              <a:t>: </a:t>
            </a:r>
            <a:endParaRPr lang="es-EC" sz="1400" dirty="0" smtClean="0"/>
          </a:p>
          <a:p>
            <a:pPr algn="just"/>
            <a:r>
              <a:rPr lang="es-EC" sz="1400" dirty="0" smtClean="0"/>
              <a:t>Conocer </a:t>
            </a:r>
            <a:r>
              <a:rPr lang="es-EC" sz="1400" dirty="0"/>
              <a:t>los organismos con los cuales el GAD estableció líneas de trabajo con el objetivo de controlar  el tráfico y  la venta ilegal de sus recursos naturales</a:t>
            </a:r>
            <a:r>
              <a:rPr lang="es-EC" sz="1400" dirty="0" smtClean="0"/>
              <a:t>.</a:t>
            </a:r>
          </a:p>
          <a:p>
            <a:pPr algn="ctr"/>
            <a:endParaRPr lang="es-EC" sz="1400" b="1" dirty="0" smtClean="0"/>
          </a:p>
          <a:p>
            <a:pPr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a:t>Seleccionar una sola respuesta para cada uno de los literales, esta pregunta debe registrarse de manera horizontal.</a:t>
            </a:r>
          </a:p>
          <a:p>
            <a:pPr marL="285750" lvl="0" indent="-285750" algn="just">
              <a:buFont typeface="Arial" panose="020B0604020202020204" pitchFamily="34" charset="0"/>
              <a:buChar char="•"/>
            </a:pPr>
            <a:r>
              <a:rPr lang="es-EC" sz="1400" dirty="0"/>
              <a:t>Si la respuesta es </a:t>
            </a:r>
            <a:r>
              <a:rPr lang="es-EC" sz="1400" b="1" dirty="0"/>
              <a:t>SI, </a:t>
            </a:r>
            <a:r>
              <a:rPr lang="es-EC" sz="1400" dirty="0"/>
              <a:t>continúe con la pregunta </a:t>
            </a:r>
            <a:r>
              <a:rPr lang="es-EC" sz="1400" b="1" dirty="0"/>
              <a:t>1.16.1 Nombres de organismo/s </a:t>
            </a:r>
            <a:r>
              <a:rPr lang="es-EC" sz="1400" dirty="0"/>
              <a:t>y registre el organismo con el cual el GAD estableció líneas de trabajo</a:t>
            </a:r>
            <a:r>
              <a:rPr lang="es-EC" sz="1400" dirty="0" smtClean="0"/>
              <a:t>.</a:t>
            </a:r>
            <a:endParaRPr lang="es-EC" sz="1400"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66923" y="1531177"/>
            <a:ext cx="10945708" cy="21650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1638522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35</a:t>
            </a:r>
            <a:endParaRPr lang="x-none"/>
          </a:p>
        </p:txBody>
      </p:sp>
      <p:sp>
        <p:nvSpPr>
          <p:cNvPr id="5" name="Título 1">
            <a:extLst>
              <a:ext uri="{FF2B5EF4-FFF2-40B4-BE49-F238E27FC236}">
                <a16:creationId xmlns:a16="http://schemas.microsoft.com/office/drawing/2014/main" xmlns="" id="{2E731635-5B75-4B1F-ABE0-B163FD0D0D3C}"/>
              </a:ext>
            </a:extLst>
          </p:cNvPr>
          <p:cNvSpPr>
            <a:spLocks noGrp="1"/>
          </p:cNvSpPr>
          <p:nvPr>
            <p:ph type="title"/>
          </p:nvPr>
        </p:nvSpPr>
        <p:spPr>
          <a:xfrm>
            <a:off x="1107767" y="511027"/>
            <a:ext cx="8113505" cy="303190"/>
          </a:xfrm>
        </p:spPr>
        <p:txBody>
          <a:bodyPr>
            <a:noAutofit/>
          </a:bodyPr>
          <a:lstStyle/>
          <a:p>
            <a:pPr lvl="1" algn="just"/>
            <a:r>
              <a:rPr lang="es-EC" b="1" dirty="0">
                <a:solidFill>
                  <a:schemeClr val="tx1"/>
                </a:solidFill>
                <a:latin typeface="+mj-lt"/>
              </a:rPr>
              <a:t>1.17. En el año </a:t>
            </a:r>
            <a:r>
              <a:rPr lang="es-EC" b="1" dirty="0" smtClean="0">
                <a:solidFill>
                  <a:schemeClr val="tx1"/>
                </a:solidFill>
                <a:latin typeface="+mj-lt"/>
              </a:rPr>
              <a:t>2021 </a:t>
            </a:r>
            <a:r>
              <a:rPr lang="es-EC" b="1" dirty="0">
                <a:solidFill>
                  <a:schemeClr val="tx1"/>
                </a:solidFill>
                <a:latin typeface="+mj-lt"/>
              </a:rPr>
              <a:t>el GAD Provincial trabajó en propuestas de mecanismos de compensación por el uso de los recursos naturales con las siguientes instituciones u organismos:</a:t>
            </a:r>
          </a:p>
        </p:txBody>
      </p:sp>
      <p:sp>
        <p:nvSpPr>
          <p:cNvPr id="6" name="7 CuadroTexto">
            <a:extLst>
              <a:ext uri="{FF2B5EF4-FFF2-40B4-BE49-F238E27FC236}">
                <a16:creationId xmlns:a16="http://schemas.microsoft.com/office/drawing/2014/main" xmlns="" id="{DAFC0C63-A1A7-40E9-AC85-413F895D2A98}"/>
              </a:ext>
            </a:extLst>
          </p:cNvPr>
          <p:cNvSpPr txBox="1"/>
          <p:nvPr/>
        </p:nvSpPr>
        <p:spPr>
          <a:xfrm>
            <a:off x="704049" y="3454139"/>
            <a:ext cx="10902219" cy="2677656"/>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a:t>
            </a:r>
            <a:r>
              <a:rPr lang="es-EC" sz="1400" dirty="0"/>
              <a:t>: </a:t>
            </a:r>
            <a:endParaRPr lang="es-EC" sz="1400" dirty="0" smtClean="0"/>
          </a:p>
          <a:p>
            <a:pPr algn="just"/>
            <a:r>
              <a:rPr lang="es-EC" sz="1400" dirty="0" smtClean="0"/>
              <a:t>Conocer </a:t>
            </a:r>
            <a:r>
              <a:rPr lang="es-EC" sz="1400" dirty="0"/>
              <a:t>los organismos con los cuales el GAD estableció líneas de trabajo con el objetivo de compensar el uso de ciertos recursos naturales</a:t>
            </a:r>
            <a:r>
              <a:rPr lang="es-EC" sz="1400" dirty="0" smtClean="0"/>
              <a:t>.</a:t>
            </a:r>
          </a:p>
          <a:p>
            <a:pPr algn="just"/>
            <a:endParaRPr lang="es-EC" sz="1400" dirty="0"/>
          </a:p>
          <a:p>
            <a:pPr algn="ctr"/>
            <a:r>
              <a:rPr lang="es-EC" sz="1400" b="1" dirty="0"/>
              <a:t>INSTRUCCIONES:</a:t>
            </a:r>
          </a:p>
          <a:p>
            <a:pPr marL="285750" lvl="0" indent="-285750" algn="just">
              <a:buFont typeface="Arial" panose="020B0604020202020204" pitchFamily="34" charset="0"/>
              <a:buChar char="•"/>
            </a:pPr>
            <a:r>
              <a:rPr lang="es-EC" sz="1400" dirty="0"/>
              <a:t>Seleccione una sola respuesta </a:t>
            </a:r>
            <a:r>
              <a:rPr lang="es-EC" sz="1400" b="1" dirty="0"/>
              <a:t>SI/NO </a:t>
            </a:r>
            <a:r>
              <a:rPr lang="es-EC" sz="1400" dirty="0"/>
              <a:t>para cada uno de los literales, esta pregunta debe ser registrada de manera horizontal.</a:t>
            </a:r>
          </a:p>
          <a:p>
            <a:pPr marL="285750" lvl="0" indent="-285750" algn="just">
              <a:buFont typeface="Arial" panose="020B0604020202020204" pitchFamily="34" charset="0"/>
              <a:buChar char="•"/>
            </a:pPr>
            <a:r>
              <a:rPr lang="es-EC" sz="1400" dirty="0"/>
              <a:t>Si la respuesta es </a:t>
            </a:r>
            <a:r>
              <a:rPr lang="es-EC" sz="1400" b="1" dirty="0"/>
              <a:t>SI, </a:t>
            </a:r>
            <a:r>
              <a:rPr lang="es-EC" sz="1400" dirty="0"/>
              <a:t>continúe con </a:t>
            </a:r>
            <a:r>
              <a:rPr lang="es-EC" sz="1400" b="1" dirty="0"/>
              <a:t>la pregunta 1.17.1</a:t>
            </a:r>
            <a:r>
              <a:rPr lang="es-EC" sz="1400" dirty="0"/>
              <a:t>, y describa el mecanismo de compensación que generó la  institución u organismo seguida del nombre de la empresa o institución en la </a:t>
            </a:r>
            <a:r>
              <a:rPr lang="es-EC" sz="1400" b="1" dirty="0"/>
              <a:t>pregunta 1.17.2</a:t>
            </a:r>
            <a:endParaRPr lang="es-EC" sz="1400" dirty="0"/>
          </a:p>
          <a:p>
            <a:pPr marL="285750" lvl="0" indent="-285750" algn="just">
              <a:buFont typeface="Arial" panose="020B0604020202020204" pitchFamily="34" charset="0"/>
              <a:buChar char="•"/>
            </a:pPr>
            <a:r>
              <a:rPr lang="es-EC" sz="1400" b="1" dirty="0" err="1"/>
              <a:t>Ejm</a:t>
            </a:r>
            <a:r>
              <a:rPr lang="es-EC" sz="1400" b="1" dirty="0"/>
              <a:t>: </a:t>
            </a:r>
            <a:r>
              <a:rPr lang="es-EC" sz="1400" dirty="0"/>
              <a:t>La Empresa Eléctrica de Riobamba S.A, utiliza el agua para la generación de electricidad y el mecanismo de compensación de esta empresa es otorgar plantas a las comunidades para el mantenimiento y protección de las cuencas hidrográficas</a:t>
            </a:r>
            <a:r>
              <a:rPr lang="es-EC" sz="1400" dirty="0" smtClean="0"/>
              <a:t>.</a:t>
            </a:r>
            <a:endParaRPr lang="es-EC" sz="1400" dirty="0"/>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25765" y="1219556"/>
            <a:ext cx="8319758" cy="213155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9410332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36</a:t>
            </a:r>
            <a:endParaRPr lang="x-none"/>
          </a:p>
        </p:txBody>
      </p:sp>
      <p:sp>
        <p:nvSpPr>
          <p:cNvPr id="5" name="Título 1">
            <a:extLst>
              <a:ext uri="{FF2B5EF4-FFF2-40B4-BE49-F238E27FC236}">
                <a16:creationId xmlns:a16="http://schemas.microsoft.com/office/drawing/2014/main" xmlns=""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1.18. El GAD provincial contó con datos de sensores remotos adquiridos o generados?</a:t>
            </a:r>
            <a:endParaRPr lang="es-EC" b="1" dirty="0">
              <a:solidFill>
                <a:schemeClr val="tx1"/>
              </a:solidFill>
              <a:latin typeface="+mj-lt"/>
            </a:endParaRPr>
          </a:p>
        </p:txBody>
      </p:sp>
      <p:sp>
        <p:nvSpPr>
          <p:cNvPr id="6" name="7 CuadroTexto">
            <a:extLst>
              <a:ext uri="{FF2B5EF4-FFF2-40B4-BE49-F238E27FC236}">
                <a16:creationId xmlns:a16="http://schemas.microsoft.com/office/drawing/2014/main" xmlns="" id="{DAFC0C63-A1A7-40E9-AC85-413F895D2A98}"/>
              </a:ext>
            </a:extLst>
          </p:cNvPr>
          <p:cNvSpPr txBox="1"/>
          <p:nvPr/>
        </p:nvSpPr>
        <p:spPr>
          <a:xfrm>
            <a:off x="704048" y="2677429"/>
            <a:ext cx="10902219" cy="2462213"/>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a:t>
            </a:r>
            <a:r>
              <a:rPr lang="es-EC" sz="1400" dirty="0"/>
              <a:t>: </a:t>
            </a:r>
            <a:endParaRPr lang="es-EC" sz="1400" dirty="0" smtClean="0"/>
          </a:p>
          <a:p>
            <a:r>
              <a:rPr lang="es-EC" sz="1400" dirty="0" smtClean="0"/>
              <a:t>Contar </a:t>
            </a:r>
            <a:r>
              <a:rPr lang="es-EC" sz="1400" dirty="0"/>
              <a:t>con un registro de los datos de sensores remotos adquiridos o generados para obtener productos cartográficos de </a:t>
            </a:r>
            <a:r>
              <a:rPr lang="es-EC" sz="1400" dirty="0" smtClean="0"/>
              <a:t>los GAD provinciales. </a:t>
            </a:r>
          </a:p>
          <a:p>
            <a:pPr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r>
              <a:rPr lang="es-EC" sz="1400" dirty="0"/>
              <a:t> </a:t>
            </a:r>
          </a:p>
          <a:p>
            <a:pPr marL="285750" lvl="0" indent="-285750" algn="just">
              <a:buFont typeface="Arial" panose="020B0604020202020204" pitchFamily="34" charset="0"/>
              <a:buChar char="•"/>
            </a:pPr>
            <a:r>
              <a:rPr lang="es-EC" sz="1400" dirty="0"/>
              <a:t>Presione el botón </a:t>
            </a:r>
            <a:r>
              <a:rPr lang="es-EC" sz="1400" b="1" dirty="0"/>
              <a:t>agregar registros </a:t>
            </a:r>
            <a:r>
              <a:rPr lang="es-EC" sz="1400" dirty="0"/>
              <a:t>seguido del ícono      </a:t>
            </a:r>
            <a:r>
              <a:rPr lang="es-EC" sz="1400" dirty="0" smtClean="0"/>
              <a:t>    y </a:t>
            </a:r>
            <a:r>
              <a:rPr lang="es-EC" sz="1400" dirty="0"/>
              <a:t>se visualizará los campos para ingresar la  información.</a:t>
            </a:r>
            <a:r>
              <a:rPr lang="es-EC" sz="1400" b="1" dirty="0"/>
              <a:t> </a:t>
            </a:r>
          </a:p>
          <a:p>
            <a:pPr marL="285750" lvl="0" indent="-285750" algn="just">
              <a:buFont typeface="Arial" panose="020B0604020202020204" pitchFamily="34" charset="0"/>
              <a:buChar char="•"/>
            </a:pPr>
            <a:r>
              <a:rPr lang="es-EC" sz="1400" dirty="0"/>
              <a:t>Seleccione el tipo de dato y continúe con la siguiente pregunta.</a:t>
            </a:r>
          </a:p>
          <a:p>
            <a:pPr marL="285750" lvl="0" indent="-285750" algn="just">
              <a:buFont typeface="Arial" panose="020B0604020202020204" pitchFamily="34" charset="0"/>
              <a:buChar char="•"/>
            </a:pPr>
            <a:r>
              <a:rPr lang="es-EC" sz="1400" b="1" dirty="0"/>
              <a:t>Pregunta 1.18.2 </a:t>
            </a:r>
            <a:r>
              <a:rPr lang="es-EC" sz="1400" dirty="0"/>
              <a:t>si la respuesta </a:t>
            </a:r>
            <a:r>
              <a:rPr lang="es-EC" sz="1400" b="1" dirty="0"/>
              <a:t>SI </a:t>
            </a:r>
            <a:r>
              <a:rPr lang="es-EC" sz="1400" dirty="0"/>
              <a:t>continúe con la </a:t>
            </a:r>
            <a:r>
              <a:rPr lang="es-EC" sz="1400" b="1" dirty="0"/>
              <a:t>pregunta 1.18.3, </a:t>
            </a:r>
            <a:r>
              <a:rPr lang="es-EC" sz="1400" dirty="0"/>
              <a:t>e</a:t>
            </a:r>
            <a:r>
              <a:rPr lang="es-EC" sz="1400" b="1" dirty="0"/>
              <a:t> </a:t>
            </a:r>
            <a:r>
              <a:rPr lang="es-EC" sz="1400" dirty="0"/>
              <a:t>ingrese el año de referencia de la toma</a:t>
            </a:r>
            <a:r>
              <a:rPr lang="es-EC" sz="1400" b="1" dirty="0"/>
              <a:t>,</a:t>
            </a:r>
            <a:r>
              <a:rPr lang="es-EC" sz="1400" dirty="0"/>
              <a:t> si la respuesta en </a:t>
            </a:r>
            <a:r>
              <a:rPr lang="es-EC" sz="1400" b="1" dirty="0"/>
              <a:t>NO </a:t>
            </a:r>
            <a:r>
              <a:rPr lang="es-EC" sz="1400" dirty="0"/>
              <a:t>pase a la </a:t>
            </a:r>
            <a:r>
              <a:rPr lang="es-EC" sz="1400" b="1" dirty="0"/>
              <a:t>pregunta 1.18.4 </a:t>
            </a:r>
            <a:r>
              <a:rPr lang="es-EC" sz="1400" dirty="0"/>
              <a:t>y describa el nombre del producto.</a:t>
            </a:r>
          </a:p>
          <a:p>
            <a:pPr marL="285750" lvl="0" indent="-285750" algn="just">
              <a:buFont typeface="Arial" panose="020B0604020202020204" pitchFamily="34" charset="0"/>
              <a:buChar char="•"/>
            </a:pPr>
            <a:r>
              <a:rPr lang="es-EC" sz="1400" dirty="0"/>
              <a:t>Si se cuenta con más de un tipo de dato, presione el </a:t>
            </a:r>
            <a:r>
              <a:rPr lang="es-EC" sz="1400" b="1" dirty="0"/>
              <a:t>botón agregar </a:t>
            </a:r>
            <a:r>
              <a:rPr lang="es-EC" sz="1400" dirty="0"/>
              <a:t>y continúe con el mismo proceso</a:t>
            </a:r>
            <a:r>
              <a:rPr lang="es-EC" sz="1400" dirty="0" smtClean="0"/>
              <a:t>.</a:t>
            </a:r>
          </a:p>
          <a:p>
            <a:pPr marL="285750" lvl="0" indent="-285750" algn="just">
              <a:buFont typeface="Arial" panose="020B0604020202020204" pitchFamily="34" charset="0"/>
              <a:buChar char="•"/>
            </a:pPr>
            <a:endParaRPr lang="es-EC" sz="1400"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40" y="36609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65263" y="1265238"/>
            <a:ext cx="9315594" cy="13001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3490898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36</a:t>
            </a:r>
            <a:endParaRPr lang="x-none"/>
          </a:p>
        </p:txBody>
      </p:sp>
      <p:sp>
        <p:nvSpPr>
          <p:cNvPr id="6" name="7 CuadroTexto">
            <a:extLst>
              <a:ext uri="{FF2B5EF4-FFF2-40B4-BE49-F238E27FC236}">
                <a16:creationId xmlns:a16="http://schemas.microsoft.com/office/drawing/2014/main" xmlns="" id="{DAFC0C63-A1A7-40E9-AC85-413F895D2A98}"/>
              </a:ext>
            </a:extLst>
          </p:cNvPr>
          <p:cNvSpPr txBox="1"/>
          <p:nvPr/>
        </p:nvSpPr>
        <p:spPr>
          <a:xfrm>
            <a:off x="704047" y="890954"/>
            <a:ext cx="11108584" cy="5324535"/>
          </a:xfrm>
          <a:prstGeom prst="rect">
            <a:avLst/>
          </a:prstGeom>
          <a:solidFill>
            <a:srgbClr val="FFFF00"/>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lvl="0" algn="ctr"/>
            <a:r>
              <a:rPr lang="es-EC" b="1" dirty="0">
                <a:solidFill>
                  <a:schemeClr val="tx1"/>
                </a:solidFill>
              </a:rPr>
              <a:t>Definiciones</a:t>
            </a:r>
            <a:endParaRPr lang="es-EC" b="1" dirty="0" smtClean="0"/>
          </a:p>
          <a:p>
            <a:pPr lvl="0" algn="just"/>
            <a:r>
              <a:rPr lang="es-EC" sz="1400" b="1" dirty="0" smtClean="0"/>
              <a:t>Datos </a:t>
            </a:r>
            <a:r>
              <a:rPr lang="es-EC" sz="1400" b="1" dirty="0" err="1" smtClean="0"/>
              <a:t>Lidar</a:t>
            </a:r>
            <a:r>
              <a:rPr lang="es-EC" sz="1400" b="1" dirty="0" smtClean="0"/>
              <a:t>.- </a:t>
            </a:r>
            <a:r>
              <a:rPr lang="es-EC" sz="1400" dirty="0" smtClean="0"/>
              <a:t>Es </a:t>
            </a:r>
            <a:r>
              <a:rPr lang="es-EC" sz="1400" dirty="0"/>
              <a:t>un conjunto de puntos con posición tridimensional obtenidos a través de tecnología </a:t>
            </a:r>
            <a:r>
              <a:rPr lang="es-EC" sz="1400" dirty="0" err="1"/>
              <a:t>LiDAR</a:t>
            </a:r>
            <a:r>
              <a:rPr lang="es-EC" sz="1400" dirty="0"/>
              <a:t>. Adicionalmente a las coordenadas X, Y, Z, se cuenta con información característica de este tipo de sistemas que corresponde a los atributos de intensidad, clasificación, número de retorno y tiempo de captura GPS, entre otros. Es resultado de la integración las tecnologías GPS, Unidad de Medición Inercial y sensor láser, se utiliza para la colecta de datos de altitud. Estos datos sirven para definir la superficie del terreno y generar Modelos Digitales de Elevación (MDE). </a:t>
            </a:r>
            <a:endParaRPr lang="es-EC" sz="1400" dirty="0" smtClean="0"/>
          </a:p>
          <a:p>
            <a:pPr algn="just"/>
            <a:r>
              <a:rPr lang="es-EC" sz="1400" b="1" dirty="0" smtClean="0"/>
              <a:t>Fotografía Aérea.-</a:t>
            </a:r>
            <a:r>
              <a:rPr lang="es-EC" sz="1400" dirty="0" smtClean="0"/>
              <a:t>Representación </a:t>
            </a:r>
            <a:r>
              <a:rPr lang="es-EC" sz="1400" dirty="0"/>
              <a:t>cónica de la realidad y por lo tanto está afectada por las limitaciones debidas a la perspectiva, a las que hay que sumar las deformaciones del relieve del terreno (objetos de las mismas dimensiones reales al estar más próximos al objetivo aparecerán de mayor tamaño, y viceversa), la falta de verticalidad de la toma fotográfica (objetos de considerable altura como edificios y árboles aparecerán abatidos) y las distorsiones propias del objetivo de la cámara empleada. </a:t>
            </a:r>
          </a:p>
          <a:p>
            <a:pPr algn="just"/>
            <a:r>
              <a:rPr lang="es-EC" sz="1400" b="1" dirty="0" smtClean="0"/>
              <a:t>Imagen Satelital.-</a:t>
            </a:r>
            <a:r>
              <a:rPr lang="es-EC" sz="1400" dirty="0" smtClean="0"/>
              <a:t> </a:t>
            </a:r>
            <a:r>
              <a:rPr lang="es-EC" sz="1400" dirty="0"/>
              <a:t>Representación gráfica que identifica y registra la energía electromagnética. Los sensores de imágenes satelitales detectan información diversa dentro de los distintos rangos de longitud de onda. Normalmente para visualizar una imagen se emplean bandas digitales distintas con los tres colores primarios, el rojo, el verde y el </a:t>
            </a:r>
            <a:r>
              <a:rPr lang="es-EC" sz="1400" dirty="0" smtClean="0"/>
              <a:t>azul.</a:t>
            </a:r>
          </a:p>
          <a:p>
            <a:pPr algn="just"/>
            <a:r>
              <a:rPr lang="es-EC" sz="1400" b="1" dirty="0" smtClean="0"/>
              <a:t>Mosaico.-</a:t>
            </a:r>
            <a:r>
              <a:rPr lang="es-EC" sz="1400" dirty="0" smtClean="0"/>
              <a:t> </a:t>
            </a:r>
            <a:r>
              <a:rPr lang="es-EC" sz="1400" dirty="0"/>
              <a:t>Es una combinación o fusión de dos o más fotografías o imágenes. </a:t>
            </a:r>
            <a:endParaRPr lang="es-EC" sz="1400" dirty="0" smtClean="0"/>
          </a:p>
          <a:p>
            <a:pPr algn="just"/>
            <a:r>
              <a:rPr lang="es-EC" sz="1400" b="1" dirty="0" err="1" smtClean="0"/>
              <a:t>Ortofotografía</a:t>
            </a:r>
            <a:r>
              <a:rPr lang="es-EC" sz="1400" b="1" dirty="0" smtClean="0"/>
              <a:t>.-</a:t>
            </a:r>
            <a:r>
              <a:rPr lang="es-EC" sz="1400" dirty="0" smtClean="0"/>
              <a:t>Producto </a:t>
            </a:r>
            <a:r>
              <a:rPr lang="es-EC" sz="1400" dirty="0"/>
              <a:t>cartográfico resultante del tratamiento digital de fotografías aéreas, mediante el cual se corrigen todas las deformaciones es decir, son fotografías aéreas rectificadas, corregidas geométricamente y radiométricamente, y con </a:t>
            </a:r>
            <a:r>
              <a:rPr lang="es-EC" sz="1400" dirty="0" smtClean="0"/>
              <a:t>georreferenciación.</a:t>
            </a:r>
          </a:p>
          <a:p>
            <a:pPr algn="just"/>
            <a:r>
              <a:rPr lang="es-EC" sz="1400" b="1" dirty="0" err="1" smtClean="0"/>
              <a:t>Ortoimagen</a:t>
            </a:r>
            <a:r>
              <a:rPr lang="es-EC" sz="1400" dirty="0" smtClean="0"/>
              <a:t>.- </a:t>
            </a:r>
            <a:r>
              <a:rPr lang="es-EC" sz="1400" dirty="0"/>
              <a:t>Imagen de gran precisión, especialmente la obtenida por un satélite, a la cual se le han corregido las distorsiones es decir, ha sido sometida a un proceso de corrección radiométrica – saturaciones -, geométrica y </a:t>
            </a:r>
            <a:r>
              <a:rPr lang="es-EC" sz="1400" dirty="0" err="1"/>
              <a:t>georeferenciación</a:t>
            </a:r>
            <a:r>
              <a:rPr lang="es-EC" sz="1400" dirty="0"/>
              <a:t> para la representación completa de la realidad y una métrica rigurosa. </a:t>
            </a:r>
            <a:endParaRPr lang="es-EC" sz="1400" dirty="0" smtClean="0"/>
          </a:p>
          <a:p>
            <a:pPr algn="just"/>
            <a:r>
              <a:rPr lang="es-EC" sz="1400" b="1" dirty="0" smtClean="0"/>
              <a:t>Radar</a:t>
            </a:r>
            <a:r>
              <a:rPr lang="es-EC" sz="1400" dirty="0"/>
              <a:t>: Las imágenes de radar son capturadas por sistemas satelitales activos. Por sus características, estas imágenes son insensibles a las variaciones atmosféricas, no se ven afectadas por la falta de iluminación solar y capturan información de la superficie incluso con presencia de nubes. </a:t>
            </a:r>
            <a:endParaRPr lang="es-EC" sz="1400" b="1" dirty="0"/>
          </a:p>
        </p:txBody>
      </p:sp>
    </p:spTree>
    <p:extLst>
      <p:ext uri="{BB962C8B-B14F-4D97-AF65-F5344CB8AC3E}">
        <p14:creationId xmlns:p14="http://schemas.microsoft.com/office/powerpoint/2010/main" val="9012126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 xmlns:a16="http://schemas.microsoft.com/office/drawing/2014/main" id="{3FD696AD-97AE-0A4B-866A-8E7F94749276}"/>
              </a:ext>
            </a:extLst>
          </p:cNvPr>
          <p:cNvSpPr>
            <a:spLocks noGrp="1"/>
          </p:cNvSpPr>
          <p:nvPr>
            <p:ph type="title"/>
          </p:nvPr>
        </p:nvSpPr>
        <p:spPr/>
        <p:txBody>
          <a:bodyPr>
            <a:noAutofit/>
          </a:bodyPr>
          <a:lstStyle/>
          <a:p>
            <a:r>
              <a:rPr lang="es-EC" dirty="0">
                <a:solidFill>
                  <a:schemeClr val="tx1"/>
                </a:solidFill>
                <a:cs typeface="Century Gothic"/>
              </a:rPr>
              <a:t/>
            </a:r>
            <a:br>
              <a:rPr lang="es-EC" dirty="0">
                <a:solidFill>
                  <a:schemeClr val="tx1"/>
                </a:solidFill>
                <a:cs typeface="Century Gothic"/>
              </a:rPr>
            </a:br>
            <a:r>
              <a:rPr lang="es-EC" dirty="0">
                <a:solidFill>
                  <a:schemeClr val="tx1"/>
                </a:solidFill>
                <a:cs typeface="Century Gothic"/>
              </a:rPr>
              <a:t>2. Me</a:t>
            </a:r>
            <a:r>
              <a:rPr lang="es-EC" spc="-9" dirty="0">
                <a:solidFill>
                  <a:schemeClr val="tx1"/>
                </a:solidFill>
                <a:cs typeface="Century Gothic"/>
              </a:rPr>
              <a:t>t</a:t>
            </a:r>
            <a:r>
              <a:rPr lang="es-EC" dirty="0">
                <a:solidFill>
                  <a:schemeClr val="tx1"/>
                </a:solidFill>
                <a:cs typeface="Century Gothic"/>
              </a:rPr>
              <a:t>odolo</a:t>
            </a:r>
            <a:r>
              <a:rPr lang="es-EC" spc="9" dirty="0">
                <a:solidFill>
                  <a:schemeClr val="tx1"/>
                </a:solidFill>
                <a:cs typeface="Century Gothic"/>
              </a:rPr>
              <a:t>g</a:t>
            </a:r>
            <a:r>
              <a:rPr lang="es-EC" dirty="0">
                <a:solidFill>
                  <a:schemeClr val="tx1"/>
                </a:solidFill>
                <a:cs typeface="Century Gothic"/>
              </a:rPr>
              <a:t>ía</a:t>
            </a:r>
            <a:br>
              <a:rPr lang="es-EC" dirty="0">
                <a:solidFill>
                  <a:schemeClr val="tx1"/>
                </a:solidFill>
                <a:cs typeface="Century Gothic"/>
              </a:rPr>
            </a:br>
            <a:endParaRPr lang="x-none"/>
          </a:p>
        </p:txBody>
      </p:sp>
      <p:sp>
        <p:nvSpPr>
          <p:cNvPr id="3" name="Marcador de texto 2">
            <a:extLst>
              <a:ext uri="{FF2B5EF4-FFF2-40B4-BE49-F238E27FC236}">
                <a16:creationId xmlns="" xmlns:a16="http://schemas.microsoft.com/office/drawing/2014/main" id="{A9DA794A-A9ED-D74B-9816-ABA56B940347}"/>
              </a:ext>
            </a:extLst>
          </p:cNvPr>
          <p:cNvSpPr>
            <a:spLocks noGrp="1"/>
          </p:cNvSpPr>
          <p:nvPr>
            <p:ph type="body" sz="quarter" idx="10"/>
          </p:nvPr>
        </p:nvSpPr>
        <p:spPr>
          <a:xfrm>
            <a:off x="838200" y="1360555"/>
            <a:ext cx="10739907" cy="854611"/>
          </a:xfrm>
        </p:spPr>
        <p:txBody>
          <a:bodyPr>
            <a:normAutofit fontScale="77500" lnSpcReduction="20000"/>
          </a:bodyPr>
          <a:lstStyle/>
          <a:p>
            <a:pPr algn="just"/>
            <a:r>
              <a:rPr lang="es-EC" sz="2100" spc="-4" dirty="0">
                <a:solidFill>
                  <a:schemeClr val="tx1"/>
                </a:solidFill>
                <a:latin typeface="Century Gothic"/>
                <a:cs typeface="Century Gothic"/>
              </a:rPr>
              <a:t>El Censo de Información Ambiental Económica en GAD Provinciales 2021 es una operación estadística que recopila, valora,  analiza  y  publica  datos  de  la  gestión  de  las  competencias  de  los  23  Gobiernos  Autónomos  Descentralizados Provinciales y el Consejo del Régimen Especial de Galápagos.</a:t>
            </a:r>
          </a:p>
          <a:p>
            <a:pPr algn="just"/>
            <a:endParaRPr lang="x-none">
              <a:solidFill>
                <a:schemeClr val="tx1"/>
              </a:solidFill>
            </a:endParaRPr>
          </a:p>
        </p:txBody>
      </p:sp>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03</a:t>
            </a:r>
            <a:endParaRPr lang="x-none"/>
          </a:p>
        </p:txBody>
      </p:sp>
      <p:sp>
        <p:nvSpPr>
          <p:cNvPr id="6" name="object 13">
            <a:extLst>
              <a:ext uri="{FF2B5EF4-FFF2-40B4-BE49-F238E27FC236}">
                <a16:creationId xmlns="" xmlns:a16="http://schemas.microsoft.com/office/drawing/2014/main" id="{6D781418-70D2-47D2-B7A6-8A0100D0237C}"/>
              </a:ext>
            </a:extLst>
          </p:cNvPr>
          <p:cNvSpPr/>
          <p:nvPr/>
        </p:nvSpPr>
        <p:spPr>
          <a:xfrm>
            <a:off x="2694432" y="2743406"/>
            <a:ext cx="172085" cy="161670"/>
          </a:xfrm>
          <a:custGeom>
            <a:avLst/>
            <a:gdLst/>
            <a:ahLst/>
            <a:cxnLst/>
            <a:rect l="l" t="t" r="r" b="b"/>
            <a:pathLst>
              <a:path w="172085" h="161670">
                <a:moveTo>
                  <a:pt x="91186" y="0"/>
                </a:moveTo>
                <a:lnTo>
                  <a:pt x="0" y="0"/>
                </a:lnTo>
                <a:lnTo>
                  <a:pt x="80899" y="80771"/>
                </a:lnTo>
                <a:lnTo>
                  <a:pt x="0" y="161670"/>
                </a:lnTo>
                <a:lnTo>
                  <a:pt x="91186" y="161670"/>
                </a:lnTo>
                <a:lnTo>
                  <a:pt x="172085" y="80771"/>
                </a:lnTo>
                <a:lnTo>
                  <a:pt x="91186" y="0"/>
                </a:lnTo>
                <a:close/>
              </a:path>
            </a:pathLst>
          </a:custGeom>
          <a:solidFill>
            <a:srgbClr val="D2CE24"/>
          </a:solidFill>
        </p:spPr>
        <p:txBody>
          <a:bodyPr wrap="square" lIns="0" tIns="0" rIns="0" bIns="0" rtlCol="0">
            <a:noAutofit/>
          </a:bodyPr>
          <a:lstStyle/>
          <a:p>
            <a:endParaRPr/>
          </a:p>
        </p:txBody>
      </p:sp>
      <p:sp>
        <p:nvSpPr>
          <p:cNvPr id="7" name="object 14">
            <a:extLst>
              <a:ext uri="{FF2B5EF4-FFF2-40B4-BE49-F238E27FC236}">
                <a16:creationId xmlns="" xmlns:a16="http://schemas.microsoft.com/office/drawing/2014/main" id="{3EB4B979-A915-4285-B002-918942F7B2CD}"/>
              </a:ext>
            </a:extLst>
          </p:cNvPr>
          <p:cNvSpPr/>
          <p:nvPr/>
        </p:nvSpPr>
        <p:spPr>
          <a:xfrm>
            <a:off x="2694432" y="2743406"/>
            <a:ext cx="172085" cy="161670"/>
          </a:xfrm>
          <a:custGeom>
            <a:avLst/>
            <a:gdLst/>
            <a:ahLst/>
            <a:cxnLst/>
            <a:rect l="l" t="t" r="r" b="b"/>
            <a:pathLst>
              <a:path w="172085" h="161670">
                <a:moveTo>
                  <a:pt x="0" y="0"/>
                </a:moveTo>
                <a:lnTo>
                  <a:pt x="91186" y="0"/>
                </a:lnTo>
                <a:lnTo>
                  <a:pt x="172085" y="80771"/>
                </a:lnTo>
                <a:lnTo>
                  <a:pt x="91186" y="161670"/>
                </a:lnTo>
                <a:lnTo>
                  <a:pt x="0" y="161670"/>
                </a:lnTo>
                <a:lnTo>
                  <a:pt x="80899" y="80771"/>
                </a:lnTo>
                <a:lnTo>
                  <a:pt x="0" y="0"/>
                </a:lnTo>
                <a:close/>
              </a:path>
            </a:pathLst>
          </a:custGeom>
          <a:solidFill>
            <a:schemeClr val="accent1">
              <a:lumMod val="50000"/>
            </a:schemeClr>
          </a:solidFill>
          <a:ln w="12700">
            <a:noFill/>
          </a:ln>
        </p:spPr>
        <p:txBody>
          <a:bodyPr wrap="square" lIns="0" tIns="0" rIns="0" bIns="0" rtlCol="0">
            <a:noAutofit/>
          </a:bodyPr>
          <a:lstStyle/>
          <a:p>
            <a:endParaRPr/>
          </a:p>
        </p:txBody>
      </p:sp>
      <p:sp>
        <p:nvSpPr>
          <p:cNvPr id="8" name="object 15">
            <a:extLst>
              <a:ext uri="{FF2B5EF4-FFF2-40B4-BE49-F238E27FC236}">
                <a16:creationId xmlns="" xmlns:a16="http://schemas.microsoft.com/office/drawing/2014/main" id="{DE45FC5B-5453-4792-808A-EFC7BEF9E29A}"/>
              </a:ext>
            </a:extLst>
          </p:cNvPr>
          <p:cNvSpPr/>
          <p:nvPr/>
        </p:nvSpPr>
        <p:spPr>
          <a:xfrm>
            <a:off x="2694432" y="3083639"/>
            <a:ext cx="172085" cy="161671"/>
          </a:xfrm>
          <a:custGeom>
            <a:avLst/>
            <a:gdLst/>
            <a:ahLst/>
            <a:cxnLst/>
            <a:rect l="l" t="t" r="r" b="b"/>
            <a:pathLst>
              <a:path w="172085" h="161671">
                <a:moveTo>
                  <a:pt x="91186" y="0"/>
                </a:moveTo>
                <a:lnTo>
                  <a:pt x="0" y="0"/>
                </a:lnTo>
                <a:lnTo>
                  <a:pt x="80899" y="80772"/>
                </a:lnTo>
                <a:lnTo>
                  <a:pt x="0" y="161671"/>
                </a:lnTo>
                <a:lnTo>
                  <a:pt x="91186" y="161671"/>
                </a:lnTo>
                <a:lnTo>
                  <a:pt x="172085" y="80772"/>
                </a:lnTo>
                <a:lnTo>
                  <a:pt x="91186" y="0"/>
                </a:lnTo>
                <a:close/>
              </a:path>
            </a:pathLst>
          </a:custGeom>
          <a:solidFill>
            <a:srgbClr val="D2CE24"/>
          </a:solidFill>
        </p:spPr>
        <p:txBody>
          <a:bodyPr wrap="square" lIns="0" tIns="0" rIns="0" bIns="0" rtlCol="0">
            <a:noAutofit/>
          </a:bodyPr>
          <a:lstStyle/>
          <a:p>
            <a:endParaRPr/>
          </a:p>
        </p:txBody>
      </p:sp>
      <p:sp>
        <p:nvSpPr>
          <p:cNvPr id="9" name="object 16">
            <a:extLst>
              <a:ext uri="{FF2B5EF4-FFF2-40B4-BE49-F238E27FC236}">
                <a16:creationId xmlns="" xmlns:a16="http://schemas.microsoft.com/office/drawing/2014/main" id="{56EA95DE-1FE5-4D95-A842-2EB39E4D82AD}"/>
              </a:ext>
            </a:extLst>
          </p:cNvPr>
          <p:cNvSpPr/>
          <p:nvPr/>
        </p:nvSpPr>
        <p:spPr>
          <a:xfrm>
            <a:off x="2694432" y="3083639"/>
            <a:ext cx="172085" cy="161671"/>
          </a:xfrm>
          <a:custGeom>
            <a:avLst/>
            <a:gdLst/>
            <a:ahLst/>
            <a:cxnLst/>
            <a:rect l="l" t="t" r="r" b="b"/>
            <a:pathLst>
              <a:path w="172085" h="161671">
                <a:moveTo>
                  <a:pt x="0" y="0"/>
                </a:moveTo>
                <a:lnTo>
                  <a:pt x="91186" y="0"/>
                </a:lnTo>
                <a:lnTo>
                  <a:pt x="172085" y="80772"/>
                </a:lnTo>
                <a:lnTo>
                  <a:pt x="91186" y="161671"/>
                </a:lnTo>
                <a:lnTo>
                  <a:pt x="0" y="161671"/>
                </a:lnTo>
                <a:lnTo>
                  <a:pt x="80899" y="80772"/>
                </a:lnTo>
                <a:lnTo>
                  <a:pt x="0" y="0"/>
                </a:lnTo>
                <a:close/>
              </a:path>
            </a:pathLst>
          </a:custGeom>
          <a:solidFill>
            <a:schemeClr val="accent1">
              <a:lumMod val="50000"/>
            </a:schemeClr>
          </a:solidFill>
          <a:ln w="12700">
            <a:noFill/>
          </a:ln>
        </p:spPr>
        <p:txBody>
          <a:bodyPr wrap="square" lIns="0" tIns="0" rIns="0" bIns="0" rtlCol="0">
            <a:noAutofit/>
          </a:bodyPr>
          <a:lstStyle/>
          <a:p>
            <a:endParaRPr/>
          </a:p>
        </p:txBody>
      </p:sp>
      <p:sp>
        <p:nvSpPr>
          <p:cNvPr id="10" name="object 17">
            <a:extLst>
              <a:ext uri="{FF2B5EF4-FFF2-40B4-BE49-F238E27FC236}">
                <a16:creationId xmlns="" xmlns:a16="http://schemas.microsoft.com/office/drawing/2014/main" id="{347F834C-042D-4282-9E3F-EEB7B8CE12E1}"/>
              </a:ext>
            </a:extLst>
          </p:cNvPr>
          <p:cNvSpPr/>
          <p:nvPr/>
        </p:nvSpPr>
        <p:spPr>
          <a:xfrm>
            <a:off x="2694432" y="3466417"/>
            <a:ext cx="172085" cy="161670"/>
          </a:xfrm>
          <a:custGeom>
            <a:avLst/>
            <a:gdLst/>
            <a:ahLst/>
            <a:cxnLst/>
            <a:rect l="l" t="t" r="r" b="b"/>
            <a:pathLst>
              <a:path w="172085" h="161671">
                <a:moveTo>
                  <a:pt x="91186" y="0"/>
                </a:moveTo>
                <a:lnTo>
                  <a:pt x="0" y="0"/>
                </a:lnTo>
                <a:lnTo>
                  <a:pt x="80899" y="80771"/>
                </a:lnTo>
                <a:lnTo>
                  <a:pt x="0" y="161670"/>
                </a:lnTo>
                <a:lnTo>
                  <a:pt x="91186" y="161670"/>
                </a:lnTo>
                <a:lnTo>
                  <a:pt x="172085" y="80771"/>
                </a:lnTo>
                <a:lnTo>
                  <a:pt x="91186" y="0"/>
                </a:lnTo>
                <a:close/>
              </a:path>
            </a:pathLst>
          </a:custGeom>
          <a:solidFill>
            <a:srgbClr val="D2CE24"/>
          </a:solidFill>
          <a:ln>
            <a:noFill/>
          </a:ln>
        </p:spPr>
        <p:txBody>
          <a:bodyPr wrap="square" lIns="0" tIns="0" rIns="0" bIns="0" rtlCol="0">
            <a:noAutofit/>
          </a:bodyPr>
          <a:lstStyle/>
          <a:p>
            <a:endParaRPr/>
          </a:p>
        </p:txBody>
      </p:sp>
      <p:sp>
        <p:nvSpPr>
          <p:cNvPr id="11" name="object 18">
            <a:extLst>
              <a:ext uri="{FF2B5EF4-FFF2-40B4-BE49-F238E27FC236}">
                <a16:creationId xmlns="" xmlns:a16="http://schemas.microsoft.com/office/drawing/2014/main" id="{B77CC26C-2611-41BD-B7A9-451AED4AAABB}"/>
              </a:ext>
            </a:extLst>
          </p:cNvPr>
          <p:cNvSpPr/>
          <p:nvPr/>
        </p:nvSpPr>
        <p:spPr>
          <a:xfrm>
            <a:off x="2694432" y="3466417"/>
            <a:ext cx="172085" cy="161670"/>
          </a:xfrm>
          <a:custGeom>
            <a:avLst/>
            <a:gdLst/>
            <a:ahLst/>
            <a:cxnLst/>
            <a:rect l="l" t="t" r="r" b="b"/>
            <a:pathLst>
              <a:path w="172085" h="161671">
                <a:moveTo>
                  <a:pt x="0" y="0"/>
                </a:moveTo>
                <a:lnTo>
                  <a:pt x="91186" y="0"/>
                </a:lnTo>
                <a:lnTo>
                  <a:pt x="172085" y="80771"/>
                </a:lnTo>
                <a:lnTo>
                  <a:pt x="91186" y="161670"/>
                </a:lnTo>
                <a:lnTo>
                  <a:pt x="0" y="161670"/>
                </a:lnTo>
                <a:lnTo>
                  <a:pt x="80899" y="80771"/>
                </a:lnTo>
                <a:lnTo>
                  <a:pt x="0" y="0"/>
                </a:lnTo>
                <a:close/>
              </a:path>
            </a:pathLst>
          </a:custGeom>
          <a:solidFill>
            <a:schemeClr val="accent1">
              <a:lumMod val="50000"/>
            </a:schemeClr>
          </a:solidFill>
          <a:ln w="12700">
            <a:solidFill>
              <a:srgbClr val="D2CE24"/>
            </a:solidFill>
          </a:ln>
        </p:spPr>
        <p:txBody>
          <a:bodyPr wrap="square" lIns="0" tIns="0" rIns="0" bIns="0" rtlCol="0">
            <a:noAutofit/>
          </a:bodyPr>
          <a:lstStyle/>
          <a:p>
            <a:endParaRPr/>
          </a:p>
        </p:txBody>
      </p:sp>
      <p:sp>
        <p:nvSpPr>
          <p:cNvPr id="12" name="object 19">
            <a:extLst>
              <a:ext uri="{FF2B5EF4-FFF2-40B4-BE49-F238E27FC236}">
                <a16:creationId xmlns="" xmlns:a16="http://schemas.microsoft.com/office/drawing/2014/main" id="{5AF53778-8D28-4987-8D5E-0E819E563210}"/>
              </a:ext>
            </a:extLst>
          </p:cNvPr>
          <p:cNvSpPr/>
          <p:nvPr/>
        </p:nvSpPr>
        <p:spPr>
          <a:xfrm>
            <a:off x="2694432" y="3827859"/>
            <a:ext cx="172085" cy="161670"/>
          </a:xfrm>
          <a:custGeom>
            <a:avLst/>
            <a:gdLst/>
            <a:ahLst/>
            <a:cxnLst/>
            <a:rect l="l" t="t" r="r" b="b"/>
            <a:pathLst>
              <a:path w="172085" h="161670">
                <a:moveTo>
                  <a:pt x="91186" y="0"/>
                </a:moveTo>
                <a:lnTo>
                  <a:pt x="0" y="0"/>
                </a:lnTo>
                <a:lnTo>
                  <a:pt x="80899" y="80899"/>
                </a:lnTo>
                <a:lnTo>
                  <a:pt x="0" y="161670"/>
                </a:lnTo>
                <a:lnTo>
                  <a:pt x="91186" y="161670"/>
                </a:lnTo>
                <a:lnTo>
                  <a:pt x="172085" y="80899"/>
                </a:lnTo>
                <a:lnTo>
                  <a:pt x="91186" y="0"/>
                </a:lnTo>
                <a:close/>
              </a:path>
            </a:pathLst>
          </a:custGeom>
          <a:solidFill>
            <a:srgbClr val="D2CE24"/>
          </a:solidFill>
        </p:spPr>
        <p:txBody>
          <a:bodyPr wrap="square" lIns="0" tIns="0" rIns="0" bIns="0" rtlCol="0">
            <a:noAutofit/>
          </a:bodyPr>
          <a:lstStyle/>
          <a:p>
            <a:endParaRPr/>
          </a:p>
        </p:txBody>
      </p:sp>
      <p:sp>
        <p:nvSpPr>
          <p:cNvPr id="13" name="object 20">
            <a:extLst>
              <a:ext uri="{FF2B5EF4-FFF2-40B4-BE49-F238E27FC236}">
                <a16:creationId xmlns="" xmlns:a16="http://schemas.microsoft.com/office/drawing/2014/main" id="{14DCAB7D-3C6F-4A71-9191-2936E0FA0779}"/>
              </a:ext>
            </a:extLst>
          </p:cNvPr>
          <p:cNvSpPr/>
          <p:nvPr/>
        </p:nvSpPr>
        <p:spPr>
          <a:xfrm>
            <a:off x="2694432" y="3827859"/>
            <a:ext cx="172085" cy="161670"/>
          </a:xfrm>
          <a:custGeom>
            <a:avLst/>
            <a:gdLst/>
            <a:ahLst/>
            <a:cxnLst/>
            <a:rect l="l" t="t" r="r" b="b"/>
            <a:pathLst>
              <a:path w="172085" h="161670">
                <a:moveTo>
                  <a:pt x="0" y="0"/>
                </a:moveTo>
                <a:lnTo>
                  <a:pt x="91186" y="0"/>
                </a:lnTo>
                <a:lnTo>
                  <a:pt x="172085" y="80899"/>
                </a:lnTo>
                <a:lnTo>
                  <a:pt x="91186" y="161670"/>
                </a:lnTo>
                <a:lnTo>
                  <a:pt x="0" y="161670"/>
                </a:lnTo>
                <a:lnTo>
                  <a:pt x="80899" y="80899"/>
                </a:lnTo>
                <a:lnTo>
                  <a:pt x="0" y="0"/>
                </a:lnTo>
                <a:close/>
              </a:path>
            </a:pathLst>
          </a:custGeom>
          <a:solidFill>
            <a:schemeClr val="accent1">
              <a:lumMod val="50000"/>
            </a:schemeClr>
          </a:solidFill>
          <a:ln w="12700">
            <a:noFill/>
          </a:ln>
        </p:spPr>
        <p:txBody>
          <a:bodyPr wrap="square" lIns="0" tIns="0" rIns="0" bIns="0" rtlCol="0">
            <a:noAutofit/>
          </a:bodyPr>
          <a:lstStyle/>
          <a:p>
            <a:endParaRPr/>
          </a:p>
        </p:txBody>
      </p:sp>
      <p:sp>
        <p:nvSpPr>
          <p:cNvPr id="17" name="object 27">
            <a:extLst>
              <a:ext uri="{FF2B5EF4-FFF2-40B4-BE49-F238E27FC236}">
                <a16:creationId xmlns="" xmlns:a16="http://schemas.microsoft.com/office/drawing/2014/main" id="{CAEF1AF0-BCF7-4C88-B500-99194AE2B4A9}"/>
              </a:ext>
            </a:extLst>
          </p:cNvPr>
          <p:cNvSpPr/>
          <p:nvPr/>
        </p:nvSpPr>
        <p:spPr>
          <a:xfrm>
            <a:off x="1077061" y="4468283"/>
            <a:ext cx="791832" cy="791832"/>
          </a:xfrm>
          <a:prstGeom prst="rect">
            <a:avLst/>
          </a:prstGeom>
          <a:blipFill>
            <a:blip r:embed="rId2" cstate="print"/>
            <a:stretch>
              <a:fillRect/>
            </a:stretch>
          </a:blipFill>
        </p:spPr>
        <p:txBody>
          <a:bodyPr wrap="square" lIns="0" tIns="0" rIns="0" bIns="0" rtlCol="0">
            <a:noAutofit/>
          </a:bodyPr>
          <a:lstStyle/>
          <a:p>
            <a:endParaRPr/>
          </a:p>
        </p:txBody>
      </p:sp>
      <p:sp>
        <p:nvSpPr>
          <p:cNvPr id="18" name="object 28">
            <a:extLst>
              <a:ext uri="{FF2B5EF4-FFF2-40B4-BE49-F238E27FC236}">
                <a16:creationId xmlns="" xmlns:a16="http://schemas.microsoft.com/office/drawing/2014/main" id="{0BF3CCB4-DB83-4C43-9E62-FB5C1BB8BB4D}"/>
              </a:ext>
            </a:extLst>
          </p:cNvPr>
          <p:cNvSpPr/>
          <p:nvPr/>
        </p:nvSpPr>
        <p:spPr>
          <a:xfrm>
            <a:off x="1077061" y="5382117"/>
            <a:ext cx="791832" cy="791832"/>
          </a:xfrm>
          <a:prstGeom prst="rect">
            <a:avLst/>
          </a:prstGeom>
          <a:blipFill>
            <a:blip r:embed="rId3" cstate="print"/>
            <a:stretch>
              <a:fillRect/>
            </a:stretch>
          </a:blipFill>
        </p:spPr>
        <p:txBody>
          <a:bodyPr wrap="square" lIns="0" tIns="0" rIns="0" bIns="0" rtlCol="0">
            <a:noAutofit/>
          </a:bodyPr>
          <a:lstStyle/>
          <a:p>
            <a:endParaRPr/>
          </a:p>
        </p:txBody>
      </p:sp>
      <p:sp>
        <p:nvSpPr>
          <p:cNvPr id="19" name="object 29">
            <a:extLst>
              <a:ext uri="{FF2B5EF4-FFF2-40B4-BE49-F238E27FC236}">
                <a16:creationId xmlns="" xmlns:a16="http://schemas.microsoft.com/office/drawing/2014/main" id="{5BADDF34-DE09-46CC-A974-3EFBF875F4F6}"/>
              </a:ext>
            </a:extLst>
          </p:cNvPr>
          <p:cNvSpPr/>
          <p:nvPr/>
        </p:nvSpPr>
        <p:spPr>
          <a:xfrm>
            <a:off x="843521" y="2380013"/>
            <a:ext cx="10504944" cy="1836085"/>
          </a:xfrm>
          <a:custGeom>
            <a:avLst/>
            <a:gdLst/>
            <a:ahLst/>
            <a:cxnLst/>
            <a:rect l="l" t="t" r="r" b="b"/>
            <a:pathLst>
              <a:path w="10504944" h="1829689">
                <a:moveTo>
                  <a:pt x="0" y="114935"/>
                </a:moveTo>
                <a:lnTo>
                  <a:pt x="7972" y="72781"/>
                </a:lnTo>
                <a:lnTo>
                  <a:pt x="29861" y="37646"/>
                </a:lnTo>
                <a:lnTo>
                  <a:pt x="62620" y="12569"/>
                </a:lnTo>
                <a:lnTo>
                  <a:pt x="103204" y="593"/>
                </a:lnTo>
                <a:lnTo>
                  <a:pt x="114960" y="0"/>
                </a:lnTo>
                <a:lnTo>
                  <a:pt x="10390009" y="0"/>
                </a:lnTo>
                <a:lnTo>
                  <a:pt x="10432167" y="7971"/>
                </a:lnTo>
                <a:lnTo>
                  <a:pt x="10467305" y="29855"/>
                </a:lnTo>
                <a:lnTo>
                  <a:pt x="10492381" y="62612"/>
                </a:lnTo>
                <a:lnTo>
                  <a:pt x="10504353" y="103198"/>
                </a:lnTo>
                <a:lnTo>
                  <a:pt x="10504944" y="114935"/>
                </a:lnTo>
                <a:lnTo>
                  <a:pt x="10504944" y="1714753"/>
                </a:lnTo>
                <a:lnTo>
                  <a:pt x="10496973" y="1756911"/>
                </a:lnTo>
                <a:lnTo>
                  <a:pt x="10475088" y="1792049"/>
                </a:lnTo>
                <a:lnTo>
                  <a:pt x="10442332" y="1817125"/>
                </a:lnTo>
                <a:lnTo>
                  <a:pt x="10401746" y="1829097"/>
                </a:lnTo>
                <a:lnTo>
                  <a:pt x="10390009" y="1829689"/>
                </a:lnTo>
                <a:lnTo>
                  <a:pt x="114960" y="1829689"/>
                </a:lnTo>
                <a:lnTo>
                  <a:pt x="72803" y="1821719"/>
                </a:lnTo>
                <a:lnTo>
                  <a:pt x="37660" y="1799839"/>
                </a:lnTo>
                <a:lnTo>
                  <a:pt x="12575" y="1767088"/>
                </a:lnTo>
                <a:lnTo>
                  <a:pt x="593" y="1726509"/>
                </a:lnTo>
                <a:lnTo>
                  <a:pt x="0" y="1714753"/>
                </a:lnTo>
                <a:lnTo>
                  <a:pt x="0" y="114935"/>
                </a:lnTo>
                <a:close/>
              </a:path>
            </a:pathLst>
          </a:custGeom>
          <a:ln w="12700">
            <a:solidFill>
              <a:srgbClr val="1F285D"/>
            </a:solidFill>
          </a:ln>
        </p:spPr>
        <p:txBody>
          <a:bodyPr wrap="square" lIns="0" tIns="0" rIns="0" bIns="0" rtlCol="0">
            <a:noAutofit/>
          </a:bodyPr>
          <a:lstStyle/>
          <a:p>
            <a:endParaRPr/>
          </a:p>
        </p:txBody>
      </p:sp>
      <p:sp>
        <p:nvSpPr>
          <p:cNvPr id="20" name="object 30">
            <a:extLst>
              <a:ext uri="{FF2B5EF4-FFF2-40B4-BE49-F238E27FC236}">
                <a16:creationId xmlns="" xmlns:a16="http://schemas.microsoft.com/office/drawing/2014/main" id="{BEEB3CE1-BC0E-4C5B-82DC-F590FF2CBC86}"/>
              </a:ext>
            </a:extLst>
          </p:cNvPr>
          <p:cNvSpPr/>
          <p:nvPr/>
        </p:nvSpPr>
        <p:spPr>
          <a:xfrm>
            <a:off x="2048510" y="2185279"/>
            <a:ext cx="8094980" cy="389470"/>
          </a:xfrm>
          <a:custGeom>
            <a:avLst/>
            <a:gdLst/>
            <a:ahLst/>
            <a:cxnLst/>
            <a:rect l="l" t="t" r="r" b="b"/>
            <a:pathLst>
              <a:path w="8094980" h="389470">
                <a:moveTo>
                  <a:pt x="0" y="389470"/>
                </a:moveTo>
                <a:lnTo>
                  <a:pt x="8094980" y="389470"/>
                </a:lnTo>
                <a:lnTo>
                  <a:pt x="8094980" y="0"/>
                </a:lnTo>
                <a:lnTo>
                  <a:pt x="0" y="0"/>
                </a:lnTo>
                <a:lnTo>
                  <a:pt x="0" y="389470"/>
                </a:lnTo>
                <a:close/>
              </a:path>
            </a:pathLst>
          </a:custGeom>
          <a:solidFill>
            <a:srgbClr val="FFFFFF"/>
          </a:solidFill>
        </p:spPr>
        <p:txBody>
          <a:bodyPr wrap="square" lIns="0" tIns="0" rIns="0" bIns="0" rtlCol="0">
            <a:noAutofit/>
          </a:bodyPr>
          <a:lstStyle/>
          <a:p>
            <a:endParaRPr/>
          </a:p>
        </p:txBody>
      </p:sp>
      <p:sp>
        <p:nvSpPr>
          <p:cNvPr id="21" name="object 8">
            <a:extLst>
              <a:ext uri="{FF2B5EF4-FFF2-40B4-BE49-F238E27FC236}">
                <a16:creationId xmlns="" xmlns:a16="http://schemas.microsoft.com/office/drawing/2014/main" id="{3910BFE2-9468-482A-BBEF-F411BA6B309E}"/>
              </a:ext>
            </a:extLst>
          </p:cNvPr>
          <p:cNvSpPr txBox="1"/>
          <p:nvPr/>
        </p:nvSpPr>
        <p:spPr>
          <a:xfrm>
            <a:off x="2194941" y="2267366"/>
            <a:ext cx="7826800" cy="228091"/>
          </a:xfrm>
          <a:prstGeom prst="rect">
            <a:avLst/>
          </a:prstGeom>
        </p:spPr>
        <p:txBody>
          <a:bodyPr wrap="square" lIns="0" tIns="0" rIns="0" bIns="0" rtlCol="0">
            <a:noAutofit/>
          </a:bodyPr>
          <a:lstStyle/>
          <a:p>
            <a:pPr marL="12700">
              <a:lnSpc>
                <a:spcPts val="1760"/>
              </a:lnSpc>
              <a:spcBef>
                <a:spcPts val="88"/>
              </a:spcBef>
            </a:pPr>
            <a:r>
              <a:rPr sz="1600" b="1" spc="4" dirty="0">
                <a:latin typeface="Century Gothic"/>
                <a:cs typeface="Century Gothic"/>
              </a:rPr>
              <a:t>L</a:t>
            </a:r>
            <a:r>
              <a:rPr sz="1600" b="1" spc="0" dirty="0">
                <a:latin typeface="Century Gothic"/>
                <a:cs typeface="Century Gothic"/>
              </a:rPr>
              <a:t>as</a:t>
            </a:r>
            <a:r>
              <a:rPr sz="1600" b="1" spc="-19" dirty="0">
                <a:latin typeface="Century Gothic"/>
                <a:cs typeface="Century Gothic"/>
              </a:rPr>
              <a:t> </a:t>
            </a:r>
            <a:r>
              <a:rPr sz="1600" b="1" spc="0" dirty="0">
                <a:latin typeface="Century Gothic"/>
                <a:cs typeface="Century Gothic"/>
              </a:rPr>
              <a:t>c</a:t>
            </a:r>
            <a:r>
              <a:rPr sz="1600" b="1" spc="-4" dirty="0">
                <a:latin typeface="Century Gothic"/>
                <a:cs typeface="Century Gothic"/>
              </a:rPr>
              <a:t>o</a:t>
            </a:r>
            <a:r>
              <a:rPr sz="1600" b="1" spc="0" dirty="0">
                <a:latin typeface="Century Gothic"/>
                <a:cs typeface="Century Gothic"/>
              </a:rPr>
              <a:t>mpetenci</a:t>
            </a:r>
            <a:r>
              <a:rPr sz="1600" b="1" spc="4" dirty="0">
                <a:latin typeface="Century Gothic"/>
                <a:cs typeface="Century Gothic"/>
              </a:rPr>
              <a:t>a</a:t>
            </a:r>
            <a:r>
              <a:rPr sz="1600" b="1" spc="0" dirty="0">
                <a:latin typeface="Century Gothic"/>
                <a:cs typeface="Century Gothic"/>
              </a:rPr>
              <a:t>s</a:t>
            </a:r>
            <a:r>
              <a:rPr sz="1600" b="1" spc="-77" dirty="0">
                <a:latin typeface="Century Gothic"/>
                <a:cs typeface="Century Gothic"/>
              </a:rPr>
              <a:t> </a:t>
            </a:r>
            <a:r>
              <a:rPr sz="1600" b="1" spc="0" dirty="0">
                <a:latin typeface="Century Gothic"/>
                <a:cs typeface="Century Gothic"/>
              </a:rPr>
              <a:t>investi</a:t>
            </a:r>
            <a:r>
              <a:rPr sz="1600" b="1" spc="4" dirty="0">
                <a:latin typeface="Century Gothic"/>
                <a:cs typeface="Century Gothic"/>
              </a:rPr>
              <a:t>g</a:t>
            </a:r>
            <a:r>
              <a:rPr sz="1600" b="1" spc="0" dirty="0">
                <a:latin typeface="Century Gothic"/>
                <a:cs typeface="Century Gothic"/>
              </a:rPr>
              <a:t>a</a:t>
            </a:r>
            <a:r>
              <a:rPr sz="1600" b="1" spc="4" dirty="0">
                <a:latin typeface="Century Gothic"/>
                <a:cs typeface="Century Gothic"/>
              </a:rPr>
              <a:t>d</a:t>
            </a:r>
            <a:r>
              <a:rPr sz="1600" b="1" spc="0" dirty="0">
                <a:latin typeface="Century Gothic"/>
                <a:cs typeface="Century Gothic"/>
              </a:rPr>
              <a:t>as</a:t>
            </a:r>
            <a:r>
              <a:rPr sz="1600" b="1" spc="-57" dirty="0">
                <a:latin typeface="Century Gothic"/>
                <a:cs typeface="Century Gothic"/>
              </a:rPr>
              <a:t> </a:t>
            </a:r>
            <a:r>
              <a:rPr sz="1600" b="1" spc="0" dirty="0">
                <a:latin typeface="Century Gothic"/>
                <a:cs typeface="Century Gothic"/>
              </a:rPr>
              <a:t>en</a:t>
            </a:r>
            <a:r>
              <a:rPr sz="1600" b="1" spc="-9" dirty="0">
                <a:latin typeface="Century Gothic"/>
                <a:cs typeface="Century Gothic"/>
              </a:rPr>
              <a:t> </a:t>
            </a:r>
            <a:r>
              <a:rPr sz="1600" b="1" spc="0" dirty="0">
                <a:latin typeface="Century Gothic"/>
                <a:cs typeface="Century Gothic"/>
              </a:rPr>
              <a:t>es</a:t>
            </a:r>
            <a:r>
              <a:rPr sz="1600" b="1" spc="4" dirty="0">
                <a:latin typeface="Century Gothic"/>
                <a:cs typeface="Century Gothic"/>
              </a:rPr>
              <a:t>t</a:t>
            </a:r>
            <a:r>
              <a:rPr sz="1600" b="1" spc="0" dirty="0">
                <a:latin typeface="Century Gothic"/>
                <a:cs typeface="Century Gothic"/>
              </a:rPr>
              <a:t>a</a:t>
            </a:r>
            <a:r>
              <a:rPr sz="1600" b="1" spc="-32" dirty="0">
                <a:latin typeface="Century Gothic"/>
                <a:cs typeface="Century Gothic"/>
              </a:rPr>
              <a:t> </a:t>
            </a:r>
            <a:r>
              <a:rPr sz="1600" b="1" spc="0" dirty="0">
                <a:latin typeface="Century Gothic"/>
                <a:cs typeface="Century Gothic"/>
              </a:rPr>
              <a:t>ope</a:t>
            </a:r>
            <a:r>
              <a:rPr sz="1600" b="1" spc="4" dirty="0">
                <a:latin typeface="Century Gothic"/>
                <a:cs typeface="Century Gothic"/>
              </a:rPr>
              <a:t>r</a:t>
            </a:r>
            <a:r>
              <a:rPr sz="1600" b="1" spc="0" dirty="0">
                <a:latin typeface="Century Gothic"/>
                <a:cs typeface="Century Gothic"/>
              </a:rPr>
              <a:t>ación</a:t>
            </a:r>
            <a:r>
              <a:rPr sz="1600" b="1" spc="-35" dirty="0">
                <a:latin typeface="Century Gothic"/>
                <a:cs typeface="Century Gothic"/>
              </a:rPr>
              <a:t> </a:t>
            </a:r>
            <a:r>
              <a:rPr sz="1600" b="1" spc="0" dirty="0">
                <a:latin typeface="Century Gothic"/>
                <a:cs typeface="Century Gothic"/>
              </a:rPr>
              <a:t>es</a:t>
            </a:r>
            <a:r>
              <a:rPr sz="1600" b="1" spc="4" dirty="0">
                <a:latin typeface="Century Gothic"/>
                <a:cs typeface="Century Gothic"/>
              </a:rPr>
              <a:t>t</a:t>
            </a:r>
            <a:r>
              <a:rPr sz="1600" b="1" spc="0" dirty="0">
                <a:latin typeface="Century Gothic"/>
                <a:cs typeface="Century Gothic"/>
              </a:rPr>
              <a:t>a</a:t>
            </a:r>
            <a:r>
              <a:rPr sz="1600" b="1" spc="4" dirty="0">
                <a:latin typeface="Century Gothic"/>
                <a:cs typeface="Century Gothic"/>
              </a:rPr>
              <a:t>d</a:t>
            </a:r>
            <a:r>
              <a:rPr sz="1600" b="1" spc="0" dirty="0">
                <a:latin typeface="Century Gothic"/>
                <a:cs typeface="Century Gothic"/>
              </a:rPr>
              <a:t>í</a:t>
            </a:r>
            <a:r>
              <a:rPr sz="1600" b="1" spc="4" dirty="0">
                <a:latin typeface="Century Gothic"/>
                <a:cs typeface="Century Gothic"/>
              </a:rPr>
              <a:t>s</a:t>
            </a:r>
            <a:r>
              <a:rPr sz="1600" b="1" spc="0" dirty="0">
                <a:latin typeface="Century Gothic"/>
                <a:cs typeface="Century Gothic"/>
              </a:rPr>
              <a:t>tica</a:t>
            </a:r>
            <a:r>
              <a:rPr sz="1600" b="1" spc="-73" dirty="0">
                <a:latin typeface="Century Gothic"/>
                <a:cs typeface="Century Gothic"/>
              </a:rPr>
              <a:t> </a:t>
            </a:r>
            <a:r>
              <a:rPr sz="1600" b="1" spc="0" dirty="0">
                <a:latin typeface="Century Gothic"/>
                <a:cs typeface="Century Gothic"/>
              </a:rPr>
              <a:t>cor</a:t>
            </a:r>
            <a:r>
              <a:rPr sz="1600" b="1" spc="4" dirty="0">
                <a:latin typeface="Century Gothic"/>
                <a:cs typeface="Century Gothic"/>
              </a:rPr>
              <a:t>r</a:t>
            </a:r>
            <a:r>
              <a:rPr sz="1600" b="1" spc="0" dirty="0">
                <a:latin typeface="Century Gothic"/>
                <a:cs typeface="Century Gothic"/>
              </a:rPr>
              <a:t>es</a:t>
            </a:r>
            <a:r>
              <a:rPr sz="1600" b="1" spc="4" dirty="0">
                <a:latin typeface="Century Gothic"/>
                <a:cs typeface="Century Gothic"/>
              </a:rPr>
              <a:t>p</a:t>
            </a:r>
            <a:r>
              <a:rPr sz="1600" b="1" spc="0" dirty="0">
                <a:latin typeface="Century Gothic"/>
                <a:cs typeface="Century Gothic"/>
              </a:rPr>
              <a:t>onden</a:t>
            </a:r>
            <a:r>
              <a:rPr sz="1600" b="1" spc="-73" dirty="0">
                <a:latin typeface="Century Gothic"/>
                <a:cs typeface="Century Gothic"/>
              </a:rPr>
              <a:t> </a:t>
            </a:r>
            <a:r>
              <a:rPr sz="1600" b="1" spc="0" dirty="0">
                <a:latin typeface="Century Gothic"/>
                <a:cs typeface="Century Gothic"/>
              </a:rPr>
              <a:t>a:</a:t>
            </a:r>
            <a:endParaRPr sz="1600" dirty="0">
              <a:latin typeface="Century Gothic"/>
              <a:cs typeface="Century Gothic"/>
            </a:endParaRPr>
          </a:p>
        </p:txBody>
      </p:sp>
      <p:sp>
        <p:nvSpPr>
          <p:cNvPr id="22" name="object 7">
            <a:extLst>
              <a:ext uri="{FF2B5EF4-FFF2-40B4-BE49-F238E27FC236}">
                <a16:creationId xmlns="" xmlns:a16="http://schemas.microsoft.com/office/drawing/2014/main" id="{269217DD-EBE2-45BA-8187-5AD45D192032}"/>
              </a:ext>
            </a:extLst>
          </p:cNvPr>
          <p:cNvSpPr txBox="1"/>
          <p:nvPr/>
        </p:nvSpPr>
        <p:spPr>
          <a:xfrm>
            <a:off x="3027045" y="2701964"/>
            <a:ext cx="3263235" cy="1326003"/>
          </a:xfrm>
          <a:prstGeom prst="rect">
            <a:avLst/>
          </a:prstGeom>
        </p:spPr>
        <p:txBody>
          <a:bodyPr wrap="square" lIns="0" tIns="0" rIns="0" bIns="0" rtlCol="0">
            <a:noAutofit/>
          </a:bodyPr>
          <a:lstStyle/>
          <a:p>
            <a:pPr marL="12700" marR="37370">
              <a:spcBef>
                <a:spcPts val="88"/>
              </a:spcBef>
            </a:pPr>
            <a:r>
              <a:rPr sz="1600" spc="0" dirty="0">
                <a:latin typeface="Century Gothic"/>
                <a:cs typeface="Century Gothic"/>
              </a:rPr>
              <a:t>G</a:t>
            </a:r>
            <a:r>
              <a:rPr sz="1600" spc="-9" dirty="0">
                <a:latin typeface="Century Gothic"/>
                <a:cs typeface="Century Gothic"/>
              </a:rPr>
              <a:t>e</a:t>
            </a:r>
            <a:r>
              <a:rPr sz="1600" spc="0" dirty="0">
                <a:latin typeface="Century Gothic"/>
                <a:cs typeface="Century Gothic"/>
              </a:rPr>
              <a:t>s</a:t>
            </a:r>
            <a:r>
              <a:rPr sz="1600" spc="-9" dirty="0">
                <a:latin typeface="Century Gothic"/>
                <a:cs typeface="Century Gothic"/>
              </a:rPr>
              <a:t>t</a:t>
            </a:r>
            <a:r>
              <a:rPr sz="1600" spc="0" dirty="0">
                <a:latin typeface="Century Gothic"/>
                <a:cs typeface="Century Gothic"/>
              </a:rPr>
              <a:t>ión amb</a:t>
            </a:r>
            <a:r>
              <a:rPr sz="1600" spc="4" dirty="0">
                <a:latin typeface="Century Gothic"/>
                <a:cs typeface="Century Gothic"/>
              </a:rPr>
              <a:t>i</a:t>
            </a:r>
            <a:r>
              <a:rPr sz="1600" spc="-4" dirty="0">
                <a:latin typeface="Century Gothic"/>
                <a:cs typeface="Century Gothic"/>
              </a:rPr>
              <a:t>e</a:t>
            </a:r>
            <a:r>
              <a:rPr sz="1600" spc="0" dirty="0">
                <a:latin typeface="Century Gothic"/>
                <a:cs typeface="Century Gothic"/>
              </a:rPr>
              <a:t>n</a:t>
            </a:r>
            <a:r>
              <a:rPr sz="1600" spc="-14" dirty="0">
                <a:latin typeface="Century Gothic"/>
                <a:cs typeface="Century Gothic"/>
              </a:rPr>
              <a:t>t</a:t>
            </a:r>
            <a:r>
              <a:rPr sz="1600" spc="0" dirty="0">
                <a:latin typeface="Century Gothic"/>
                <a:cs typeface="Century Gothic"/>
              </a:rPr>
              <a:t>al</a:t>
            </a:r>
            <a:endParaRPr sz="1600" dirty="0">
              <a:latin typeface="Century Gothic"/>
              <a:cs typeface="Century Gothic"/>
            </a:endParaRPr>
          </a:p>
          <a:p>
            <a:pPr marL="12700">
              <a:spcBef>
                <a:spcPts val="830"/>
              </a:spcBef>
            </a:pPr>
            <a:r>
              <a:rPr sz="1600" spc="-4" dirty="0">
                <a:latin typeface="Century Gothic"/>
                <a:cs typeface="Century Gothic"/>
              </a:rPr>
              <a:t>F</a:t>
            </a:r>
            <a:r>
              <a:rPr sz="1600" spc="0" dirty="0">
                <a:latin typeface="Century Gothic"/>
                <a:cs typeface="Century Gothic"/>
              </a:rPr>
              <a:t>ome</a:t>
            </a:r>
            <a:r>
              <a:rPr sz="1600" spc="-4" dirty="0">
                <a:latin typeface="Century Gothic"/>
                <a:cs typeface="Century Gothic"/>
              </a:rPr>
              <a:t>n</a:t>
            </a:r>
            <a:r>
              <a:rPr sz="1600" spc="-14" dirty="0">
                <a:latin typeface="Century Gothic"/>
                <a:cs typeface="Century Gothic"/>
              </a:rPr>
              <a:t>t</a:t>
            </a:r>
            <a:r>
              <a:rPr sz="1600" spc="0" dirty="0">
                <a:latin typeface="Century Gothic"/>
                <a:cs typeface="Century Gothic"/>
              </a:rPr>
              <a:t>o</a:t>
            </a:r>
            <a:r>
              <a:rPr sz="1600" spc="-28" dirty="0">
                <a:latin typeface="Century Gothic"/>
                <a:cs typeface="Century Gothic"/>
              </a:rPr>
              <a:t> </a:t>
            </a:r>
            <a:r>
              <a:rPr sz="1600" spc="0" dirty="0">
                <a:latin typeface="Century Gothic"/>
                <a:cs typeface="Century Gothic"/>
              </a:rPr>
              <a:t>y</a:t>
            </a:r>
            <a:r>
              <a:rPr sz="1600" spc="-8" dirty="0">
                <a:latin typeface="Century Gothic"/>
                <a:cs typeface="Century Gothic"/>
              </a:rPr>
              <a:t> </a:t>
            </a:r>
            <a:r>
              <a:rPr sz="1600" spc="0" dirty="0">
                <a:latin typeface="Century Gothic"/>
                <a:cs typeface="Century Gothic"/>
              </a:rPr>
              <a:t>d</a:t>
            </a:r>
            <a:r>
              <a:rPr sz="1600" spc="-4" dirty="0">
                <a:latin typeface="Century Gothic"/>
                <a:cs typeface="Century Gothic"/>
              </a:rPr>
              <a:t>e</a:t>
            </a:r>
            <a:r>
              <a:rPr sz="1600" spc="0" dirty="0">
                <a:latin typeface="Century Gothic"/>
                <a:cs typeface="Century Gothic"/>
              </a:rPr>
              <a:t>s</a:t>
            </a:r>
            <a:r>
              <a:rPr sz="1600" spc="4" dirty="0">
                <a:latin typeface="Century Gothic"/>
                <a:cs typeface="Century Gothic"/>
              </a:rPr>
              <a:t>a</a:t>
            </a:r>
            <a:r>
              <a:rPr sz="1600" spc="0" dirty="0">
                <a:latin typeface="Century Gothic"/>
                <a:cs typeface="Century Gothic"/>
              </a:rPr>
              <a:t>rro</a:t>
            </a:r>
            <a:r>
              <a:rPr sz="1600" spc="14" dirty="0">
                <a:latin typeface="Century Gothic"/>
                <a:cs typeface="Century Gothic"/>
              </a:rPr>
              <a:t>ll</a:t>
            </a:r>
            <a:r>
              <a:rPr sz="1600" spc="0" dirty="0">
                <a:latin typeface="Century Gothic"/>
                <a:cs typeface="Century Gothic"/>
              </a:rPr>
              <a:t>o</a:t>
            </a:r>
            <a:r>
              <a:rPr sz="1600" spc="-55" dirty="0">
                <a:latin typeface="Century Gothic"/>
                <a:cs typeface="Century Gothic"/>
              </a:rPr>
              <a:t> </a:t>
            </a:r>
            <a:r>
              <a:rPr sz="1600" spc="0" dirty="0">
                <a:latin typeface="Century Gothic"/>
                <a:cs typeface="Century Gothic"/>
              </a:rPr>
              <a:t>produc</a:t>
            </a:r>
            <a:r>
              <a:rPr sz="1600" spc="-9" dirty="0">
                <a:latin typeface="Century Gothic"/>
                <a:cs typeface="Century Gothic"/>
              </a:rPr>
              <a:t>t</a:t>
            </a:r>
            <a:r>
              <a:rPr sz="1600" spc="4" dirty="0">
                <a:latin typeface="Century Gothic"/>
                <a:cs typeface="Century Gothic"/>
              </a:rPr>
              <a:t>i</a:t>
            </a:r>
            <a:r>
              <a:rPr sz="1600" spc="25" dirty="0">
                <a:latin typeface="Century Gothic"/>
                <a:cs typeface="Century Gothic"/>
              </a:rPr>
              <a:t>v</a:t>
            </a:r>
            <a:r>
              <a:rPr sz="1600" spc="0" dirty="0">
                <a:latin typeface="Century Gothic"/>
                <a:cs typeface="Century Gothic"/>
              </a:rPr>
              <a:t>o</a:t>
            </a:r>
            <a:endParaRPr sz="1600" dirty="0">
              <a:latin typeface="Century Gothic"/>
              <a:cs typeface="Century Gothic"/>
            </a:endParaRPr>
          </a:p>
          <a:p>
            <a:pPr marL="12700" marR="37370">
              <a:spcBef>
                <a:spcPts val="918"/>
              </a:spcBef>
            </a:pPr>
            <a:r>
              <a:rPr sz="1600" spc="0" dirty="0">
                <a:latin typeface="Century Gothic"/>
                <a:cs typeface="Century Gothic"/>
              </a:rPr>
              <a:t>R</a:t>
            </a:r>
            <a:r>
              <a:rPr sz="1600" spc="4" dirty="0">
                <a:latin typeface="Century Gothic"/>
                <a:cs typeface="Century Gothic"/>
              </a:rPr>
              <a:t>i</a:t>
            </a:r>
            <a:r>
              <a:rPr sz="1600" spc="-4" dirty="0">
                <a:latin typeface="Century Gothic"/>
                <a:cs typeface="Century Gothic"/>
              </a:rPr>
              <a:t>eg</a:t>
            </a:r>
            <a:r>
              <a:rPr sz="1600" spc="0" dirty="0">
                <a:latin typeface="Century Gothic"/>
                <a:cs typeface="Century Gothic"/>
              </a:rPr>
              <a:t>o</a:t>
            </a:r>
            <a:r>
              <a:rPr sz="1600" spc="-29" dirty="0">
                <a:latin typeface="Century Gothic"/>
                <a:cs typeface="Century Gothic"/>
              </a:rPr>
              <a:t> </a:t>
            </a:r>
            <a:r>
              <a:rPr sz="1600" spc="0" dirty="0">
                <a:latin typeface="Century Gothic"/>
                <a:cs typeface="Century Gothic"/>
              </a:rPr>
              <a:t>y</a:t>
            </a:r>
            <a:r>
              <a:rPr sz="1600" spc="1" dirty="0">
                <a:latin typeface="Century Gothic"/>
                <a:cs typeface="Century Gothic"/>
              </a:rPr>
              <a:t> </a:t>
            </a:r>
            <a:r>
              <a:rPr sz="1600" spc="0" dirty="0">
                <a:latin typeface="Century Gothic"/>
                <a:cs typeface="Century Gothic"/>
              </a:rPr>
              <a:t>dr</a:t>
            </a:r>
            <a:r>
              <a:rPr sz="1600" spc="-4" dirty="0">
                <a:latin typeface="Century Gothic"/>
                <a:cs typeface="Century Gothic"/>
              </a:rPr>
              <a:t>e</a:t>
            </a:r>
            <a:r>
              <a:rPr sz="1600" spc="0" dirty="0">
                <a:latin typeface="Century Gothic"/>
                <a:cs typeface="Century Gothic"/>
              </a:rPr>
              <a:t>naje</a:t>
            </a:r>
            <a:endParaRPr sz="1600" dirty="0">
              <a:latin typeface="Century Gothic"/>
              <a:cs typeface="Century Gothic"/>
            </a:endParaRPr>
          </a:p>
          <a:p>
            <a:pPr marL="12700" marR="37370">
              <a:spcBef>
                <a:spcPts val="921"/>
              </a:spcBef>
            </a:pPr>
            <a:r>
              <a:rPr lang="es-EC" sz="1600" spc="0" dirty="0">
                <a:latin typeface="Century Gothic"/>
                <a:cs typeface="Century Gothic"/>
              </a:rPr>
              <a:t>Ges</a:t>
            </a:r>
            <a:r>
              <a:rPr lang="es-EC" sz="1600" spc="-9" dirty="0">
                <a:latin typeface="Century Gothic"/>
                <a:cs typeface="Century Gothic"/>
              </a:rPr>
              <a:t>t</a:t>
            </a:r>
            <a:r>
              <a:rPr lang="es-EC" sz="1600" spc="4" dirty="0">
                <a:latin typeface="Century Gothic"/>
                <a:cs typeface="Century Gothic"/>
              </a:rPr>
              <a:t>i</a:t>
            </a:r>
            <a:r>
              <a:rPr lang="es-EC" sz="1600" spc="0" dirty="0">
                <a:latin typeface="Century Gothic"/>
                <a:cs typeface="Century Gothic"/>
              </a:rPr>
              <a:t>ón</a:t>
            </a:r>
            <a:r>
              <a:rPr lang="es-EC" sz="1600" spc="-34" dirty="0">
                <a:latin typeface="Century Gothic"/>
                <a:cs typeface="Century Gothic"/>
              </a:rPr>
              <a:t> </a:t>
            </a:r>
            <a:r>
              <a:rPr lang="es-EC" sz="1600" spc="0" dirty="0">
                <a:latin typeface="Century Gothic"/>
                <a:cs typeface="Century Gothic"/>
              </a:rPr>
              <a:t>de</a:t>
            </a:r>
            <a:r>
              <a:rPr lang="es-EC" sz="1600" spc="-11" dirty="0">
                <a:latin typeface="Century Gothic"/>
                <a:cs typeface="Century Gothic"/>
              </a:rPr>
              <a:t> </a:t>
            </a:r>
            <a:r>
              <a:rPr lang="es-EC" sz="1600" spc="0" dirty="0">
                <a:latin typeface="Century Gothic"/>
                <a:cs typeface="Century Gothic"/>
              </a:rPr>
              <a:t>riesgos</a:t>
            </a:r>
          </a:p>
        </p:txBody>
      </p:sp>
      <p:sp>
        <p:nvSpPr>
          <p:cNvPr id="24" name="object 5">
            <a:extLst>
              <a:ext uri="{FF2B5EF4-FFF2-40B4-BE49-F238E27FC236}">
                <a16:creationId xmlns="" xmlns:a16="http://schemas.microsoft.com/office/drawing/2014/main" id="{D051896C-3D5F-40A9-80E8-2532F6C52CF6}"/>
              </a:ext>
            </a:extLst>
          </p:cNvPr>
          <p:cNvSpPr txBox="1"/>
          <p:nvPr/>
        </p:nvSpPr>
        <p:spPr>
          <a:xfrm>
            <a:off x="2012695" y="4633528"/>
            <a:ext cx="9335770" cy="368804"/>
          </a:xfrm>
          <a:prstGeom prst="rect">
            <a:avLst/>
          </a:prstGeom>
        </p:spPr>
        <p:txBody>
          <a:bodyPr wrap="square" lIns="0" tIns="0" rIns="0" bIns="0" rtlCol="0">
            <a:noAutofit/>
          </a:bodyPr>
          <a:lstStyle/>
          <a:p>
            <a:pPr marL="12700">
              <a:lnSpc>
                <a:spcPts val="1450"/>
              </a:lnSpc>
              <a:spcBef>
                <a:spcPts val="72"/>
              </a:spcBef>
            </a:pPr>
            <a:r>
              <a:rPr sz="1600" spc="0" dirty="0">
                <a:latin typeface="Century Gothic"/>
                <a:cs typeface="Century Gothic"/>
              </a:rPr>
              <a:t>La</a:t>
            </a:r>
            <a:r>
              <a:rPr sz="1600" spc="213" dirty="0">
                <a:latin typeface="Century Gothic"/>
                <a:cs typeface="Century Gothic"/>
              </a:rPr>
              <a:t> </a:t>
            </a:r>
            <a:r>
              <a:rPr sz="1600" spc="14" dirty="0">
                <a:latin typeface="Century Gothic"/>
                <a:cs typeface="Century Gothic"/>
              </a:rPr>
              <a:t>i</a:t>
            </a:r>
            <a:r>
              <a:rPr sz="1600" spc="0" dirty="0">
                <a:latin typeface="Century Gothic"/>
                <a:cs typeface="Century Gothic"/>
              </a:rPr>
              <a:t>n</a:t>
            </a:r>
            <a:r>
              <a:rPr sz="1600" spc="-9" dirty="0">
                <a:latin typeface="Century Gothic"/>
                <a:cs typeface="Century Gothic"/>
              </a:rPr>
              <a:t>v</a:t>
            </a:r>
            <a:r>
              <a:rPr sz="1600" spc="-4" dirty="0">
                <a:latin typeface="Century Gothic"/>
                <a:cs typeface="Century Gothic"/>
              </a:rPr>
              <a:t>e</a:t>
            </a:r>
            <a:r>
              <a:rPr sz="1600" spc="0" dirty="0">
                <a:latin typeface="Century Gothic"/>
                <a:cs typeface="Century Gothic"/>
              </a:rPr>
              <a:t>s</a:t>
            </a:r>
            <a:r>
              <a:rPr sz="1600" spc="-9" dirty="0">
                <a:latin typeface="Century Gothic"/>
                <a:cs typeface="Century Gothic"/>
              </a:rPr>
              <a:t>t</a:t>
            </a:r>
            <a:r>
              <a:rPr sz="1600" spc="14" dirty="0">
                <a:latin typeface="Century Gothic"/>
                <a:cs typeface="Century Gothic"/>
              </a:rPr>
              <a:t>i</a:t>
            </a:r>
            <a:r>
              <a:rPr sz="1600" spc="0" dirty="0">
                <a:latin typeface="Century Gothic"/>
                <a:cs typeface="Century Gothic"/>
              </a:rPr>
              <a:t>gac</a:t>
            </a:r>
            <a:r>
              <a:rPr sz="1600" spc="19" dirty="0">
                <a:latin typeface="Century Gothic"/>
                <a:cs typeface="Century Gothic"/>
              </a:rPr>
              <a:t>i</a:t>
            </a:r>
            <a:r>
              <a:rPr sz="1600" spc="-9" dirty="0">
                <a:latin typeface="Century Gothic"/>
                <a:cs typeface="Century Gothic"/>
              </a:rPr>
              <a:t>ó</a:t>
            </a:r>
            <a:r>
              <a:rPr sz="1600" spc="0" dirty="0">
                <a:latin typeface="Century Gothic"/>
                <a:cs typeface="Century Gothic"/>
              </a:rPr>
              <a:t>n</a:t>
            </a:r>
            <a:r>
              <a:rPr sz="1600" spc="176" dirty="0">
                <a:latin typeface="Century Gothic"/>
                <a:cs typeface="Century Gothic"/>
              </a:rPr>
              <a:t> </a:t>
            </a:r>
            <a:r>
              <a:rPr sz="1600" spc="0" dirty="0">
                <a:latin typeface="Century Gothic"/>
                <a:cs typeface="Century Gothic"/>
              </a:rPr>
              <a:t>cuen</a:t>
            </a:r>
            <a:r>
              <a:rPr sz="1600" spc="-9" dirty="0">
                <a:latin typeface="Century Gothic"/>
                <a:cs typeface="Century Gothic"/>
              </a:rPr>
              <a:t>t</a:t>
            </a:r>
            <a:r>
              <a:rPr sz="1600" spc="0" dirty="0">
                <a:latin typeface="Century Gothic"/>
                <a:cs typeface="Century Gothic"/>
              </a:rPr>
              <a:t>a</a:t>
            </a:r>
            <a:r>
              <a:rPr sz="1600" spc="219" dirty="0">
                <a:latin typeface="Century Gothic"/>
                <a:cs typeface="Century Gothic"/>
              </a:rPr>
              <a:t> </a:t>
            </a:r>
            <a:r>
              <a:rPr sz="1600" spc="0" dirty="0">
                <a:latin typeface="Century Gothic"/>
                <a:cs typeface="Century Gothic"/>
              </a:rPr>
              <a:t>con</a:t>
            </a:r>
            <a:r>
              <a:rPr sz="1600" spc="228" dirty="0">
                <a:latin typeface="Century Gothic"/>
                <a:cs typeface="Century Gothic"/>
              </a:rPr>
              <a:t> </a:t>
            </a:r>
            <a:r>
              <a:rPr sz="1600" spc="4" dirty="0">
                <a:latin typeface="Century Gothic"/>
                <a:cs typeface="Century Gothic"/>
              </a:rPr>
              <a:t>l</a:t>
            </a:r>
            <a:r>
              <a:rPr sz="1600" spc="0" dirty="0">
                <a:latin typeface="Century Gothic"/>
                <a:cs typeface="Century Gothic"/>
              </a:rPr>
              <a:t>a</a:t>
            </a:r>
            <a:r>
              <a:rPr sz="1600" spc="217" dirty="0">
                <a:latin typeface="Century Gothic"/>
                <a:cs typeface="Century Gothic"/>
              </a:rPr>
              <a:t> </a:t>
            </a:r>
            <a:r>
              <a:rPr sz="1600" spc="0" dirty="0">
                <a:latin typeface="Century Gothic"/>
                <a:cs typeface="Century Gothic"/>
              </a:rPr>
              <a:t>co</a:t>
            </a:r>
            <a:r>
              <a:rPr sz="1600" spc="4" dirty="0">
                <a:latin typeface="Century Gothic"/>
                <a:cs typeface="Century Gothic"/>
              </a:rPr>
              <a:t>l</a:t>
            </a:r>
            <a:r>
              <a:rPr sz="1600" spc="9" dirty="0">
                <a:latin typeface="Century Gothic"/>
                <a:cs typeface="Century Gothic"/>
              </a:rPr>
              <a:t>a</a:t>
            </a:r>
            <a:r>
              <a:rPr sz="1600" spc="0" dirty="0">
                <a:latin typeface="Century Gothic"/>
                <a:cs typeface="Century Gothic"/>
              </a:rPr>
              <a:t>b</a:t>
            </a:r>
            <a:r>
              <a:rPr sz="1600" spc="4" dirty="0">
                <a:latin typeface="Century Gothic"/>
                <a:cs typeface="Century Gothic"/>
              </a:rPr>
              <a:t>o</a:t>
            </a:r>
            <a:r>
              <a:rPr sz="1600" spc="-4" dirty="0">
                <a:latin typeface="Century Gothic"/>
                <a:cs typeface="Century Gothic"/>
              </a:rPr>
              <a:t>r</a:t>
            </a:r>
            <a:r>
              <a:rPr sz="1600" spc="0" dirty="0">
                <a:latin typeface="Century Gothic"/>
                <a:cs typeface="Century Gothic"/>
              </a:rPr>
              <a:t>ac</a:t>
            </a:r>
            <a:r>
              <a:rPr sz="1600" spc="14" dirty="0">
                <a:latin typeface="Century Gothic"/>
                <a:cs typeface="Century Gothic"/>
              </a:rPr>
              <a:t>i</a:t>
            </a:r>
            <a:r>
              <a:rPr sz="1600" spc="-9" dirty="0">
                <a:latin typeface="Century Gothic"/>
                <a:cs typeface="Century Gothic"/>
              </a:rPr>
              <a:t>ó</a:t>
            </a:r>
            <a:r>
              <a:rPr sz="1600" spc="0" dirty="0">
                <a:latin typeface="Century Gothic"/>
                <a:cs typeface="Century Gothic"/>
              </a:rPr>
              <a:t>n</a:t>
            </a:r>
            <a:r>
              <a:rPr sz="1600" spc="184" dirty="0">
                <a:latin typeface="Century Gothic"/>
                <a:cs typeface="Century Gothic"/>
              </a:rPr>
              <a:t> </a:t>
            </a:r>
            <a:r>
              <a:rPr sz="1600" spc="0" dirty="0">
                <a:latin typeface="Century Gothic"/>
                <a:cs typeface="Century Gothic"/>
              </a:rPr>
              <a:t>d</a:t>
            </a:r>
            <a:r>
              <a:rPr sz="1600" spc="-4" dirty="0">
                <a:latin typeface="Century Gothic"/>
                <a:cs typeface="Century Gothic"/>
              </a:rPr>
              <a:t>e</a:t>
            </a:r>
            <a:r>
              <a:rPr sz="1600" spc="0" dirty="0">
                <a:latin typeface="Century Gothic"/>
                <a:cs typeface="Century Gothic"/>
              </a:rPr>
              <a:t>l</a:t>
            </a:r>
            <a:r>
              <a:rPr sz="1600" spc="223" dirty="0">
                <a:latin typeface="Century Gothic"/>
                <a:cs typeface="Century Gothic"/>
              </a:rPr>
              <a:t> </a:t>
            </a:r>
            <a:r>
              <a:rPr sz="1600" spc="0" dirty="0">
                <a:latin typeface="Century Gothic"/>
                <a:cs typeface="Century Gothic"/>
              </a:rPr>
              <a:t>Consorc</a:t>
            </a:r>
            <a:r>
              <a:rPr sz="1600" spc="9" dirty="0">
                <a:latin typeface="Century Gothic"/>
                <a:cs typeface="Century Gothic"/>
              </a:rPr>
              <a:t>i</a:t>
            </a:r>
            <a:r>
              <a:rPr sz="1600" spc="0" dirty="0">
                <a:latin typeface="Century Gothic"/>
                <a:cs typeface="Century Gothic"/>
              </a:rPr>
              <a:t>o</a:t>
            </a:r>
            <a:r>
              <a:rPr sz="1600" spc="225" dirty="0">
                <a:latin typeface="Century Gothic"/>
                <a:cs typeface="Century Gothic"/>
              </a:rPr>
              <a:t> </a:t>
            </a:r>
            <a:r>
              <a:rPr sz="1600" spc="0" dirty="0">
                <a:latin typeface="Century Gothic"/>
                <a:cs typeface="Century Gothic"/>
              </a:rPr>
              <a:t>de</a:t>
            </a:r>
            <a:r>
              <a:rPr sz="1600" spc="206" dirty="0">
                <a:latin typeface="Century Gothic"/>
                <a:cs typeface="Century Gothic"/>
              </a:rPr>
              <a:t> </a:t>
            </a:r>
            <a:r>
              <a:rPr sz="1600" spc="-4" dirty="0">
                <a:latin typeface="Century Gothic"/>
                <a:cs typeface="Century Gothic"/>
              </a:rPr>
              <a:t>G</a:t>
            </a:r>
            <a:r>
              <a:rPr sz="1600" spc="0" dirty="0">
                <a:latin typeface="Century Gothic"/>
                <a:cs typeface="Century Gothic"/>
              </a:rPr>
              <a:t>o</a:t>
            </a:r>
            <a:r>
              <a:rPr sz="1600" spc="4" dirty="0">
                <a:latin typeface="Century Gothic"/>
                <a:cs typeface="Century Gothic"/>
              </a:rPr>
              <a:t>b</a:t>
            </a:r>
            <a:r>
              <a:rPr sz="1600" spc="14" dirty="0">
                <a:latin typeface="Century Gothic"/>
                <a:cs typeface="Century Gothic"/>
              </a:rPr>
              <a:t>i</a:t>
            </a:r>
            <a:r>
              <a:rPr sz="1600" spc="-4" dirty="0">
                <a:latin typeface="Century Gothic"/>
                <a:cs typeface="Century Gothic"/>
              </a:rPr>
              <a:t>er</a:t>
            </a:r>
            <a:r>
              <a:rPr sz="1600" spc="0" dirty="0">
                <a:latin typeface="Century Gothic"/>
                <a:cs typeface="Century Gothic"/>
              </a:rPr>
              <a:t>n</a:t>
            </a:r>
            <a:r>
              <a:rPr sz="1600" spc="9" dirty="0">
                <a:latin typeface="Century Gothic"/>
                <a:cs typeface="Century Gothic"/>
              </a:rPr>
              <a:t>o</a:t>
            </a:r>
            <a:r>
              <a:rPr sz="1600" spc="0" dirty="0">
                <a:latin typeface="Century Gothic"/>
                <a:cs typeface="Century Gothic"/>
              </a:rPr>
              <a:t>s</a:t>
            </a:r>
            <a:r>
              <a:rPr sz="1600" spc="187" dirty="0">
                <a:latin typeface="Century Gothic"/>
                <a:cs typeface="Century Gothic"/>
              </a:rPr>
              <a:t> </a:t>
            </a:r>
            <a:r>
              <a:rPr sz="1600" spc="19" dirty="0" err="1">
                <a:latin typeface="Century Gothic"/>
                <a:cs typeface="Century Gothic"/>
              </a:rPr>
              <a:t>A</a:t>
            </a:r>
            <a:r>
              <a:rPr sz="1600" spc="0" dirty="0" err="1">
                <a:latin typeface="Century Gothic"/>
                <a:cs typeface="Century Gothic"/>
              </a:rPr>
              <a:t>u</a:t>
            </a:r>
            <a:r>
              <a:rPr sz="1600" spc="-4" dirty="0" err="1">
                <a:latin typeface="Century Gothic"/>
                <a:cs typeface="Century Gothic"/>
              </a:rPr>
              <a:t>t</a:t>
            </a:r>
            <a:r>
              <a:rPr sz="1600" spc="0" dirty="0" err="1">
                <a:latin typeface="Century Gothic"/>
                <a:cs typeface="Century Gothic"/>
              </a:rPr>
              <a:t>ónomos</a:t>
            </a:r>
            <a:r>
              <a:rPr sz="1600" spc="168" dirty="0">
                <a:latin typeface="Century Gothic"/>
                <a:cs typeface="Century Gothic"/>
              </a:rPr>
              <a:t> </a:t>
            </a:r>
            <a:r>
              <a:rPr lang="es-EC" sz="1600" dirty="0" smtClean="0">
                <a:latin typeface="Century Gothic"/>
                <a:cs typeface="Century Gothic"/>
              </a:rPr>
              <a:t>Provinciales</a:t>
            </a:r>
            <a:r>
              <a:rPr lang="es-EC" sz="1600" spc="0" dirty="0" smtClean="0">
                <a:latin typeface="Century Gothic"/>
                <a:cs typeface="Century Gothic"/>
              </a:rPr>
              <a:t>  del Ecuador </a:t>
            </a:r>
            <a:r>
              <a:rPr sz="1600" spc="-19" dirty="0" smtClean="0">
                <a:latin typeface="Century Gothic"/>
                <a:cs typeface="Century Gothic"/>
              </a:rPr>
              <a:t>(</a:t>
            </a:r>
            <a:r>
              <a:rPr sz="1600" spc="0" dirty="0">
                <a:latin typeface="Century Gothic"/>
                <a:cs typeface="Century Gothic"/>
              </a:rPr>
              <a:t>CONGOPE)</a:t>
            </a:r>
            <a:r>
              <a:rPr sz="1600" spc="-33" dirty="0">
                <a:latin typeface="Century Gothic"/>
                <a:cs typeface="Century Gothic"/>
              </a:rPr>
              <a:t> </a:t>
            </a:r>
            <a:r>
              <a:rPr sz="1600" spc="0" dirty="0">
                <a:latin typeface="Century Gothic"/>
                <a:cs typeface="Century Gothic"/>
              </a:rPr>
              <a:t>y</a:t>
            </a:r>
            <a:r>
              <a:rPr sz="1600" spc="7" dirty="0">
                <a:latin typeface="Century Gothic"/>
                <a:cs typeface="Century Gothic"/>
              </a:rPr>
              <a:t> </a:t>
            </a:r>
            <a:r>
              <a:rPr sz="1600" spc="0" dirty="0">
                <a:latin typeface="Century Gothic"/>
                <a:cs typeface="Century Gothic"/>
              </a:rPr>
              <a:t>el</a:t>
            </a:r>
            <a:r>
              <a:rPr sz="1600" spc="8" dirty="0">
                <a:latin typeface="Century Gothic"/>
                <a:cs typeface="Century Gothic"/>
              </a:rPr>
              <a:t> </a:t>
            </a:r>
            <a:r>
              <a:rPr sz="1600" spc="0" dirty="0">
                <a:latin typeface="Century Gothic"/>
                <a:cs typeface="Century Gothic"/>
              </a:rPr>
              <a:t>C</a:t>
            </a:r>
            <a:r>
              <a:rPr sz="1600" spc="4" dirty="0">
                <a:latin typeface="Century Gothic"/>
                <a:cs typeface="Century Gothic"/>
              </a:rPr>
              <a:t>o</a:t>
            </a:r>
            <a:r>
              <a:rPr sz="1600" spc="0" dirty="0">
                <a:latin typeface="Century Gothic"/>
                <a:cs typeface="Century Gothic"/>
              </a:rPr>
              <a:t>nse</a:t>
            </a:r>
            <a:r>
              <a:rPr sz="1600" spc="9" dirty="0">
                <a:latin typeface="Century Gothic"/>
                <a:cs typeface="Century Gothic"/>
              </a:rPr>
              <a:t>j</a:t>
            </a:r>
            <a:r>
              <a:rPr sz="1600" spc="0" dirty="0">
                <a:latin typeface="Century Gothic"/>
                <a:cs typeface="Century Gothic"/>
              </a:rPr>
              <a:t>o</a:t>
            </a:r>
            <a:r>
              <a:rPr sz="1600" spc="-56" dirty="0">
                <a:latin typeface="Century Gothic"/>
                <a:cs typeface="Century Gothic"/>
              </a:rPr>
              <a:t> </a:t>
            </a:r>
            <a:r>
              <a:rPr sz="1600" spc="0" dirty="0">
                <a:latin typeface="Century Gothic"/>
                <a:cs typeface="Century Gothic"/>
              </a:rPr>
              <a:t>Na</a:t>
            </a:r>
            <a:r>
              <a:rPr sz="1600" spc="4" dirty="0">
                <a:latin typeface="Century Gothic"/>
                <a:cs typeface="Century Gothic"/>
              </a:rPr>
              <a:t>c</a:t>
            </a:r>
            <a:r>
              <a:rPr sz="1600" spc="14" dirty="0">
                <a:latin typeface="Century Gothic"/>
                <a:cs typeface="Century Gothic"/>
              </a:rPr>
              <a:t>i</a:t>
            </a:r>
            <a:r>
              <a:rPr sz="1600" spc="0" dirty="0">
                <a:latin typeface="Century Gothic"/>
                <a:cs typeface="Century Gothic"/>
              </a:rPr>
              <a:t>o</a:t>
            </a:r>
            <a:r>
              <a:rPr sz="1600" spc="4" dirty="0">
                <a:latin typeface="Century Gothic"/>
                <a:cs typeface="Century Gothic"/>
              </a:rPr>
              <a:t>n</a:t>
            </a:r>
            <a:r>
              <a:rPr sz="1600" spc="0" dirty="0">
                <a:latin typeface="Century Gothic"/>
                <a:cs typeface="Century Gothic"/>
              </a:rPr>
              <a:t>al</a:t>
            </a:r>
            <a:r>
              <a:rPr sz="1600" spc="-57" dirty="0">
                <a:latin typeface="Century Gothic"/>
                <a:cs typeface="Century Gothic"/>
              </a:rPr>
              <a:t> </a:t>
            </a:r>
            <a:r>
              <a:rPr sz="1600" spc="0" dirty="0">
                <a:latin typeface="Century Gothic"/>
                <a:cs typeface="Century Gothic"/>
              </a:rPr>
              <a:t>de</a:t>
            </a:r>
            <a:r>
              <a:rPr sz="1600" spc="-7" dirty="0">
                <a:latin typeface="Century Gothic"/>
                <a:cs typeface="Century Gothic"/>
              </a:rPr>
              <a:t> </a:t>
            </a:r>
            <a:r>
              <a:rPr sz="1600" spc="0" dirty="0">
                <a:latin typeface="Century Gothic"/>
                <a:cs typeface="Century Gothic"/>
              </a:rPr>
              <a:t>C</a:t>
            </a:r>
            <a:r>
              <a:rPr sz="1600" spc="4" dirty="0">
                <a:latin typeface="Century Gothic"/>
                <a:cs typeface="Century Gothic"/>
              </a:rPr>
              <a:t>o</a:t>
            </a:r>
            <a:r>
              <a:rPr sz="1600" spc="0" dirty="0">
                <a:latin typeface="Century Gothic"/>
                <a:cs typeface="Century Gothic"/>
              </a:rPr>
              <a:t>mpe</a:t>
            </a:r>
            <a:r>
              <a:rPr sz="1600" spc="-9" dirty="0">
                <a:latin typeface="Century Gothic"/>
                <a:cs typeface="Century Gothic"/>
              </a:rPr>
              <a:t>t</a:t>
            </a:r>
            <a:r>
              <a:rPr sz="1600" spc="0" dirty="0">
                <a:latin typeface="Century Gothic"/>
                <a:cs typeface="Century Gothic"/>
              </a:rPr>
              <a:t>enc</a:t>
            </a:r>
            <a:r>
              <a:rPr sz="1600" spc="14" dirty="0">
                <a:latin typeface="Century Gothic"/>
                <a:cs typeface="Century Gothic"/>
              </a:rPr>
              <a:t>i</a:t>
            </a:r>
            <a:r>
              <a:rPr sz="1600" spc="0" dirty="0">
                <a:latin typeface="Century Gothic"/>
                <a:cs typeface="Century Gothic"/>
              </a:rPr>
              <a:t>as</a:t>
            </a:r>
            <a:r>
              <a:rPr sz="1600" spc="-69" dirty="0">
                <a:latin typeface="Century Gothic"/>
                <a:cs typeface="Century Gothic"/>
              </a:rPr>
              <a:t> </a:t>
            </a:r>
            <a:r>
              <a:rPr sz="1600" spc="-19" dirty="0">
                <a:latin typeface="Century Gothic"/>
                <a:cs typeface="Century Gothic"/>
              </a:rPr>
              <a:t>(</a:t>
            </a:r>
            <a:r>
              <a:rPr sz="1600" spc="0" dirty="0">
                <a:latin typeface="Century Gothic"/>
                <a:cs typeface="Century Gothic"/>
              </a:rPr>
              <a:t>CN</a:t>
            </a:r>
            <a:r>
              <a:rPr sz="1600" spc="4" dirty="0">
                <a:latin typeface="Century Gothic"/>
                <a:cs typeface="Century Gothic"/>
              </a:rPr>
              <a:t>C</a:t>
            </a:r>
            <a:r>
              <a:rPr sz="1600" spc="-9" dirty="0">
                <a:latin typeface="Century Gothic"/>
                <a:cs typeface="Century Gothic"/>
              </a:rPr>
              <a:t>)</a:t>
            </a:r>
            <a:r>
              <a:rPr sz="1600" spc="0" dirty="0">
                <a:latin typeface="Century Gothic"/>
                <a:cs typeface="Century Gothic"/>
              </a:rPr>
              <a:t>.</a:t>
            </a:r>
            <a:endParaRPr sz="1600" dirty="0">
              <a:latin typeface="Century Gothic"/>
              <a:cs typeface="Century Gothic"/>
            </a:endParaRPr>
          </a:p>
        </p:txBody>
      </p:sp>
      <p:sp>
        <p:nvSpPr>
          <p:cNvPr id="26" name="object 3">
            <a:extLst>
              <a:ext uri="{FF2B5EF4-FFF2-40B4-BE49-F238E27FC236}">
                <a16:creationId xmlns="" xmlns:a16="http://schemas.microsoft.com/office/drawing/2014/main" id="{314C6718-2CB7-4BA7-9B92-60CFE40B4630}"/>
              </a:ext>
            </a:extLst>
          </p:cNvPr>
          <p:cNvSpPr txBox="1"/>
          <p:nvPr/>
        </p:nvSpPr>
        <p:spPr>
          <a:xfrm>
            <a:off x="2012695" y="5294673"/>
            <a:ext cx="9311251" cy="887185"/>
          </a:xfrm>
          <a:prstGeom prst="rect">
            <a:avLst/>
          </a:prstGeom>
        </p:spPr>
        <p:txBody>
          <a:bodyPr wrap="square" lIns="0" tIns="0" rIns="0" bIns="0" rtlCol="0">
            <a:noAutofit/>
          </a:bodyPr>
          <a:lstStyle/>
          <a:p>
            <a:pPr marL="12700" algn="just">
              <a:lnSpc>
                <a:spcPts val="1400"/>
              </a:lnSpc>
              <a:spcBef>
                <a:spcPts val="110"/>
              </a:spcBef>
            </a:pPr>
            <a:r>
              <a:rPr sz="1600" spc="0" dirty="0">
                <a:latin typeface="Century Gothic"/>
                <a:cs typeface="Century Gothic"/>
              </a:rPr>
              <a:t>La</a:t>
            </a:r>
            <a:r>
              <a:rPr sz="1600" spc="55" dirty="0">
                <a:latin typeface="Century Gothic"/>
                <a:cs typeface="Century Gothic"/>
              </a:rPr>
              <a:t> </a:t>
            </a:r>
            <a:r>
              <a:rPr sz="1600" spc="-4" dirty="0">
                <a:latin typeface="Century Gothic"/>
                <a:cs typeface="Century Gothic"/>
              </a:rPr>
              <a:t>r</a:t>
            </a:r>
            <a:r>
              <a:rPr sz="1600" spc="0" dirty="0">
                <a:latin typeface="Century Gothic"/>
                <a:cs typeface="Century Gothic"/>
              </a:rPr>
              <a:t>eco</a:t>
            </a:r>
            <a:r>
              <a:rPr sz="1600" spc="4" dirty="0">
                <a:latin typeface="Century Gothic"/>
                <a:cs typeface="Century Gothic"/>
              </a:rPr>
              <a:t>l</a:t>
            </a:r>
            <a:r>
              <a:rPr sz="1600" spc="0" dirty="0">
                <a:latin typeface="Century Gothic"/>
                <a:cs typeface="Century Gothic"/>
              </a:rPr>
              <a:t>ecc</a:t>
            </a:r>
            <a:r>
              <a:rPr sz="1600" spc="14" dirty="0">
                <a:latin typeface="Century Gothic"/>
                <a:cs typeface="Century Gothic"/>
              </a:rPr>
              <a:t>i</a:t>
            </a:r>
            <a:r>
              <a:rPr sz="1600" spc="0" dirty="0">
                <a:latin typeface="Century Gothic"/>
                <a:cs typeface="Century Gothic"/>
              </a:rPr>
              <a:t>ón</a:t>
            </a:r>
            <a:r>
              <a:rPr sz="1600" spc="4" dirty="0">
                <a:latin typeface="Century Gothic"/>
                <a:cs typeface="Century Gothic"/>
              </a:rPr>
              <a:t> </a:t>
            </a:r>
            <a:r>
              <a:rPr sz="1600" spc="0" dirty="0">
                <a:latin typeface="Century Gothic"/>
                <a:cs typeface="Century Gothic"/>
              </a:rPr>
              <a:t>de</a:t>
            </a:r>
            <a:r>
              <a:rPr sz="1600" spc="48" dirty="0">
                <a:latin typeface="Century Gothic"/>
                <a:cs typeface="Century Gothic"/>
              </a:rPr>
              <a:t> </a:t>
            </a:r>
            <a:r>
              <a:rPr sz="1600" spc="14" dirty="0">
                <a:latin typeface="Century Gothic"/>
                <a:cs typeface="Century Gothic"/>
              </a:rPr>
              <a:t>i</a:t>
            </a:r>
            <a:r>
              <a:rPr sz="1600" spc="0" dirty="0">
                <a:latin typeface="Century Gothic"/>
                <a:cs typeface="Century Gothic"/>
              </a:rPr>
              <a:t>nf</a:t>
            </a:r>
            <a:r>
              <a:rPr sz="1600" spc="4" dirty="0">
                <a:latin typeface="Century Gothic"/>
                <a:cs typeface="Century Gothic"/>
              </a:rPr>
              <a:t>o</a:t>
            </a:r>
            <a:r>
              <a:rPr sz="1600" spc="-4" dirty="0">
                <a:latin typeface="Century Gothic"/>
                <a:cs typeface="Century Gothic"/>
              </a:rPr>
              <a:t>r</a:t>
            </a:r>
            <a:r>
              <a:rPr sz="1600" spc="0" dirty="0">
                <a:latin typeface="Century Gothic"/>
                <a:cs typeface="Century Gothic"/>
              </a:rPr>
              <a:t>mac</a:t>
            </a:r>
            <a:r>
              <a:rPr sz="1600" spc="14" dirty="0">
                <a:latin typeface="Century Gothic"/>
                <a:cs typeface="Century Gothic"/>
              </a:rPr>
              <a:t>i</a:t>
            </a:r>
            <a:r>
              <a:rPr sz="1600" spc="-9" dirty="0">
                <a:latin typeface="Century Gothic"/>
                <a:cs typeface="Century Gothic"/>
              </a:rPr>
              <a:t>ó</a:t>
            </a:r>
            <a:r>
              <a:rPr sz="1600" spc="0" dirty="0">
                <a:latin typeface="Century Gothic"/>
                <a:cs typeface="Century Gothic"/>
              </a:rPr>
              <a:t>n se</a:t>
            </a:r>
            <a:r>
              <a:rPr sz="1600" spc="51" dirty="0">
                <a:latin typeface="Century Gothic"/>
                <a:cs typeface="Century Gothic"/>
              </a:rPr>
              <a:t> </a:t>
            </a:r>
            <a:r>
              <a:rPr sz="1600" spc="-4" dirty="0">
                <a:latin typeface="Century Gothic"/>
                <a:cs typeface="Century Gothic"/>
              </a:rPr>
              <a:t>r</a:t>
            </a:r>
            <a:r>
              <a:rPr sz="1600" spc="9" dirty="0">
                <a:latin typeface="Century Gothic"/>
                <a:cs typeface="Century Gothic"/>
              </a:rPr>
              <a:t>e</a:t>
            </a:r>
            <a:r>
              <a:rPr sz="1600" spc="0" dirty="0">
                <a:latin typeface="Century Gothic"/>
                <a:cs typeface="Century Gothic"/>
              </a:rPr>
              <a:t>a</a:t>
            </a:r>
            <a:r>
              <a:rPr sz="1600" spc="4" dirty="0">
                <a:latin typeface="Century Gothic"/>
                <a:cs typeface="Century Gothic"/>
              </a:rPr>
              <a:t>l</a:t>
            </a:r>
            <a:r>
              <a:rPr sz="1600" spc="14" dirty="0">
                <a:latin typeface="Century Gothic"/>
                <a:cs typeface="Century Gothic"/>
              </a:rPr>
              <a:t>i</a:t>
            </a:r>
            <a:r>
              <a:rPr sz="1600" spc="-9" dirty="0">
                <a:latin typeface="Century Gothic"/>
                <a:cs typeface="Century Gothic"/>
              </a:rPr>
              <a:t>z</a:t>
            </a:r>
            <a:r>
              <a:rPr sz="1600" spc="0" dirty="0">
                <a:latin typeface="Century Gothic"/>
                <a:cs typeface="Century Gothic"/>
              </a:rPr>
              <a:t>a</a:t>
            </a:r>
            <a:r>
              <a:rPr sz="1600" spc="34" dirty="0">
                <a:latin typeface="Century Gothic"/>
                <a:cs typeface="Century Gothic"/>
              </a:rPr>
              <a:t> </a:t>
            </a:r>
            <a:r>
              <a:rPr sz="1600" spc="0" dirty="0">
                <a:latin typeface="Century Gothic"/>
                <a:cs typeface="Century Gothic"/>
              </a:rPr>
              <a:t>a</a:t>
            </a:r>
            <a:r>
              <a:rPr sz="1600" spc="66" dirty="0">
                <a:latin typeface="Century Gothic"/>
                <a:cs typeface="Century Gothic"/>
              </a:rPr>
              <a:t> </a:t>
            </a:r>
            <a:r>
              <a:rPr sz="1600" spc="-9" dirty="0">
                <a:latin typeface="Century Gothic"/>
                <a:cs typeface="Century Gothic"/>
              </a:rPr>
              <a:t>t</a:t>
            </a:r>
            <a:r>
              <a:rPr sz="1600" spc="-4" dirty="0">
                <a:latin typeface="Century Gothic"/>
                <a:cs typeface="Century Gothic"/>
              </a:rPr>
              <a:t>r</a:t>
            </a:r>
            <a:r>
              <a:rPr sz="1600" spc="14" dirty="0">
                <a:latin typeface="Century Gothic"/>
                <a:cs typeface="Century Gothic"/>
              </a:rPr>
              <a:t>a</a:t>
            </a:r>
            <a:r>
              <a:rPr sz="1600" spc="-9" dirty="0">
                <a:latin typeface="Century Gothic"/>
                <a:cs typeface="Century Gothic"/>
              </a:rPr>
              <a:t>v</a:t>
            </a:r>
            <a:r>
              <a:rPr sz="1600" spc="0" dirty="0">
                <a:latin typeface="Century Gothic"/>
                <a:cs typeface="Century Gothic"/>
              </a:rPr>
              <a:t>és</a:t>
            </a:r>
            <a:r>
              <a:rPr sz="1600" spc="32" dirty="0">
                <a:latin typeface="Century Gothic"/>
                <a:cs typeface="Century Gothic"/>
              </a:rPr>
              <a:t> </a:t>
            </a:r>
            <a:r>
              <a:rPr sz="1600" spc="9" dirty="0">
                <a:latin typeface="Century Gothic"/>
                <a:cs typeface="Century Gothic"/>
              </a:rPr>
              <a:t>d</a:t>
            </a:r>
            <a:r>
              <a:rPr sz="1600" spc="0" dirty="0">
                <a:latin typeface="Century Gothic"/>
                <a:cs typeface="Century Gothic"/>
              </a:rPr>
              <a:t>e</a:t>
            </a:r>
            <a:r>
              <a:rPr sz="1600" spc="48" dirty="0">
                <a:latin typeface="Century Gothic"/>
                <a:cs typeface="Century Gothic"/>
              </a:rPr>
              <a:t> </a:t>
            </a:r>
            <a:r>
              <a:rPr sz="1600" spc="14" dirty="0">
                <a:latin typeface="Century Gothic"/>
                <a:cs typeface="Century Gothic"/>
              </a:rPr>
              <a:t>u</a:t>
            </a:r>
            <a:r>
              <a:rPr sz="1600" spc="0" dirty="0">
                <a:latin typeface="Century Gothic"/>
                <a:cs typeface="Century Gothic"/>
              </a:rPr>
              <a:t>n</a:t>
            </a:r>
            <a:r>
              <a:rPr sz="1600" spc="54" dirty="0">
                <a:latin typeface="Century Gothic"/>
                <a:cs typeface="Century Gothic"/>
              </a:rPr>
              <a:t> </a:t>
            </a:r>
            <a:r>
              <a:rPr sz="1600" spc="0" dirty="0">
                <a:latin typeface="Century Gothic"/>
                <a:cs typeface="Century Gothic"/>
              </a:rPr>
              <a:t>f</a:t>
            </a:r>
            <a:r>
              <a:rPr sz="1600" spc="4" dirty="0">
                <a:latin typeface="Century Gothic"/>
                <a:cs typeface="Century Gothic"/>
              </a:rPr>
              <a:t>o</a:t>
            </a:r>
            <a:r>
              <a:rPr sz="1600" spc="-4" dirty="0">
                <a:latin typeface="Century Gothic"/>
                <a:cs typeface="Century Gothic"/>
              </a:rPr>
              <a:t>r</a:t>
            </a:r>
            <a:r>
              <a:rPr sz="1600" spc="0" dirty="0">
                <a:latin typeface="Century Gothic"/>
                <a:cs typeface="Century Gothic"/>
              </a:rPr>
              <a:t>mu</a:t>
            </a:r>
            <a:r>
              <a:rPr sz="1600" spc="4" dirty="0">
                <a:latin typeface="Century Gothic"/>
                <a:cs typeface="Century Gothic"/>
              </a:rPr>
              <a:t>l</a:t>
            </a:r>
            <a:r>
              <a:rPr sz="1600" spc="0" dirty="0">
                <a:latin typeface="Century Gothic"/>
                <a:cs typeface="Century Gothic"/>
              </a:rPr>
              <a:t>ar</a:t>
            </a:r>
            <a:r>
              <a:rPr sz="1600" spc="9" dirty="0">
                <a:latin typeface="Century Gothic"/>
                <a:cs typeface="Century Gothic"/>
              </a:rPr>
              <a:t>i</a:t>
            </a:r>
            <a:r>
              <a:rPr sz="1600" spc="0" dirty="0">
                <a:latin typeface="Century Gothic"/>
                <a:cs typeface="Century Gothic"/>
              </a:rPr>
              <a:t>o</a:t>
            </a:r>
            <a:r>
              <a:rPr sz="1600" spc="12" dirty="0">
                <a:latin typeface="Century Gothic"/>
                <a:cs typeface="Century Gothic"/>
              </a:rPr>
              <a:t> </a:t>
            </a:r>
            <a:r>
              <a:rPr sz="1600" spc="0" dirty="0">
                <a:latin typeface="Century Gothic"/>
                <a:cs typeface="Century Gothic"/>
              </a:rPr>
              <a:t>d</a:t>
            </a:r>
            <a:r>
              <a:rPr sz="1600" spc="14" dirty="0">
                <a:latin typeface="Century Gothic"/>
                <a:cs typeface="Century Gothic"/>
              </a:rPr>
              <a:t>i</a:t>
            </a:r>
            <a:r>
              <a:rPr sz="1600" spc="-9" dirty="0">
                <a:latin typeface="Century Gothic"/>
                <a:cs typeface="Century Gothic"/>
              </a:rPr>
              <a:t>g</a:t>
            </a:r>
            <a:r>
              <a:rPr sz="1600" spc="14" dirty="0">
                <a:latin typeface="Century Gothic"/>
                <a:cs typeface="Century Gothic"/>
              </a:rPr>
              <a:t>i</a:t>
            </a:r>
            <a:r>
              <a:rPr sz="1600" spc="-9" dirty="0">
                <a:latin typeface="Century Gothic"/>
                <a:cs typeface="Century Gothic"/>
              </a:rPr>
              <a:t>t</a:t>
            </a:r>
            <a:r>
              <a:rPr sz="1600" spc="0" dirty="0">
                <a:latin typeface="Century Gothic"/>
                <a:cs typeface="Century Gothic"/>
              </a:rPr>
              <a:t>al</a:t>
            </a:r>
            <a:r>
              <a:rPr sz="1600" spc="26" dirty="0">
                <a:latin typeface="Century Gothic"/>
                <a:cs typeface="Century Gothic"/>
              </a:rPr>
              <a:t> </a:t>
            </a:r>
            <a:r>
              <a:rPr sz="1600" spc="4" dirty="0">
                <a:latin typeface="Century Gothic"/>
                <a:cs typeface="Century Gothic"/>
              </a:rPr>
              <a:t>m</a:t>
            </a:r>
            <a:r>
              <a:rPr sz="1600" spc="0" dirty="0">
                <a:latin typeface="Century Gothic"/>
                <a:cs typeface="Century Gothic"/>
              </a:rPr>
              <a:t>ed</a:t>
            </a:r>
            <a:r>
              <a:rPr sz="1600" spc="14" dirty="0">
                <a:latin typeface="Century Gothic"/>
                <a:cs typeface="Century Gothic"/>
              </a:rPr>
              <a:t>i</a:t>
            </a:r>
            <a:r>
              <a:rPr sz="1600" spc="0" dirty="0">
                <a:latin typeface="Century Gothic"/>
                <a:cs typeface="Century Gothic"/>
              </a:rPr>
              <a:t>a</a:t>
            </a:r>
            <a:r>
              <a:rPr sz="1600" spc="4" dirty="0">
                <a:latin typeface="Century Gothic"/>
                <a:cs typeface="Century Gothic"/>
              </a:rPr>
              <a:t>n</a:t>
            </a:r>
            <a:r>
              <a:rPr sz="1600" spc="-9" dirty="0">
                <a:latin typeface="Century Gothic"/>
                <a:cs typeface="Century Gothic"/>
              </a:rPr>
              <a:t>t</a:t>
            </a:r>
            <a:r>
              <a:rPr sz="1600" spc="0" dirty="0">
                <a:latin typeface="Century Gothic"/>
                <a:cs typeface="Century Gothic"/>
              </a:rPr>
              <a:t>e</a:t>
            </a:r>
            <a:r>
              <a:rPr sz="1600" spc="8" dirty="0">
                <a:latin typeface="Century Gothic"/>
                <a:cs typeface="Century Gothic"/>
              </a:rPr>
              <a:t> </a:t>
            </a:r>
            <a:r>
              <a:rPr sz="1600" spc="4" dirty="0">
                <a:latin typeface="Century Gothic"/>
                <a:cs typeface="Century Gothic"/>
              </a:rPr>
              <a:t>u</a:t>
            </a:r>
            <a:r>
              <a:rPr sz="1600" spc="0" dirty="0">
                <a:latin typeface="Century Gothic"/>
                <a:cs typeface="Century Gothic"/>
              </a:rPr>
              <a:t>n</a:t>
            </a:r>
            <a:r>
              <a:rPr sz="1600" spc="54" dirty="0">
                <a:latin typeface="Century Gothic"/>
                <a:cs typeface="Century Gothic"/>
              </a:rPr>
              <a:t> </a:t>
            </a:r>
            <a:r>
              <a:rPr sz="1600" spc="0" dirty="0">
                <a:latin typeface="Century Gothic"/>
                <a:cs typeface="Century Gothic"/>
              </a:rPr>
              <a:t>a</a:t>
            </a:r>
            <a:r>
              <a:rPr sz="1600" spc="4" dirty="0">
                <a:latin typeface="Century Gothic"/>
                <a:cs typeface="Century Gothic"/>
              </a:rPr>
              <a:t>pli</a:t>
            </a:r>
            <a:r>
              <a:rPr sz="1600" spc="0" dirty="0">
                <a:latin typeface="Century Gothic"/>
                <a:cs typeface="Century Gothic"/>
              </a:rPr>
              <a:t>ca</a:t>
            </a:r>
            <a:r>
              <a:rPr sz="1600" spc="-9" dirty="0">
                <a:latin typeface="Century Gothic"/>
                <a:cs typeface="Century Gothic"/>
              </a:rPr>
              <a:t>t</a:t>
            </a:r>
            <a:r>
              <a:rPr sz="1600" spc="14" dirty="0">
                <a:latin typeface="Century Gothic"/>
                <a:cs typeface="Century Gothic"/>
              </a:rPr>
              <a:t>i</a:t>
            </a:r>
            <a:r>
              <a:rPr sz="1600" spc="-9" dirty="0">
                <a:latin typeface="Century Gothic"/>
                <a:cs typeface="Century Gothic"/>
              </a:rPr>
              <a:t>v</a:t>
            </a:r>
            <a:r>
              <a:rPr sz="1600" spc="0" dirty="0">
                <a:latin typeface="Century Gothic"/>
                <a:cs typeface="Century Gothic"/>
              </a:rPr>
              <a:t>o</a:t>
            </a:r>
            <a:r>
              <a:rPr sz="1600" spc="31" dirty="0">
                <a:latin typeface="Century Gothic"/>
                <a:cs typeface="Century Gothic"/>
              </a:rPr>
              <a:t> </a:t>
            </a:r>
            <a:r>
              <a:rPr sz="1600" spc="-9" dirty="0">
                <a:latin typeface="Century Gothic"/>
                <a:cs typeface="Century Gothic"/>
              </a:rPr>
              <a:t>w</a:t>
            </a:r>
            <a:r>
              <a:rPr sz="1600" spc="0" dirty="0">
                <a:latin typeface="Century Gothic"/>
                <a:cs typeface="Century Gothic"/>
              </a:rPr>
              <a:t>eb</a:t>
            </a:r>
            <a:r>
              <a:rPr sz="1600" spc="42" dirty="0">
                <a:latin typeface="Century Gothic"/>
                <a:cs typeface="Century Gothic"/>
              </a:rPr>
              <a:t> </a:t>
            </a:r>
            <a:r>
              <a:rPr sz="1600" spc="4" dirty="0">
                <a:latin typeface="Century Gothic"/>
                <a:cs typeface="Century Gothic"/>
              </a:rPr>
              <a:t>a</a:t>
            </a:r>
            <a:r>
              <a:rPr sz="1600" spc="0" dirty="0">
                <a:latin typeface="Century Gothic"/>
                <a:cs typeface="Century Gothic"/>
              </a:rPr>
              <a:t>l</a:t>
            </a:r>
            <a:r>
              <a:rPr sz="1600" spc="58" dirty="0">
                <a:latin typeface="Century Gothic"/>
                <a:cs typeface="Century Gothic"/>
              </a:rPr>
              <a:t> </a:t>
            </a:r>
            <a:r>
              <a:rPr sz="1600" spc="4" dirty="0">
                <a:latin typeface="Century Gothic"/>
                <a:cs typeface="Century Gothic"/>
              </a:rPr>
              <a:t>qu</a:t>
            </a:r>
            <a:r>
              <a:rPr sz="1600" spc="0" dirty="0">
                <a:latin typeface="Century Gothic"/>
                <a:cs typeface="Century Gothic"/>
              </a:rPr>
              <a:t>e</a:t>
            </a:r>
            <a:r>
              <a:rPr sz="1600" spc="50" dirty="0">
                <a:latin typeface="Century Gothic"/>
                <a:cs typeface="Century Gothic"/>
              </a:rPr>
              <a:t> </a:t>
            </a:r>
            <a:r>
              <a:rPr sz="1600" spc="0" dirty="0">
                <a:latin typeface="Century Gothic"/>
                <a:cs typeface="Century Gothic"/>
              </a:rPr>
              <a:t>el </a:t>
            </a:r>
            <a:r>
              <a:rPr sz="1600" spc="4" dirty="0">
                <a:latin typeface="Century Gothic"/>
                <a:cs typeface="Century Gothic"/>
              </a:rPr>
              <a:t>i</a:t>
            </a:r>
            <a:r>
              <a:rPr sz="1600" spc="0" dirty="0">
                <a:latin typeface="Century Gothic"/>
                <a:cs typeface="Century Gothic"/>
              </a:rPr>
              <a:t>nf</a:t>
            </a:r>
            <a:r>
              <a:rPr sz="1600" spc="4" dirty="0">
                <a:latin typeface="Century Gothic"/>
                <a:cs typeface="Century Gothic"/>
              </a:rPr>
              <a:t>o</a:t>
            </a:r>
            <a:r>
              <a:rPr sz="1600" spc="-4" dirty="0">
                <a:latin typeface="Century Gothic"/>
                <a:cs typeface="Century Gothic"/>
              </a:rPr>
              <a:t>r</a:t>
            </a:r>
            <a:r>
              <a:rPr sz="1600" spc="0" dirty="0">
                <a:latin typeface="Century Gothic"/>
                <a:cs typeface="Century Gothic"/>
              </a:rPr>
              <a:t>man</a:t>
            </a:r>
            <a:r>
              <a:rPr sz="1600" spc="4" dirty="0">
                <a:latin typeface="Century Gothic"/>
                <a:cs typeface="Century Gothic"/>
              </a:rPr>
              <a:t>t</a:t>
            </a:r>
            <a:r>
              <a:rPr sz="1600" spc="0" dirty="0">
                <a:latin typeface="Century Gothic"/>
                <a:cs typeface="Century Gothic"/>
              </a:rPr>
              <a:t>e</a:t>
            </a:r>
            <a:r>
              <a:rPr sz="1600" spc="7" dirty="0">
                <a:latin typeface="Century Gothic"/>
                <a:cs typeface="Century Gothic"/>
              </a:rPr>
              <a:t> </a:t>
            </a:r>
            <a:r>
              <a:rPr sz="1600" spc="-9" dirty="0">
                <a:latin typeface="Century Gothic"/>
                <a:cs typeface="Century Gothic"/>
              </a:rPr>
              <a:t>t</a:t>
            </a:r>
            <a:r>
              <a:rPr sz="1600" spc="14" dirty="0">
                <a:latin typeface="Century Gothic"/>
                <a:cs typeface="Century Gothic"/>
              </a:rPr>
              <a:t>i</a:t>
            </a:r>
            <a:r>
              <a:rPr sz="1600" spc="0" dirty="0">
                <a:latin typeface="Century Gothic"/>
                <a:cs typeface="Century Gothic"/>
              </a:rPr>
              <a:t>e</a:t>
            </a:r>
            <a:r>
              <a:rPr sz="1600" spc="9" dirty="0">
                <a:latin typeface="Century Gothic"/>
                <a:cs typeface="Century Gothic"/>
              </a:rPr>
              <a:t>n</a:t>
            </a:r>
            <a:r>
              <a:rPr sz="1600" spc="0" dirty="0">
                <a:latin typeface="Century Gothic"/>
                <a:cs typeface="Century Gothic"/>
              </a:rPr>
              <a:t>e</a:t>
            </a:r>
            <a:r>
              <a:rPr sz="1600" spc="44" dirty="0">
                <a:latin typeface="Century Gothic"/>
                <a:cs typeface="Century Gothic"/>
              </a:rPr>
              <a:t> </a:t>
            </a:r>
            <a:r>
              <a:rPr sz="1600" spc="0" dirty="0">
                <a:latin typeface="Century Gothic"/>
                <a:cs typeface="Century Gothic"/>
              </a:rPr>
              <a:t>acceso</a:t>
            </a:r>
            <a:r>
              <a:rPr sz="1600" spc="33" dirty="0">
                <a:latin typeface="Century Gothic"/>
                <a:cs typeface="Century Gothic"/>
              </a:rPr>
              <a:t> </a:t>
            </a:r>
            <a:r>
              <a:rPr sz="1600" spc="0" dirty="0">
                <a:latin typeface="Century Gothic"/>
                <a:cs typeface="Century Gothic"/>
              </a:rPr>
              <a:t>a</a:t>
            </a:r>
            <a:r>
              <a:rPr sz="1600" spc="71" dirty="0">
                <a:latin typeface="Century Gothic"/>
                <a:cs typeface="Century Gothic"/>
              </a:rPr>
              <a:t> </a:t>
            </a:r>
            <a:r>
              <a:rPr sz="1600" spc="-9" dirty="0">
                <a:latin typeface="Century Gothic"/>
                <a:cs typeface="Century Gothic"/>
              </a:rPr>
              <a:t>t</a:t>
            </a:r>
            <a:r>
              <a:rPr sz="1600" spc="-4" dirty="0">
                <a:latin typeface="Century Gothic"/>
                <a:cs typeface="Century Gothic"/>
              </a:rPr>
              <a:t>r</a:t>
            </a:r>
            <a:r>
              <a:rPr sz="1600" spc="14" dirty="0">
                <a:latin typeface="Century Gothic"/>
                <a:cs typeface="Century Gothic"/>
              </a:rPr>
              <a:t>a</a:t>
            </a:r>
            <a:r>
              <a:rPr sz="1600" spc="0" dirty="0">
                <a:latin typeface="Century Gothic"/>
                <a:cs typeface="Century Gothic"/>
              </a:rPr>
              <a:t>vés</a:t>
            </a:r>
            <a:r>
              <a:rPr sz="1600" spc="42" dirty="0">
                <a:latin typeface="Century Gothic"/>
                <a:cs typeface="Century Gothic"/>
              </a:rPr>
              <a:t> </a:t>
            </a:r>
            <a:r>
              <a:rPr sz="1600" spc="0" dirty="0">
                <a:latin typeface="Century Gothic"/>
                <a:cs typeface="Century Gothic"/>
              </a:rPr>
              <a:t>de</a:t>
            </a:r>
            <a:r>
              <a:rPr sz="1600" spc="68" dirty="0">
                <a:latin typeface="Century Gothic"/>
                <a:cs typeface="Century Gothic"/>
              </a:rPr>
              <a:t> </a:t>
            </a:r>
            <a:r>
              <a:rPr sz="1600" spc="4" dirty="0" err="1" smtClean="0">
                <a:latin typeface="Century Gothic"/>
                <a:cs typeface="Century Gothic"/>
              </a:rPr>
              <a:t>u</a:t>
            </a:r>
            <a:r>
              <a:rPr sz="1600" spc="0" dirty="0" err="1" smtClean="0">
                <a:latin typeface="Century Gothic"/>
                <a:cs typeface="Century Gothic"/>
              </a:rPr>
              <a:t>na</a:t>
            </a:r>
            <a:r>
              <a:rPr lang="es-EC" sz="1600" spc="0" dirty="0" smtClean="0">
                <a:latin typeface="Century Gothic"/>
                <a:cs typeface="Century Gothic"/>
              </a:rPr>
              <a:t> contraseña y clave </a:t>
            </a:r>
            <a:r>
              <a:rPr sz="1600" spc="0" dirty="0" err="1" smtClean="0">
                <a:latin typeface="Century Gothic"/>
                <a:cs typeface="Century Gothic"/>
              </a:rPr>
              <a:t>por</a:t>
            </a:r>
            <a:r>
              <a:rPr sz="1600" spc="50" dirty="0" smtClean="0">
                <a:latin typeface="Century Gothic"/>
                <a:cs typeface="Century Gothic"/>
              </a:rPr>
              <a:t> </a:t>
            </a:r>
            <a:r>
              <a:rPr sz="1600" spc="4" dirty="0" err="1" smtClean="0">
                <a:latin typeface="Century Gothic"/>
                <a:cs typeface="Century Gothic"/>
              </a:rPr>
              <a:t>t</a:t>
            </a:r>
            <a:r>
              <a:rPr sz="1600" spc="9" dirty="0" err="1" smtClean="0">
                <a:latin typeface="Century Gothic"/>
                <a:cs typeface="Century Gothic"/>
              </a:rPr>
              <a:t>e</a:t>
            </a:r>
            <a:r>
              <a:rPr sz="1600" spc="0" dirty="0" err="1" smtClean="0">
                <a:latin typeface="Century Gothic"/>
                <a:cs typeface="Century Gothic"/>
              </a:rPr>
              <a:t>má</a:t>
            </a:r>
            <a:r>
              <a:rPr sz="1600" spc="-9" dirty="0" err="1" smtClean="0">
                <a:latin typeface="Century Gothic"/>
                <a:cs typeface="Century Gothic"/>
              </a:rPr>
              <a:t>t</a:t>
            </a:r>
            <a:r>
              <a:rPr sz="1600" spc="14" dirty="0" err="1" smtClean="0">
                <a:latin typeface="Century Gothic"/>
                <a:cs typeface="Century Gothic"/>
              </a:rPr>
              <a:t>i</a:t>
            </a:r>
            <a:r>
              <a:rPr sz="1600" spc="0" dirty="0" err="1" smtClean="0">
                <a:latin typeface="Century Gothic"/>
                <a:cs typeface="Century Gothic"/>
              </a:rPr>
              <a:t>c</a:t>
            </a:r>
            <a:r>
              <a:rPr sz="1600" spc="9" dirty="0" err="1" smtClean="0">
                <a:latin typeface="Century Gothic"/>
                <a:cs typeface="Century Gothic"/>
              </a:rPr>
              <a:t>a</a:t>
            </a:r>
            <a:r>
              <a:rPr lang="es-EC" sz="1600" spc="9" dirty="0" smtClean="0">
                <a:latin typeface="Century Gothic"/>
                <a:cs typeface="Century Gothic"/>
              </a:rPr>
              <a:t> </a:t>
            </a:r>
            <a:r>
              <a:rPr sz="1600" spc="0" dirty="0" err="1" smtClean="0">
                <a:latin typeface="Century Gothic"/>
                <a:cs typeface="Century Gothic"/>
              </a:rPr>
              <a:t>ad</a:t>
            </a:r>
            <a:r>
              <a:rPr sz="1600" spc="9" dirty="0" err="1" smtClean="0">
                <a:latin typeface="Century Gothic"/>
                <a:cs typeface="Century Gothic"/>
              </a:rPr>
              <a:t>e</a:t>
            </a:r>
            <a:r>
              <a:rPr sz="1600" spc="0" dirty="0" err="1" smtClean="0">
                <a:latin typeface="Century Gothic"/>
                <a:cs typeface="Century Gothic"/>
              </a:rPr>
              <a:t>más</a:t>
            </a:r>
            <a:r>
              <a:rPr sz="1600" spc="23" dirty="0" smtClean="0">
                <a:latin typeface="Century Gothic"/>
                <a:cs typeface="Century Gothic"/>
              </a:rPr>
              <a:t> </a:t>
            </a:r>
            <a:r>
              <a:rPr sz="1600" spc="9" dirty="0">
                <a:latin typeface="Century Gothic"/>
                <a:cs typeface="Century Gothic"/>
              </a:rPr>
              <a:t>d</a:t>
            </a:r>
            <a:r>
              <a:rPr sz="1600" spc="0" dirty="0">
                <a:latin typeface="Century Gothic"/>
                <a:cs typeface="Century Gothic"/>
              </a:rPr>
              <a:t>e</a:t>
            </a:r>
            <a:r>
              <a:rPr sz="1600" spc="58" dirty="0">
                <a:latin typeface="Century Gothic"/>
                <a:cs typeface="Century Gothic"/>
              </a:rPr>
              <a:t> </a:t>
            </a:r>
            <a:r>
              <a:rPr sz="1600" spc="4" dirty="0">
                <a:latin typeface="Century Gothic"/>
                <a:cs typeface="Century Gothic"/>
              </a:rPr>
              <a:t>l</a:t>
            </a:r>
            <a:r>
              <a:rPr sz="1600" spc="0" dirty="0">
                <a:latin typeface="Century Gothic"/>
                <a:cs typeface="Century Gothic"/>
              </a:rPr>
              <a:t>o</a:t>
            </a:r>
            <a:r>
              <a:rPr sz="1600" spc="69" dirty="0">
                <a:latin typeface="Century Gothic"/>
                <a:cs typeface="Century Gothic"/>
              </a:rPr>
              <a:t> </a:t>
            </a:r>
            <a:r>
              <a:rPr sz="1600" spc="4" dirty="0">
                <a:latin typeface="Century Gothic"/>
                <a:cs typeface="Century Gothic"/>
              </a:rPr>
              <a:t>m</a:t>
            </a:r>
            <a:r>
              <a:rPr sz="1600" spc="0" dirty="0">
                <a:latin typeface="Century Gothic"/>
                <a:cs typeface="Century Gothic"/>
              </a:rPr>
              <a:t>enc</a:t>
            </a:r>
            <a:r>
              <a:rPr sz="1600" spc="14" dirty="0">
                <a:latin typeface="Century Gothic"/>
                <a:cs typeface="Century Gothic"/>
              </a:rPr>
              <a:t>i</a:t>
            </a:r>
            <a:r>
              <a:rPr sz="1600" spc="0" dirty="0">
                <a:latin typeface="Century Gothic"/>
                <a:cs typeface="Century Gothic"/>
              </a:rPr>
              <a:t>o</a:t>
            </a:r>
            <a:r>
              <a:rPr sz="1600" spc="4" dirty="0">
                <a:latin typeface="Century Gothic"/>
                <a:cs typeface="Century Gothic"/>
              </a:rPr>
              <a:t>n</a:t>
            </a:r>
            <a:r>
              <a:rPr sz="1600" spc="0" dirty="0">
                <a:latin typeface="Century Gothic"/>
                <a:cs typeface="Century Gothic"/>
              </a:rPr>
              <a:t>a</a:t>
            </a:r>
            <a:r>
              <a:rPr sz="1600" spc="-9" dirty="0">
                <a:latin typeface="Century Gothic"/>
                <a:cs typeface="Century Gothic"/>
              </a:rPr>
              <a:t>d</a:t>
            </a:r>
            <a:r>
              <a:rPr sz="1600" spc="0" dirty="0">
                <a:latin typeface="Century Gothic"/>
                <a:cs typeface="Century Gothic"/>
              </a:rPr>
              <a:t>o, y</a:t>
            </a:r>
            <a:r>
              <a:rPr sz="1600" spc="58" dirty="0">
                <a:latin typeface="Century Gothic"/>
                <a:cs typeface="Century Gothic"/>
              </a:rPr>
              <a:t> </a:t>
            </a:r>
            <a:r>
              <a:rPr sz="1600" spc="0" dirty="0">
                <a:latin typeface="Century Gothic"/>
                <a:cs typeface="Century Gothic"/>
              </a:rPr>
              <a:t>c</a:t>
            </a:r>
            <a:r>
              <a:rPr sz="1600" spc="14" dirty="0">
                <a:latin typeface="Century Gothic"/>
                <a:cs typeface="Century Gothic"/>
              </a:rPr>
              <a:t>o</a:t>
            </a:r>
            <a:r>
              <a:rPr sz="1600" spc="0" dirty="0">
                <a:latin typeface="Century Gothic"/>
                <a:cs typeface="Century Gothic"/>
              </a:rPr>
              <a:t>n</a:t>
            </a:r>
            <a:r>
              <a:rPr sz="1600" spc="55" dirty="0">
                <a:latin typeface="Century Gothic"/>
                <a:cs typeface="Century Gothic"/>
              </a:rPr>
              <a:t> </a:t>
            </a:r>
            <a:r>
              <a:rPr sz="1600" spc="0" dirty="0">
                <a:latin typeface="Century Gothic"/>
                <a:cs typeface="Century Gothic"/>
              </a:rPr>
              <a:t>el o</a:t>
            </a:r>
            <a:r>
              <a:rPr sz="1600" spc="4" dirty="0">
                <a:latin typeface="Century Gothic"/>
                <a:cs typeface="Century Gothic"/>
              </a:rPr>
              <a:t>b</a:t>
            </a:r>
            <a:r>
              <a:rPr sz="1600" spc="9" dirty="0">
                <a:latin typeface="Century Gothic"/>
                <a:cs typeface="Century Gothic"/>
              </a:rPr>
              <a:t>j</a:t>
            </a:r>
            <a:r>
              <a:rPr sz="1600" spc="0" dirty="0">
                <a:latin typeface="Century Gothic"/>
                <a:cs typeface="Century Gothic"/>
              </a:rPr>
              <a:t>e</a:t>
            </a:r>
            <a:r>
              <a:rPr sz="1600" spc="-9" dirty="0">
                <a:latin typeface="Century Gothic"/>
                <a:cs typeface="Century Gothic"/>
              </a:rPr>
              <a:t>t</a:t>
            </a:r>
            <a:r>
              <a:rPr sz="1600" spc="14" dirty="0">
                <a:latin typeface="Century Gothic"/>
                <a:cs typeface="Century Gothic"/>
              </a:rPr>
              <a:t>i</a:t>
            </a:r>
            <a:r>
              <a:rPr sz="1600" spc="-9" dirty="0">
                <a:latin typeface="Century Gothic"/>
                <a:cs typeface="Century Gothic"/>
              </a:rPr>
              <a:t>v</a:t>
            </a:r>
            <a:r>
              <a:rPr sz="1600" spc="0" dirty="0">
                <a:latin typeface="Century Gothic"/>
                <a:cs typeface="Century Gothic"/>
              </a:rPr>
              <a:t>o</a:t>
            </a:r>
            <a:r>
              <a:rPr sz="1600" spc="-16" dirty="0">
                <a:latin typeface="Century Gothic"/>
                <a:cs typeface="Century Gothic"/>
              </a:rPr>
              <a:t> </a:t>
            </a:r>
            <a:r>
              <a:rPr sz="1600" spc="0" dirty="0">
                <a:latin typeface="Century Gothic"/>
                <a:cs typeface="Century Gothic"/>
              </a:rPr>
              <a:t>de</a:t>
            </a:r>
            <a:r>
              <a:rPr sz="1600" spc="17" dirty="0">
                <a:latin typeface="Century Gothic"/>
                <a:cs typeface="Century Gothic"/>
              </a:rPr>
              <a:t> </a:t>
            </a:r>
            <a:r>
              <a:rPr sz="1600" spc="0" dirty="0">
                <a:latin typeface="Century Gothic"/>
                <a:cs typeface="Century Gothic"/>
              </a:rPr>
              <a:t>aseg</a:t>
            </a:r>
            <a:r>
              <a:rPr sz="1600" spc="4" dirty="0">
                <a:latin typeface="Century Gothic"/>
                <a:cs typeface="Century Gothic"/>
              </a:rPr>
              <a:t>ur</a:t>
            </a:r>
            <a:r>
              <a:rPr sz="1600" spc="0" dirty="0">
                <a:latin typeface="Century Gothic"/>
                <a:cs typeface="Century Gothic"/>
              </a:rPr>
              <a:t>ar</a:t>
            </a:r>
            <a:r>
              <a:rPr sz="1600" spc="-25" dirty="0">
                <a:latin typeface="Century Gothic"/>
                <a:cs typeface="Century Gothic"/>
              </a:rPr>
              <a:t> </a:t>
            </a:r>
            <a:r>
              <a:rPr sz="1600" spc="4" dirty="0">
                <a:latin typeface="Century Gothic"/>
                <a:cs typeface="Century Gothic"/>
              </a:rPr>
              <a:t>l</a:t>
            </a:r>
            <a:r>
              <a:rPr sz="1600" spc="0" dirty="0">
                <a:latin typeface="Century Gothic"/>
                <a:cs typeface="Century Gothic"/>
              </a:rPr>
              <a:t>a</a:t>
            </a:r>
            <a:r>
              <a:rPr sz="1600" spc="18" dirty="0">
                <a:latin typeface="Century Gothic"/>
                <a:cs typeface="Century Gothic"/>
              </a:rPr>
              <a:t> </a:t>
            </a:r>
            <a:r>
              <a:rPr sz="1600" spc="0" dirty="0">
                <a:latin typeface="Century Gothic"/>
                <a:cs typeface="Century Gothic"/>
              </a:rPr>
              <a:t>ca</a:t>
            </a:r>
            <a:r>
              <a:rPr sz="1600" spc="4" dirty="0">
                <a:latin typeface="Century Gothic"/>
                <a:cs typeface="Century Gothic"/>
              </a:rPr>
              <a:t>l</a:t>
            </a:r>
            <a:r>
              <a:rPr sz="1600" spc="14" dirty="0">
                <a:latin typeface="Century Gothic"/>
                <a:cs typeface="Century Gothic"/>
              </a:rPr>
              <a:t>i</a:t>
            </a:r>
            <a:r>
              <a:rPr sz="1600" spc="0" dirty="0">
                <a:latin typeface="Century Gothic"/>
                <a:cs typeface="Century Gothic"/>
              </a:rPr>
              <a:t>dad</a:t>
            </a:r>
            <a:r>
              <a:rPr sz="1600" spc="-19" dirty="0">
                <a:latin typeface="Century Gothic"/>
                <a:cs typeface="Century Gothic"/>
              </a:rPr>
              <a:t> </a:t>
            </a:r>
            <a:r>
              <a:rPr sz="1600" spc="0" dirty="0">
                <a:latin typeface="Century Gothic"/>
                <a:cs typeface="Century Gothic"/>
              </a:rPr>
              <a:t>de</a:t>
            </a:r>
            <a:r>
              <a:rPr sz="1600" spc="7" dirty="0">
                <a:latin typeface="Century Gothic"/>
                <a:cs typeface="Century Gothic"/>
              </a:rPr>
              <a:t> </a:t>
            </a:r>
            <a:r>
              <a:rPr sz="1600" spc="4" dirty="0">
                <a:latin typeface="Century Gothic"/>
                <a:cs typeface="Century Gothic"/>
              </a:rPr>
              <a:t>l</a:t>
            </a:r>
            <a:r>
              <a:rPr sz="1600" spc="0" dirty="0">
                <a:latin typeface="Century Gothic"/>
                <a:cs typeface="Century Gothic"/>
              </a:rPr>
              <a:t>a</a:t>
            </a:r>
            <a:r>
              <a:rPr sz="1600" spc="28" dirty="0">
                <a:latin typeface="Century Gothic"/>
                <a:cs typeface="Century Gothic"/>
              </a:rPr>
              <a:t> </a:t>
            </a:r>
            <a:r>
              <a:rPr sz="1600" spc="4" dirty="0">
                <a:latin typeface="Century Gothic"/>
                <a:cs typeface="Century Gothic"/>
              </a:rPr>
              <a:t>i</a:t>
            </a:r>
            <a:r>
              <a:rPr sz="1600" spc="0" dirty="0">
                <a:latin typeface="Century Gothic"/>
                <a:cs typeface="Century Gothic"/>
              </a:rPr>
              <a:t>nf</a:t>
            </a:r>
            <a:r>
              <a:rPr sz="1600" spc="4" dirty="0">
                <a:latin typeface="Century Gothic"/>
                <a:cs typeface="Century Gothic"/>
              </a:rPr>
              <a:t>o</a:t>
            </a:r>
            <a:r>
              <a:rPr sz="1600" spc="-4" dirty="0">
                <a:latin typeface="Century Gothic"/>
                <a:cs typeface="Century Gothic"/>
              </a:rPr>
              <a:t>r</a:t>
            </a:r>
            <a:r>
              <a:rPr sz="1600" spc="0" dirty="0">
                <a:latin typeface="Century Gothic"/>
                <a:cs typeface="Century Gothic"/>
              </a:rPr>
              <a:t>mac</a:t>
            </a:r>
            <a:r>
              <a:rPr sz="1600" spc="14" dirty="0">
                <a:latin typeface="Century Gothic"/>
                <a:cs typeface="Century Gothic"/>
              </a:rPr>
              <a:t>i</a:t>
            </a:r>
            <a:r>
              <a:rPr sz="1600" spc="0" dirty="0">
                <a:latin typeface="Century Gothic"/>
                <a:cs typeface="Century Gothic"/>
              </a:rPr>
              <a:t>ó</a:t>
            </a:r>
            <a:r>
              <a:rPr sz="1600" spc="4" dirty="0">
                <a:latin typeface="Century Gothic"/>
                <a:cs typeface="Century Gothic"/>
              </a:rPr>
              <a:t>n</a:t>
            </a:r>
            <a:r>
              <a:rPr sz="1600" spc="0" dirty="0">
                <a:latin typeface="Century Gothic"/>
                <a:cs typeface="Century Gothic"/>
              </a:rPr>
              <a:t>,</a:t>
            </a:r>
            <a:r>
              <a:rPr sz="1600" spc="-50" dirty="0">
                <a:latin typeface="Century Gothic"/>
                <a:cs typeface="Century Gothic"/>
              </a:rPr>
              <a:t> </a:t>
            </a:r>
            <a:r>
              <a:rPr sz="1600" spc="4" dirty="0">
                <a:latin typeface="Century Gothic"/>
                <a:cs typeface="Century Gothic"/>
              </a:rPr>
              <a:t>l</a:t>
            </a:r>
            <a:r>
              <a:rPr sz="1600" spc="0" dirty="0">
                <a:latin typeface="Century Gothic"/>
                <a:cs typeface="Century Gothic"/>
              </a:rPr>
              <a:t>os</a:t>
            </a:r>
            <a:r>
              <a:rPr sz="1600" spc="13" dirty="0">
                <a:latin typeface="Century Gothic"/>
                <a:cs typeface="Century Gothic"/>
              </a:rPr>
              <a:t> </a:t>
            </a:r>
            <a:r>
              <a:rPr sz="1600" spc="4" dirty="0">
                <a:latin typeface="Century Gothic"/>
                <a:cs typeface="Century Gothic"/>
              </a:rPr>
              <a:t>r</a:t>
            </a:r>
            <a:r>
              <a:rPr sz="1600" spc="0" dirty="0">
                <a:latin typeface="Century Gothic"/>
                <a:cs typeface="Century Gothic"/>
              </a:rPr>
              <a:t>esp</a:t>
            </a:r>
            <a:r>
              <a:rPr sz="1600" spc="4" dirty="0">
                <a:latin typeface="Century Gothic"/>
                <a:cs typeface="Century Gothic"/>
              </a:rPr>
              <a:t>o</a:t>
            </a:r>
            <a:r>
              <a:rPr sz="1600" spc="0" dirty="0">
                <a:latin typeface="Century Gothic"/>
                <a:cs typeface="Century Gothic"/>
              </a:rPr>
              <a:t>ns</a:t>
            </a:r>
            <a:r>
              <a:rPr sz="1600" spc="4" dirty="0">
                <a:latin typeface="Century Gothic"/>
                <a:cs typeface="Century Gothic"/>
              </a:rPr>
              <a:t>a</a:t>
            </a:r>
            <a:r>
              <a:rPr sz="1600" spc="0" dirty="0">
                <a:latin typeface="Century Gothic"/>
                <a:cs typeface="Century Gothic"/>
              </a:rPr>
              <a:t>b</a:t>
            </a:r>
            <a:r>
              <a:rPr sz="1600" spc="4" dirty="0">
                <a:latin typeface="Century Gothic"/>
                <a:cs typeface="Century Gothic"/>
              </a:rPr>
              <a:t>l</a:t>
            </a:r>
            <a:r>
              <a:rPr sz="1600" spc="0" dirty="0">
                <a:latin typeface="Century Gothic"/>
                <a:cs typeface="Century Gothic"/>
              </a:rPr>
              <a:t>es</a:t>
            </a:r>
            <a:r>
              <a:rPr sz="1600" spc="-51" dirty="0">
                <a:latin typeface="Century Gothic"/>
                <a:cs typeface="Century Gothic"/>
              </a:rPr>
              <a:t> </a:t>
            </a:r>
            <a:r>
              <a:rPr sz="1600" spc="0" dirty="0">
                <a:latin typeface="Century Gothic"/>
                <a:cs typeface="Century Gothic"/>
              </a:rPr>
              <a:t>z</a:t>
            </a:r>
            <a:r>
              <a:rPr sz="1600" spc="4" dirty="0">
                <a:latin typeface="Century Gothic"/>
                <a:cs typeface="Century Gothic"/>
              </a:rPr>
              <a:t>o</a:t>
            </a:r>
            <a:r>
              <a:rPr sz="1600" spc="0" dirty="0">
                <a:latin typeface="Century Gothic"/>
                <a:cs typeface="Century Gothic"/>
              </a:rPr>
              <a:t>n</a:t>
            </a:r>
            <a:r>
              <a:rPr sz="1600" spc="4" dirty="0">
                <a:latin typeface="Century Gothic"/>
                <a:cs typeface="Century Gothic"/>
              </a:rPr>
              <a:t>al</a:t>
            </a:r>
            <a:r>
              <a:rPr sz="1600" spc="0" dirty="0">
                <a:latin typeface="Century Gothic"/>
                <a:cs typeface="Century Gothic"/>
              </a:rPr>
              <a:t>es</a:t>
            </a:r>
            <a:r>
              <a:rPr sz="1600" spc="-16" dirty="0">
                <a:latin typeface="Century Gothic"/>
                <a:cs typeface="Century Gothic"/>
              </a:rPr>
              <a:t> </a:t>
            </a:r>
            <a:r>
              <a:rPr sz="1600" spc="0" dirty="0">
                <a:latin typeface="Century Gothic"/>
                <a:cs typeface="Century Gothic"/>
              </a:rPr>
              <a:t>acomp</a:t>
            </a:r>
            <a:r>
              <a:rPr sz="1600" spc="4" dirty="0">
                <a:latin typeface="Century Gothic"/>
                <a:cs typeface="Century Gothic"/>
              </a:rPr>
              <a:t>a</a:t>
            </a:r>
            <a:r>
              <a:rPr sz="1600" spc="0" dirty="0">
                <a:latin typeface="Century Gothic"/>
                <a:cs typeface="Century Gothic"/>
              </a:rPr>
              <a:t>ñ</a:t>
            </a:r>
            <a:r>
              <a:rPr sz="1600" spc="4" dirty="0">
                <a:latin typeface="Century Gothic"/>
                <a:cs typeface="Century Gothic"/>
              </a:rPr>
              <a:t>a</a:t>
            </a:r>
            <a:r>
              <a:rPr sz="1600" spc="0" dirty="0">
                <a:latin typeface="Century Gothic"/>
                <a:cs typeface="Century Gothic"/>
              </a:rPr>
              <a:t>n</a:t>
            </a:r>
            <a:r>
              <a:rPr sz="1600" spc="333" dirty="0">
                <a:latin typeface="Century Gothic"/>
                <a:cs typeface="Century Gothic"/>
              </a:rPr>
              <a:t> </a:t>
            </a:r>
            <a:r>
              <a:rPr sz="1600" spc="0" dirty="0">
                <a:latin typeface="Century Gothic"/>
                <a:cs typeface="Century Gothic"/>
              </a:rPr>
              <a:t>a</a:t>
            </a:r>
            <a:r>
              <a:rPr sz="1600" spc="21" dirty="0">
                <a:latin typeface="Century Gothic"/>
                <a:cs typeface="Century Gothic"/>
              </a:rPr>
              <a:t> </a:t>
            </a:r>
            <a:r>
              <a:rPr sz="1600" spc="4" dirty="0">
                <a:latin typeface="Century Gothic"/>
                <a:cs typeface="Century Gothic"/>
              </a:rPr>
              <a:t>l</a:t>
            </a:r>
            <a:r>
              <a:rPr sz="1600" spc="0" dirty="0">
                <a:latin typeface="Century Gothic"/>
                <a:cs typeface="Century Gothic"/>
              </a:rPr>
              <a:t>os</a:t>
            </a:r>
            <a:r>
              <a:rPr sz="1600" spc="23" dirty="0">
                <a:latin typeface="Century Gothic"/>
                <a:cs typeface="Century Gothic"/>
              </a:rPr>
              <a:t> </a:t>
            </a:r>
            <a:r>
              <a:rPr sz="1600" spc="0" dirty="0">
                <a:latin typeface="Century Gothic"/>
                <a:cs typeface="Century Gothic"/>
              </a:rPr>
              <a:t>G</a:t>
            </a:r>
            <a:r>
              <a:rPr sz="1600" spc="19" dirty="0">
                <a:latin typeface="Century Gothic"/>
                <a:cs typeface="Century Gothic"/>
              </a:rPr>
              <a:t>A</a:t>
            </a:r>
            <a:r>
              <a:rPr sz="1600" spc="0" dirty="0">
                <a:latin typeface="Century Gothic"/>
                <a:cs typeface="Century Gothic"/>
              </a:rPr>
              <a:t>D</a:t>
            </a:r>
            <a:r>
              <a:rPr sz="1600" spc="-5" dirty="0">
                <a:latin typeface="Century Gothic"/>
                <a:cs typeface="Century Gothic"/>
              </a:rPr>
              <a:t> </a:t>
            </a:r>
            <a:r>
              <a:rPr sz="1600" spc="0" dirty="0">
                <a:latin typeface="Century Gothic"/>
                <a:cs typeface="Century Gothic"/>
              </a:rPr>
              <a:t>P</a:t>
            </a:r>
            <a:r>
              <a:rPr sz="1600" spc="-4" dirty="0">
                <a:latin typeface="Century Gothic"/>
                <a:cs typeface="Century Gothic"/>
              </a:rPr>
              <a:t>r</a:t>
            </a:r>
            <a:r>
              <a:rPr sz="1600" spc="14" dirty="0">
                <a:latin typeface="Century Gothic"/>
                <a:cs typeface="Century Gothic"/>
              </a:rPr>
              <a:t>o</a:t>
            </a:r>
            <a:r>
              <a:rPr sz="1600" spc="-9" dirty="0">
                <a:latin typeface="Century Gothic"/>
                <a:cs typeface="Century Gothic"/>
              </a:rPr>
              <a:t>v</a:t>
            </a:r>
            <a:r>
              <a:rPr sz="1600" spc="14" dirty="0">
                <a:latin typeface="Century Gothic"/>
                <a:cs typeface="Century Gothic"/>
              </a:rPr>
              <a:t>i</a:t>
            </a:r>
            <a:r>
              <a:rPr sz="1600" spc="0" dirty="0">
                <a:latin typeface="Century Gothic"/>
                <a:cs typeface="Century Gothic"/>
              </a:rPr>
              <a:t>n</a:t>
            </a:r>
            <a:r>
              <a:rPr sz="1600" spc="-9" dirty="0">
                <a:latin typeface="Century Gothic"/>
                <a:cs typeface="Century Gothic"/>
              </a:rPr>
              <a:t>c</a:t>
            </a:r>
            <a:r>
              <a:rPr sz="1600" spc="14" dirty="0">
                <a:latin typeface="Century Gothic"/>
                <a:cs typeface="Century Gothic"/>
              </a:rPr>
              <a:t>i</a:t>
            </a:r>
            <a:r>
              <a:rPr sz="1600" spc="0" dirty="0">
                <a:latin typeface="Century Gothic"/>
                <a:cs typeface="Century Gothic"/>
              </a:rPr>
              <a:t>a</a:t>
            </a:r>
            <a:r>
              <a:rPr sz="1600" spc="4" dirty="0">
                <a:latin typeface="Century Gothic"/>
                <a:cs typeface="Century Gothic"/>
              </a:rPr>
              <a:t>l</a:t>
            </a:r>
            <a:r>
              <a:rPr sz="1600" spc="0" dirty="0">
                <a:latin typeface="Century Gothic"/>
                <a:cs typeface="Century Gothic"/>
              </a:rPr>
              <a:t>es</a:t>
            </a:r>
            <a:r>
              <a:rPr sz="1600" spc="-43" dirty="0">
                <a:latin typeface="Century Gothic"/>
                <a:cs typeface="Century Gothic"/>
              </a:rPr>
              <a:t> </a:t>
            </a:r>
            <a:r>
              <a:rPr sz="1600" spc="0" dirty="0">
                <a:latin typeface="Century Gothic"/>
                <a:cs typeface="Century Gothic"/>
              </a:rPr>
              <a:t>en </a:t>
            </a:r>
            <a:r>
              <a:rPr sz="1600" spc="-9" dirty="0">
                <a:latin typeface="Century Gothic"/>
                <a:cs typeface="Century Gothic"/>
              </a:rPr>
              <a:t>t</a:t>
            </a:r>
            <a:r>
              <a:rPr sz="1600" spc="0" dirty="0">
                <a:latin typeface="Century Gothic"/>
                <a:cs typeface="Century Gothic"/>
              </a:rPr>
              <a:t>oda</a:t>
            </a:r>
            <a:r>
              <a:rPr sz="1600" spc="-26" dirty="0">
                <a:latin typeface="Century Gothic"/>
                <a:cs typeface="Century Gothic"/>
              </a:rPr>
              <a:t> </a:t>
            </a:r>
            <a:r>
              <a:rPr sz="1600" spc="4" dirty="0">
                <a:latin typeface="Century Gothic"/>
                <a:cs typeface="Century Gothic"/>
              </a:rPr>
              <a:t>l</a:t>
            </a:r>
            <a:r>
              <a:rPr sz="1600" spc="0" dirty="0">
                <a:latin typeface="Century Gothic"/>
                <a:cs typeface="Century Gothic"/>
              </a:rPr>
              <a:t>a</a:t>
            </a:r>
            <a:r>
              <a:rPr sz="1600" spc="-11" dirty="0">
                <a:latin typeface="Century Gothic"/>
                <a:cs typeface="Century Gothic"/>
              </a:rPr>
              <a:t> </a:t>
            </a:r>
            <a:r>
              <a:rPr sz="1600" spc="0" dirty="0">
                <a:latin typeface="Century Gothic"/>
                <a:cs typeface="Century Gothic"/>
              </a:rPr>
              <a:t>fase</a:t>
            </a:r>
            <a:r>
              <a:rPr sz="1600" spc="-16" dirty="0">
                <a:latin typeface="Century Gothic"/>
                <a:cs typeface="Century Gothic"/>
              </a:rPr>
              <a:t> </a:t>
            </a:r>
            <a:r>
              <a:rPr sz="1600" spc="0" dirty="0">
                <a:latin typeface="Century Gothic"/>
                <a:cs typeface="Century Gothic"/>
              </a:rPr>
              <a:t>de</a:t>
            </a:r>
            <a:r>
              <a:rPr sz="1600" spc="-7" dirty="0">
                <a:latin typeface="Century Gothic"/>
                <a:cs typeface="Century Gothic"/>
              </a:rPr>
              <a:t> </a:t>
            </a:r>
            <a:r>
              <a:rPr sz="1600" spc="0" dirty="0">
                <a:latin typeface="Century Gothic"/>
                <a:cs typeface="Century Gothic"/>
              </a:rPr>
              <a:t>cap</a:t>
            </a:r>
            <a:r>
              <a:rPr sz="1600" spc="-4" dirty="0">
                <a:latin typeface="Century Gothic"/>
                <a:cs typeface="Century Gothic"/>
              </a:rPr>
              <a:t>t</a:t>
            </a:r>
            <a:r>
              <a:rPr sz="1600" spc="0" dirty="0">
                <a:latin typeface="Century Gothic"/>
                <a:cs typeface="Century Gothic"/>
              </a:rPr>
              <a:t>ac</a:t>
            </a:r>
            <a:r>
              <a:rPr sz="1600" spc="14" dirty="0">
                <a:latin typeface="Century Gothic"/>
                <a:cs typeface="Century Gothic"/>
              </a:rPr>
              <a:t>i</a:t>
            </a:r>
            <a:r>
              <a:rPr sz="1600" spc="0" dirty="0">
                <a:latin typeface="Century Gothic"/>
                <a:cs typeface="Century Gothic"/>
              </a:rPr>
              <a:t>ón</a:t>
            </a:r>
            <a:r>
              <a:rPr sz="1600" spc="-60" dirty="0">
                <a:latin typeface="Century Gothic"/>
                <a:cs typeface="Century Gothic"/>
              </a:rPr>
              <a:t> </a:t>
            </a:r>
            <a:r>
              <a:rPr sz="1600" spc="0" dirty="0">
                <a:latin typeface="Century Gothic"/>
                <a:cs typeface="Century Gothic"/>
              </a:rPr>
              <a:t>y</a:t>
            </a:r>
            <a:r>
              <a:rPr sz="1600" spc="7" dirty="0">
                <a:latin typeface="Century Gothic"/>
                <a:cs typeface="Century Gothic"/>
              </a:rPr>
              <a:t> </a:t>
            </a:r>
            <a:r>
              <a:rPr sz="1600" spc="-9" dirty="0">
                <a:latin typeface="Century Gothic"/>
                <a:cs typeface="Century Gothic"/>
              </a:rPr>
              <a:t>v</a:t>
            </a:r>
            <a:r>
              <a:rPr sz="1600" spc="0" dirty="0">
                <a:latin typeface="Century Gothic"/>
                <a:cs typeface="Century Gothic"/>
              </a:rPr>
              <a:t>a</a:t>
            </a:r>
            <a:r>
              <a:rPr sz="1600" spc="4" dirty="0">
                <a:latin typeface="Century Gothic"/>
                <a:cs typeface="Century Gothic"/>
              </a:rPr>
              <a:t>l</a:t>
            </a:r>
            <a:r>
              <a:rPr sz="1600" spc="14" dirty="0">
                <a:latin typeface="Century Gothic"/>
                <a:cs typeface="Century Gothic"/>
              </a:rPr>
              <a:t>i</a:t>
            </a:r>
            <a:r>
              <a:rPr sz="1600" spc="0" dirty="0">
                <a:latin typeface="Century Gothic"/>
                <a:cs typeface="Century Gothic"/>
              </a:rPr>
              <a:t>dac</a:t>
            </a:r>
            <a:r>
              <a:rPr sz="1600" spc="14" dirty="0">
                <a:latin typeface="Century Gothic"/>
                <a:cs typeface="Century Gothic"/>
              </a:rPr>
              <a:t>i</a:t>
            </a:r>
            <a:r>
              <a:rPr sz="1600" spc="0" dirty="0">
                <a:latin typeface="Century Gothic"/>
                <a:cs typeface="Century Gothic"/>
              </a:rPr>
              <a:t>ón</a:t>
            </a:r>
            <a:r>
              <a:rPr sz="1600" spc="-64" dirty="0">
                <a:latin typeface="Century Gothic"/>
                <a:cs typeface="Century Gothic"/>
              </a:rPr>
              <a:t> </a:t>
            </a:r>
            <a:r>
              <a:rPr sz="1600" spc="0" dirty="0">
                <a:latin typeface="Century Gothic"/>
                <a:cs typeface="Century Gothic"/>
              </a:rPr>
              <a:t>de</a:t>
            </a:r>
            <a:r>
              <a:rPr sz="1600" spc="-7" dirty="0">
                <a:latin typeface="Century Gothic"/>
                <a:cs typeface="Century Gothic"/>
              </a:rPr>
              <a:t> </a:t>
            </a:r>
            <a:r>
              <a:rPr sz="1600" spc="0" dirty="0">
                <a:latin typeface="Century Gothic"/>
                <a:cs typeface="Century Gothic"/>
              </a:rPr>
              <a:t>los</a:t>
            </a:r>
            <a:r>
              <a:rPr sz="1600" spc="-21" dirty="0">
                <a:latin typeface="Century Gothic"/>
                <a:cs typeface="Century Gothic"/>
              </a:rPr>
              <a:t> </a:t>
            </a:r>
            <a:r>
              <a:rPr sz="1600" spc="0" dirty="0">
                <a:latin typeface="Century Gothic"/>
                <a:cs typeface="Century Gothic"/>
              </a:rPr>
              <a:t>da</a:t>
            </a:r>
            <a:r>
              <a:rPr sz="1600" spc="-9" dirty="0">
                <a:latin typeface="Century Gothic"/>
                <a:cs typeface="Century Gothic"/>
              </a:rPr>
              <a:t>t</a:t>
            </a:r>
            <a:r>
              <a:rPr sz="1600" spc="0" dirty="0">
                <a:latin typeface="Century Gothic"/>
                <a:cs typeface="Century Gothic"/>
              </a:rPr>
              <a:t>os.</a:t>
            </a:r>
            <a:endParaRPr sz="1600" dirty="0">
              <a:latin typeface="Century Gothic"/>
              <a:cs typeface="Century Gothic"/>
            </a:endParaRPr>
          </a:p>
        </p:txBody>
      </p:sp>
      <p:sp>
        <p:nvSpPr>
          <p:cNvPr id="28" name="object 13">
            <a:extLst>
              <a:ext uri="{FF2B5EF4-FFF2-40B4-BE49-F238E27FC236}">
                <a16:creationId xmlns="" xmlns:a16="http://schemas.microsoft.com/office/drawing/2014/main" id="{6D781418-70D2-47D2-B7A6-8A0100D0237C}"/>
              </a:ext>
            </a:extLst>
          </p:cNvPr>
          <p:cNvSpPr/>
          <p:nvPr/>
        </p:nvSpPr>
        <p:spPr>
          <a:xfrm>
            <a:off x="6723411" y="2741258"/>
            <a:ext cx="172085" cy="161670"/>
          </a:xfrm>
          <a:custGeom>
            <a:avLst/>
            <a:gdLst/>
            <a:ahLst/>
            <a:cxnLst/>
            <a:rect l="l" t="t" r="r" b="b"/>
            <a:pathLst>
              <a:path w="172085" h="161670">
                <a:moveTo>
                  <a:pt x="91186" y="0"/>
                </a:moveTo>
                <a:lnTo>
                  <a:pt x="0" y="0"/>
                </a:lnTo>
                <a:lnTo>
                  <a:pt x="80899" y="80771"/>
                </a:lnTo>
                <a:lnTo>
                  <a:pt x="0" y="161670"/>
                </a:lnTo>
                <a:lnTo>
                  <a:pt x="91186" y="161670"/>
                </a:lnTo>
                <a:lnTo>
                  <a:pt x="172085" y="80771"/>
                </a:lnTo>
                <a:lnTo>
                  <a:pt x="91186" y="0"/>
                </a:lnTo>
                <a:close/>
              </a:path>
            </a:pathLst>
          </a:custGeom>
          <a:solidFill>
            <a:srgbClr val="D2CE24"/>
          </a:solidFill>
        </p:spPr>
        <p:txBody>
          <a:bodyPr wrap="square" lIns="0" tIns="0" rIns="0" bIns="0" rtlCol="0">
            <a:noAutofit/>
          </a:bodyPr>
          <a:lstStyle/>
          <a:p>
            <a:endParaRPr/>
          </a:p>
        </p:txBody>
      </p:sp>
      <p:sp>
        <p:nvSpPr>
          <p:cNvPr id="29" name="object 14">
            <a:extLst>
              <a:ext uri="{FF2B5EF4-FFF2-40B4-BE49-F238E27FC236}">
                <a16:creationId xmlns="" xmlns:a16="http://schemas.microsoft.com/office/drawing/2014/main" id="{3EB4B979-A915-4285-B002-918942F7B2CD}"/>
              </a:ext>
            </a:extLst>
          </p:cNvPr>
          <p:cNvSpPr/>
          <p:nvPr/>
        </p:nvSpPr>
        <p:spPr>
          <a:xfrm>
            <a:off x="6723411" y="2741258"/>
            <a:ext cx="172085" cy="161670"/>
          </a:xfrm>
          <a:custGeom>
            <a:avLst/>
            <a:gdLst/>
            <a:ahLst/>
            <a:cxnLst/>
            <a:rect l="l" t="t" r="r" b="b"/>
            <a:pathLst>
              <a:path w="172085" h="161670">
                <a:moveTo>
                  <a:pt x="0" y="0"/>
                </a:moveTo>
                <a:lnTo>
                  <a:pt x="91186" y="0"/>
                </a:lnTo>
                <a:lnTo>
                  <a:pt x="172085" y="80771"/>
                </a:lnTo>
                <a:lnTo>
                  <a:pt x="91186" y="161670"/>
                </a:lnTo>
                <a:lnTo>
                  <a:pt x="0" y="161670"/>
                </a:lnTo>
                <a:lnTo>
                  <a:pt x="80899" y="80771"/>
                </a:lnTo>
                <a:lnTo>
                  <a:pt x="0" y="0"/>
                </a:lnTo>
                <a:close/>
              </a:path>
            </a:pathLst>
          </a:custGeom>
          <a:solidFill>
            <a:schemeClr val="accent1">
              <a:lumMod val="50000"/>
            </a:schemeClr>
          </a:solidFill>
          <a:ln w="12700">
            <a:noFill/>
          </a:ln>
        </p:spPr>
        <p:txBody>
          <a:bodyPr wrap="square" lIns="0" tIns="0" rIns="0" bIns="0" rtlCol="0">
            <a:noAutofit/>
          </a:bodyPr>
          <a:lstStyle/>
          <a:p>
            <a:endParaRPr/>
          </a:p>
        </p:txBody>
      </p:sp>
      <p:sp>
        <p:nvSpPr>
          <p:cNvPr id="30" name="object 15">
            <a:extLst>
              <a:ext uri="{FF2B5EF4-FFF2-40B4-BE49-F238E27FC236}">
                <a16:creationId xmlns="" xmlns:a16="http://schemas.microsoft.com/office/drawing/2014/main" id="{DE45FC5B-5453-4792-808A-EFC7BEF9E29A}"/>
              </a:ext>
            </a:extLst>
          </p:cNvPr>
          <p:cNvSpPr/>
          <p:nvPr/>
        </p:nvSpPr>
        <p:spPr>
          <a:xfrm>
            <a:off x="6723411" y="3081491"/>
            <a:ext cx="172085" cy="161671"/>
          </a:xfrm>
          <a:custGeom>
            <a:avLst/>
            <a:gdLst/>
            <a:ahLst/>
            <a:cxnLst/>
            <a:rect l="l" t="t" r="r" b="b"/>
            <a:pathLst>
              <a:path w="172085" h="161671">
                <a:moveTo>
                  <a:pt x="91186" y="0"/>
                </a:moveTo>
                <a:lnTo>
                  <a:pt x="0" y="0"/>
                </a:lnTo>
                <a:lnTo>
                  <a:pt x="80899" y="80772"/>
                </a:lnTo>
                <a:lnTo>
                  <a:pt x="0" y="161671"/>
                </a:lnTo>
                <a:lnTo>
                  <a:pt x="91186" y="161671"/>
                </a:lnTo>
                <a:lnTo>
                  <a:pt x="172085" y="80772"/>
                </a:lnTo>
                <a:lnTo>
                  <a:pt x="91186" y="0"/>
                </a:lnTo>
                <a:close/>
              </a:path>
            </a:pathLst>
          </a:custGeom>
          <a:solidFill>
            <a:srgbClr val="D2CE24"/>
          </a:solidFill>
        </p:spPr>
        <p:txBody>
          <a:bodyPr wrap="square" lIns="0" tIns="0" rIns="0" bIns="0" rtlCol="0">
            <a:noAutofit/>
          </a:bodyPr>
          <a:lstStyle/>
          <a:p>
            <a:endParaRPr/>
          </a:p>
        </p:txBody>
      </p:sp>
      <p:sp>
        <p:nvSpPr>
          <p:cNvPr id="31" name="object 16">
            <a:extLst>
              <a:ext uri="{FF2B5EF4-FFF2-40B4-BE49-F238E27FC236}">
                <a16:creationId xmlns="" xmlns:a16="http://schemas.microsoft.com/office/drawing/2014/main" id="{56EA95DE-1FE5-4D95-A842-2EB39E4D82AD}"/>
              </a:ext>
            </a:extLst>
          </p:cNvPr>
          <p:cNvSpPr/>
          <p:nvPr/>
        </p:nvSpPr>
        <p:spPr>
          <a:xfrm>
            <a:off x="6723411" y="3081491"/>
            <a:ext cx="172085" cy="161671"/>
          </a:xfrm>
          <a:custGeom>
            <a:avLst/>
            <a:gdLst/>
            <a:ahLst/>
            <a:cxnLst/>
            <a:rect l="l" t="t" r="r" b="b"/>
            <a:pathLst>
              <a:path w="172085" h="161671">
                <a:moveTo>
                  <a:pt x="0" y="0"/>
                </a:moveTo>
                <a:lnTo>
                  <a:pt x="91186" y="0"/>
                </a:lnTo>
                <a:lnTo>
                  <a:pt x="172085" y="80772"/>
                </a:lnTo>
                <a:lnTo>
                  <a:pt x="91186" y="161671"/>
                </a:lnTo>
                <a:lnTo>
                  <a:pt x="0" y="161671"/>
                </a:lnTo>
                <a:lnTo>
                  <a:pt x="80899" y="80772"/>
                </a:lnTo>
                <a:lnTo>
                  <a:pt x="0" y="0"/>
                </a:lnTo>
                <a:close/>
              </a:path>
            </a:pathLst>
          </a:custGeom>
          <a:solidFill>
            <a:schemeClr val="accent1">
              <a:lumMod val="50000"/>
            </a:schemeClr>
          </a:solidFill>
          <a:ln w="12700">
            <a:noFill/>
          </a:ln>
        </p:spPr>
        <p:txBody>
          <a:bodyPr wrap="square" lIns="0" tIns="0" rIns="0" bIns="0" rtlCol="0">
            <a:noAutofit/>
          </a:bodyPr>
          <a:lstStyle/>
          <a:p>
            <a:endParaRPr/>
          </a:p>
        </p:txBody>
      </p:sp>
      <p:sp>
        <p:nvSpPr>
          <p:cNvPr id="32" name="object 17">
            <a:extLst>
              <a:ext uri="{FF2B5EF4-FFF2-40B4-BE49-F238E27FC236}">
                <a16:creationId xmlns="" xmlns:a16="http://schemas.microsoft.com/office/drawing/2014/main" id="{347F834C-042D-4282-9E3F-EEB7B8CE12E1}"/>
              </a:ext>
            </a:extLst>
          </p:cNvPr>
          <p:cNvSpPr/>
          <p:nvPr/>
        </p:nvSpPr>
        <p:spPr>
          <a:xfrm>
            <a:off x="6723411" y="3464269"/>
            <a:ext cx="172085" cy="161670"/>
          </a:xfrm>
          <a:custGeom>
            <a:avLst/>
            <a:gdLst/>
            <a:ahLst/>
            <a:cxnLst/>
            <a:rect l="l" t="t" r="r" b="b"/>
            <a:pathLst>
              <a:path w="172085" h="161671">
                <a:moveTo>
                  <a:pt x="91186" y="0"/>
                </a:moveTo>
                <a:lnTo>
                  <a:pt x="0" y="0"/>
                </a:lnTo>
                <a:lnTo>
                  <a:pt x="80899" y="80771"/>
                </a:lnTo>
                <a:lnTo>
                  <a:pt x="0" y="161670"/>
                </a:lnTo>
                <a:lnTo>
                  <a:pt x="91186" y="161670"/>
                </a:lnTo>
                <a:lnTo>
                  <a:pt x="172085" y="80771"/>
                </a:lnTo>
                <a:lnTo>
                  <a:pt x="91186" y="0"/>
                </a:lnTo>
                <a:close/>
              </a:path>
            </a:pathLst>
          </a:custGeom>
          <a:solidFill>
            <a:srgbClr val="D2CE24"/>
          </a:solidFill>
          <a:ln>
            <a:noFill/>
          </a:ln>
        </p:spPr>
        <p:txBody>
          <a:bodyPr wrap="square" lIns="0" tIns="0" rIns="0" bIns="0" rtlCol="0">
            <a:noAutofit/>
          </a:bodyPr>
          <a:lstStyle/>
          <a:p>
            <a:endParaRPr/>
          </a:p>
        </p:txBody>
      </p:sp>
      <p:sp>
        <p:nvSpPr>
          <p:cNvPr id="33" name="object 18">
            <a:extLst>
              <a:ext uri="{FF2B5EF4-FFF2-40B4-BE49-F238E27FC236}">
                <a16:creationId xmlns="" xmlns:a16="http://schemas.microsoft.com/office/drawing/2014/main" id="{B77CC26C-2611-41BD-B7A9-451AED4AAABB}"/>
              </a:ext>
            </a:extLst>
          </p:cNvPr>
          <p:cNvSpPr/>
          <p:nvPr/>
        </p:nvSpPr>
        <p:spPr>
          <a:xfrm>
            <a:off x="6723411" y="3464269"/>
            <a:ext cx="172085" cy="161670"/>
          </a:xfrm>
          <a:custGeom>
            <a:avLst/>
            <a:gdLst/>
            <a:ahLst/>
            <a:cxnLst/>
            <a:rect l="l" t="t" r="r" b="b"/>
            <a:pathLst>
              <a:path w="172085" h="161671">
                <a:moveTo>
                  <a:pt x="0" y="0"/>
                </a:moveTo>
                <a:lnTo>
                  <a:pt x="91186" y="0"/>
                </a:lnTo>
                <a:lnTo>
                  <a:pt x="172085" y="80771"/>
                </a:lnTo>
                <a:lnTo>
                  <a:pt x="91186" y="161670"/>
                </a:lnTo>
                <a:lnTo>
                  <a:pt x="0" y="161670"/>
                </a:lnTo>
                <a:lnTo>
                  <a:pt x="80899" y="80771"/>
                </a:lnTo>
                <a:lnTo>
                  <a:pt x="0" y="0"/>
                </a:lnTo>
                <a:close/>
              </a:path>
            </a:pathLst>
          </a:custGeom>
          <a:solidFill>
            <a:schemeClr val="accent1">
              <a:lumMod val="50000"/>
            </a:schemeClr>
          </a:solidFill>
          <a:ln w="12700">
            <a:solidFill>
              <a:srgbClr val="D2CE24"/>
            </a:solidFill>
          </a:ln>
        </p:spPr>
        <p:txBody>
          <a:bodyPr wrap="square" lIns="0" tIns="0" rIns="0" bIns="0" rtlCol="0">
            <a:noAutofit/>
          </a:bodyPr>
          <a:lstStyle/>
          <a:p>
            <a:endParaRPr/>
          </a:p>
        </p:txBody>
      </p:sp>
      <p:sp>
        <p:nvSpPr>
          <p:cNvPr id="34" name="object 19">
            <a:extLst>
              <a:ext uri="{FF2B5EF4-FFF2-40B4-BE49-F238E27FC236}">
                <a16:creationId xmlns="" xmlns:a16="http://schemas.microsoft.com/office/drawing/2014/main" id="{5AF53778-8D28-4987-8D5E-0E819E563210}"/>
              </a:ext>
            </a:extLst>
          </p:cNvPr>
          <p:cNvSpPr/>
          <p:nvPr/>
        </p:nvSpPr>
        <p:spPr>
          <a:xfrm>
            <a:off x="6723411" y="3825711"/>
            <a:ext cx="172085" cy="161670"/>
          </a:xfrm>
          <a:custGeom>
            <a:avLst/>
            <a:gdLst/>
            <a:ahLst/>
            <a:cxnLst/>
            <a:rect l="l" t="t" r="r" b="b"/>
            <a:pathLst>
              <a:path w="172085" h="161670">
                <a:moveTo>
                  <a:pt x="91186" y="0"/>
                </a:moveTo>
                <a:lnTo>
                  <a:pt x="0" y="0"/>
                </a:lnTo>
                <a:lnTo>
                  <a:pt x="80899" y="80899"/>
                </a:lnTo>
                <a:lnTo>
                  <a:pt x="0" y="161670"/>
                </a:lnTo>
                <a:lnTo>
                  <a:pt x="91186" y="161670"/>
                </a:lnTo>
                <a:lnTo>
                  <a:pt x="172085" y="80899"/>
                </a:lnTo>
                <a:lnTo>
                  <a:pt x="91186" y="0"/>
                </a:lnTo>
                <a:close/>
              </a:path>
            </a:pathLst>
          </a:custGeom>
          <a:solidFill>
            <a:srgbClr val="D2CE24"/>
          </a:solidFill>
        </p:spPr>
        <p:txBody>
          <a:bodyPr wrap="square" lIns="0" tIns="0" rIns="0" bIns="0" rtlCol="0">
            <a:noAutofit/>
          </a:bodyPr>
          <a:lstStyle/>
          <a:p>
            <a:endParaRPr/>
          </a:p>
        </p:txBody>
      </p:sp>
      <p:sp>
        <p:nvSpPr>
          <p:cNvPr id="35" name="object 20">
            <a:extLst>
              <a:ext uri="{FF2B5EF4-FFF2-40B4-BE49-F238E27FC236}">
                <a16:creationId xmlns="" xmlns:a16="http://schemas.microsoft.com/office/drawing/2014/main" id="{14DCAB7D-3C6F-4A71-9191-2936E0FA0779}"/>
              </a:ext>
            </a:extLst>
          </p:cNvPr>
          <p:cNvSpPr/>
          <p:nvPr/>
        </p:nvSpPr>
        <p:spPr>
          <a:xfrm>
            <a:off x="6723411" y="3825711"/>
            <a:ext cx="172085" cy="161670"/>
          </a:xfrm>
          <a:custGeom>
            <a:avLst/>
            <a:gdLst/>
            <a:ahLst/>
            <a:cxnLst/>
            <a:rect l="l" t="t" r="r" b="b"/>
            <a:pathLst>
              <a:path w="172085" h="161670">
                <a:moveTo>
                  <a:pt x="0" y="0"/>
                </a:moveTo>
                <a:lnTo>
                  <a:pt x="91186" y="0"/>
                </a:lnTo>
                <a:lnTo>
                  <a:pt x="172085" y="80899"/>
                </a:lnTo>
                <a:lnTo>
                  <a:pt x="91186" y="161670"/>
                </a:lnTo>
                <a:lnTo>
                  <a:pt x="0" y="161670"/>
                </a:lnTo>
                <a:lnTo>
                  <a:pt x="80899" y="80899"/>
                </a:lnTo>
                <a:lnTo>
                  <a:pt x="0" y="0"/>
                </a:lnTo>
                <a:close/>
              </a:path>
            </a:pathLst>
          </a:custGeom>
          <a:solidFill>
            <a:schemeClr val="accent1">
              <a:lumMod val="50000"/>
            </a:schemeClr>
          </a:solidFill>
          <a:ln w="12700">
            <a:noFill/>
          </a:ln>
        </p:spPr>
        <p:txBody>
          <a:bodyPr wrap="square" lIns="0" tIns="0" rIns="0" bIns="0" rtlCol="0">
            <a:noAutofit/>
          </a:bodyPr>
          <a:lstStyle/>
          <a:p>
            <a:endParaRPr/>
          </a:p>
        </p:txBody>
      </p:sp>
      <p:sp>
        <p:nvSpPr>
          <p:cNvPr id="36" name="object 7">
            <a:extLst>
              <a:ext uri="{FF2B5EF4-FFF2-40B4-BE49-F238E27FC236}">
                <a16:creationId xmlns="" xmlns:a16="http://schemas.microsoft.com/office/drawing/2014/main" id="{269217DD-EBE2-45BA-8187-5AD45D192032}"/>
              </a:ext>
            </a:extLst>
          </p:cNvPr>
          <p:cNvSpPr txBox="1"/>
          <p:nvPr/>
        </p:nvSpPr>
        <p:spPr>
          <a:xfrm>
            <a:off x="7056024" y="2699816"/>
            <a:ext cx="3263235" cy="1326003"/>
          </a:xfrm>
          <a:prstGeom prst="rect">
            <a:avLst/>
          </a:prstGeom>
        </p:spPr>
        <p:txBody>
          <a:bodyPr wrap="square" lIns="0" tIns="0" rIns="0" bIns="0" rtlCol="0">
            <a:noAutofit/>
          </a:bodyPr>
          <a:lstStyle/>
          <a:p>
            <a:pPr marL="12700" marR="37370">
              <a:spcBef>
                <a:spcPts val="88"/>
              </a:spcBef>
            </a:pPr>
            <a:r>
              <a:rPr lang="es-EC" sz="1600" spc="0" dirty="0" smtClean="0">
                <a:latin typeface="Century Gothic"/>
                <a:cs typeface="Century Gothic"/>
              </a:rPr>
              <a:t>Ingresos y gastos</a:t>
            </a:r>
            <a:endParaRPr sz="1600" dirty="0">
              <a:latin typeface="Century Gothic"/>
              <a:cs typeface="Century Gothic"/>
            </a:endParaRPr>
          </a:p>
          <a:p>
            <a:pPr marL="12700">
              <a:spcBef>
                <a:spcPts val="830"/>
              </a:spcBef>
            </a:pPr>
            <a:r>
              <a:rPr lang="es-EC" sz="1600" spc="-4" dirty="0" smtClean="0">
                <a:latin typeface="Century Gothic"/>
                <a:cs typeface="Century Gothic"/>
              </a:rPr>
              <a:t>Cooperación internacional</a:t>
            </a:r>
            <a:endParaRPr sz="1600" dirty="0">
              <a:latin typeface="Century Gothic"/>
              <a:cs typeface="Century Gothic"/>
            </a:endParaRPr>
          </a:p>
          <a:p>
            <a:pPr marL="12700" marR="37370">
              <a:spcBef>
                <a:spcPts val="918"/>
              </a:spcBef>
            </a:pPr>
            <a:r>
              <a:rPr lang="es-EC" sz="1600" dirty="0" smtClean="0">
                <a:latin typeface="Century Gothic"/>
                <a:cs typeface="Century Gothic"/>
              </a:rPr>
              <a:t>Vialidad</a:t>
            </a:r>
            <a:endParaRPr sz="1600" dirty="0">
              <a:latin typeface="Century Gothic"/>
              <a:cs typeface="Century Gothic"/>
            </a:endParaRPr>
          </a:p>
          <a:p>
            <a:pPr marL="12700" marR="37370">
              <a:spcBef>
                <a:spcPts val="921"/>
              </a:spcBef>
            </a:pPr>
            <a:r>
              <a:rPr lang="es-EC" sz="1600" dirty="0" smtClean="0">
                <a:latin typeface="Century Gothic"/>
                <a:cs typeface="Century Gothic"/>
              </a:rPr>
              <a:t>Turismo</a:t>
            </a:r>
            <a:endParaRPr lang="es-EC" sz="1600" spc="0" dirty="0">
              <a:latin typeface="Century Gothic"/>
              <a:cs typeface="Century Gothic"/>
            </a:endParaRPr>
          </a:p>
        </p:txBody>
      </p:sp>
    </p:spTree>
    <p:extLst>
      <p:ext uri="{BB962C8B-B14F-4D97-AF65-F5344CB8AC3E}">
        <p14:creationId xmlns:p14="http://schemas.microsoft.com/office/powerpoint/2010/main" val="52715336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37</a:t>
            </a:r>
            <a:endParaRPr lang="x-none"/>
          </a:p>
        </p:txBody>
      </p:sp>
      <p:sp>
        <p:nvSpPr>
          <p:cNvPr id="3" name="8 CuadroTexto">
            <a:extLst>
              <a:ext uri="{FF2B5EF4-FFF2-40B4-BE49-F238E27FC236}">
                <a16:creationId xmlns:a16="http://schemas.microsoft.com/office/drawing/2014/main" xmlns="" id="{1CDD573D-4C3E-44E1-9525-F9C74C5EC55C}"/>
              </a:ext>
            </a:extLst>
          </p:cNvPr>
          <p:cNvSpPr txBox="1"/>
          <p:nvPr/>
        </p:nvSpPr>
        <p:spPr>
          <a:xfrm>
            <a:off x="792978" y="1215063"/>
            <a:ext cx="4651477" cy="5016758"/>
          </a:xfrm>
          <a:prstGeom prst="rect">
            <a:avLst/>
          </a:prstGeom>
          <a:solidFill>
            <a:schemeClr val="accent1">
              <a:lumMod val="40000"/>
              <a:lumOff val="60000"/>
            </a:schemeClr>
          </a:solidFill>
          <a:ln>
            <a:noFill/>
          </a:ln>
        </p:spPr>
        <p:txBody>
          <a:bodyPr wrap="square" rtlCol="0">
            <a:spAutoFit/>
          </a:bodyPr>
          <a:lstStyle/>
          <a:p>
            <a:pPr algn="ctr"/>
            <a:r>
              <a:rPr lang="es-EC" sz="1600" b="1" dirty="0"/>
              <a:t>INSTRUCCIONES:</a:t>
            </a:r>
          </a:p>
          <a:p>
            <a:pPr lvl="0" algn="just"/>
            <a:r>
              <a:rPr lang="es-ES" sz="1600" dirty="0"/>
              <a:t>1. Una vez que la información haya sido concluida por  la persona delegada del GAD Provincial, esta información será revisada y validada por el  Responsable del INEC,   el mismo que será el encargado de informar por este medio las posibles novedades y a su vez el delegado o responsable del llenado de la información podrá emitir respuesta con respecto a las novedades enviadas.</a:t>
            </a:r>
          </a:p>
          <a:p>
            <a:pPr algn="just"/>
            <a:r>
              <a:rPr lang="es-EC" sz="1600" dirty="0"/>
              <a:t>2. Una vez que se emita las respectivas respuestas o comentarios en este campo es importante que presione el ícono                                                para que </a:t>
            </a:r>
            <a:r>
              <a:rPr lang="es-EC" sz="1600" dirty="0" smtClean="0"/>
              <a:t> para </a:t>
            </a:r>
            <a:r>
              <a:rPr lang="es-EC" sz="1600" dirty="0"/>
              <a:t>la información se guarde satisfactoriamente y pueda ser evidenciada por parte del Responsable/supervisor de INEC, esta respuesta se visualizará de color verde, como se puede ver en la siguiente imagen.</a:t>
            </a:r>
          </a:p>
        </p:txBody>
      </p:sp>
      <p:pic>
        <p:nvPicPr>
          <p:cNvPr id="5" name="Imagen 18">
            <a:extLst>
              <a:ext uri="{FF2B5EF4-FFF2-40B4-BE49-F238E27FC236}">
                <a16:creationId xmlns:a16="http://schemas.microsoft.com/office/drawing/2014/main" xmlns="" id="{0DA97212-6EA0-45CE-97F3-916249A5983D}"/>
              </a:ext>
            </a:extLst>
          </p:cNvPr>
          <p:cNvPicPr/>
          <p:nvPr/>
        </p:nvPicPr>
        <p:blipFill>
          <a:blip r:embed="rId2"/>
          <a:stretch>
            <a:fillRect/>
          </a:stretch>
        </p:blipFill>
        <p:spPr>
          <a:xfrm>
            <a:off x="829798" y="4667422"/>
            <a:ext cx="1218263" cy="304800"/>
          </a:xfrm>
          <a:prstGeom prst="rect">
            <a:avLst/>
          </a:prstGeom>
        </p:spPr>
      </p:pic>
      <p:pic>
        <p:nvPicPr>
          <p:cNvPr id="6" name="Imagen 19">
            <a:extLst>
              <a:ext uri="{FF2B5EF4-FFF2-40B4-BE49-F238E27FC236}">
                <a16:creationId xmlns:a16="http://schemas.microsoft.com/office/drawing/2014/main" xmlns="" id="{63AB7AEF-4C60-4E0C-9A6C-4F16E3A1C8DC}"/>
              </a:ext>
            </a:extLst>
          </p:cNvPr>
          <p:cNvPicPr/>
          <p:nvPr/>
        </p:nvPicPr>
        <p:blipFill>
          <a:blip r:embed="rId3">
            <a:extLst>
              <a:ext uri="{28A0092B-C50C-407E-A947-70E740481C1C}">
                <a14:useLocalDpi xmlns:a14="http://schemas.microsoft.com/office/drawing/2010/main" val="0"/>
              </a:ext>
            </a:extLst>
          </a:blip>
          <a:stretch>
            <a:fillRect/>
          </a:stretch>
        </p:blipFill>
        <p:spPr>
          <a:xfrm>
            <a:off x="5481275" y="912036"/>
            <a:ext cx="6481426" cy="5763237"/>
          </a:xfrm>
          <a:prstGeom prst="rect">
            <a:avLst/>
          </a:prstGeom>
        </p:spPr>
      </p:pic>
      <p:sp>
        <p:nvSpPr>
          <p:cNvPr id="7" name="Título 1">
            <a:extLst>
              <a:ext uri="{FF2B5EF4-FFF2-40B4-BE49-F238E27FC236}">
                <a16:creationId xmlns:a16="http://schemas.microsoft.com/office/drawing/2014/main" xmlns="" id="{71AC0023-1E48-4639-82E9-3E37BCB33D2B}"/>
              </a:ext>
            </a:extLst>
          </p:cNvPr>
          <p:cNvSpPr>
            <a:spLocks noGrp="1"/>
          </p:cNvSpPr>
          <p:nvPr>
            <p:ph type="title"/>
          </p:nvPr>
        </p:nvSpPr>
        <p:spPr>
          <a:xfrm>
            <a:off x="1584291" y="474584"/>
            <a:ext cx="7524504" cy="303190"/>
          </a:xfrm>
        </p:spPr>
        <p:txBody>
          <a:bodyPr>
            <a:noAutofit/>
          </a:bodyPr>
          <a:lstStyle/>
          <a:p>
            <a:pPr lvl="1" algn="ctr"/>
            <a:r>
              <a:rPr lang="es-ES" b="1" dirty="0" smtClean="0">
                <a:solidFill>
                  <a:schemeClr val="tx1"/>
                </a:solidFill>
                <a:latin typeface="+mj-lt"/>
              </a:rPr>
              <a:t>N</a:t>
            </a:r>
            <a:r>
              <a:rPr lang="es-EC" b="1" dirty="0" smtClean="0">
                <a:solidFill>
                  <a:schemeClr val="tx1"/>
                </a:solidFill>
                <a:latin typeface="+mj-lt"/>
              </a:rPr>
              <a:t>OVEDADES</a:t>
            </a:r>
            <a:endParaRPr lang="es-EC" b="1" dirty="0">
              <a:solidFill>
                <a:schemeClr val="tx1"/>
              </a:solidFill>
              <a:latin typeface="+mj-lt"/>
            </a:endParaRPr>
          </a:p>
        </p:txBody>
      </p:sp>
    </p:spTree>
    <p:extLst>
      <p:ext uri="{BB962C8B-B14F-4D97-AF65-F5344CB8AC3E}">
        <p14:creationId xmlns:p14="http://schemas.microsoft.com/office/powerpoint/2010/main" val="141638522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 xmlns:a16="http://schemas.microsoft.com/office/drawing/2014/main" id="{DAEFAD10-D531-A646-B780-2418143D9740}"/>
              </a:ext>
            </a:extLst>
          </p:cNvPr>
          <p:cNvSpPr>
            <a:spLocks noGrp="1"/>
          </p:cNvSpPr>
          <p:nvPr>
            <p:ph type="title"/>
          </p:nvPr>
        </p:nvSpPr>
        <p:spPr>
          <a:xfrm>
            <a:off x="2829696" y="3661516"/>
            <a:ext cx="8517753" cy="1112109"/>
          </a:xfrm>
        </p:spPr>
        <p:txBody>
          <a:bodyPr>
            <a:normAutofit fontScale="90000"/>
          </a:bodyPr>
          <a:lstStyle/>
          <a:p>
            <a:r>
              <a:rPr lang="es-EC" dirty="0"/>
              <a:t>Capítulo II </a:t>
            </a:r>
            <a:r>
              <a:rPr lang="es-EC" dirty="0" smtClean="0"/>
              <a:t>                FOMENTO </a:t>
            </a:r>
            <a:r>
              <a:rPr lang="es-EC" dirty="0"/>
              <a:t>Y DESARROLLO PRODUCTIVO</a:t>
            </a:r>
          </a:p>
        </p:txBody>
      </p:sp>
      <p:sp>
        <p:nvSpPr>
          <p:cNvPr id="6" name="Marcador de texto 5">
            <a:extLst>
              <a:ext uri="{FF2B5EF4-FFF2-40B4-BE49-F238E27FC236}">
                <a16:creationId xmlns="" xmlns:a16="http://schemas.microsoft.com/office/drawing/2014/main" id="{BFA92F3C-CE9E-1E45-9C49-25DA5E06B8E0}"/>
              </a:ext>
            </a:extLst>
          </p:cNvPr>
          <p:cNvSpPr>
            <a:spLocks noGrp="1"/>
          </p:cNvSpPr>
          <p:nvPr>
            <p:ph type="body" sz="quarter" idx="10"/>
          </p:nvPr>
        </p:nvSpPr>
        <p:spPr>
          <a:xfrm>
            <a:off x="2852665" y="987146"/>
            <a:ext cx="1665287" cy="1257694"/>
          </a:xfrm>
        </p:spPr>
        <p:txBody>
          <a:bodyPr/>
          <a:lstStyle/>
          <a:p>
            <a:r>
              <a:rPr lang="es-EC" dirty="0" smtClean="0"/>
              <a:t>06</a:t>
            </a:r>
            <a:endParaRPr lang="es-EC" dirty="0"/>
          </a:p>
        </p:txBody>
      </p:sp>
    </p:spTree>
    <p:extLst>
      <p:ext uri="{BB962C8B-B14F-4D97-AF65-F5344CB8AC3E}">
        <p14:creationId xmlns:p14="http://schemas.microsoft.com/office/powerpoint/2010/main" val="39272720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38</a:t>
            </a:r>
            <a:endParaRPr lang="x-none"/>
          </a:p>
        </p:txBody>
      </p:sp>
      <p:graphicFrame>
        <p:nvGraphicFramePr>
          <p:cNvPr id="3" name="5 Diagrama">
            <a:extLst>
              <a:ext uri="{FF2B5EF4-FFF2-40B4-BE49-F238E27FC236}">
                <a16:creationId xmlns:a16="http://schemas.microsoft.com/office/drawing/2014/main" xmlns="" id="{D7E91507-5630-4EF0-A547-9D752DB03A50}"/>
              </a:ext>
            </a:extLst>
          </p:cNvPr>
          <p:cNvGraphicFramePr/>
          <p:nvPr>
            <p:extLst>
              <p:ext uri="{D42A27DB-BD31-4B8C-83A1-F6EECF244321}">
                <p14:modId xmlns:p14="http://schemas.microsoft.com/office/powerpoint/2010/main" val="1171916398"/>
              </p:ext>
            </p:extLst>
          </p:nvPr>
        </p:nvGraphicFramePr>
        <p:xfrm>
          <a:off x="802018" y="1412498"/>
          <a:ext cx="10981010" cy="524185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1638522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39</a:t>
            </a:r>
            <a:endParaRPr lang="x-none"/>
          </a:p>
        </p:txBody>
      </p:sp>
      <p:sp>
        <p:nvSpPr>
          <p:cNvPr id="3" name="7 CuadroTexto">
            <a:extLst>
              <a:ext uri="{FF2B5EF4-FFF2-40B4-BE49-F238E27FC236}">
                <a16:creationId xmlns:a16="http://schemas.microsoft.com/office/drawing/2014/main" xmlns="" id="{BD174BAB-43BF-46FD-87B4-B33BB492BB17}"/>
              </a:ext>
            </a:extLst>
          </p:cNvPr>
          <p:cNvSpPr txBox="1"/>
          <p:nvPr/>
        </p:nvSpPr>
        <p:spPr>
          <a:xfrm>
            <a:off x="1135597" y="1228609"/>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r>
              <a:rPr lang="es-EC" dirty="0" smtClean="0"/>
              <a:t>.</a:t>
            </a:r>
            <a:endParaRPr lang="es-EC" dirty="0"/>
          </a:p>
        </p:txBody>
      </p:sp>
      <p:sp>
        <p:nvSpPr>
          <p:cNvPr id="5" name="9 CuadroTexto">
            <a:extLst>
              <a:ext uri="{FF2B5EF4-FFF2-40B4-BE49-F238E27FC236}">
                <a16:creationId xmlns:a16="http://schemas.microsoft.com/office/drawing/2014/main" xmlns="" id="{5E91BD53-0A51-4188-9A99-65002C494DEB}"/>
              </a:ext>
            </a:extLst>
          </p:cNvPr>
          <p:cNvSpPr txBox="1"/>
          <p:nvPr/>
        </p:nvSpPr>
        <p:spPr>
          <a:xfrm>
            <a:off x="6773120" y="3707119"/>
            <a:ext cx="603250" cy="276999"/>
          </a:xfrm>
          <a:prstGeom prst="rect">
            <a:avLst/>
          </a:prstGeom>
          <a:noFill/>
        </p:spPr>
        <p:txBody>
          <a:bodyPr wrap="square" rtlCol="0">
            <a:spAutoFit/>
          </a:bodyPr>
          <a:lstStyle/>
          <a:p>
            <a:r>
              <a:rPr lang="es-EC" sz="1200" b="1" dirty="0" smtClean="0">
                <a:solidFill>
                  <a:schemeClr val="accent5">
                    <a:lumMod val="60000"/>
                    <a:lumOff val="40000"/>
                  </a:schemeClr>
                </a:solidFill>
              </a:rPr>
              <a:t>2021</a:t>
            </a:r>
            <a:endParaRPr lang="es-EC" b="1" dirty="0">
              <a:solidFill>
                <a:schemeClr val="accent5">
                  <a:lumMod val="60000"/>
                  <a:lumOff val="40000"/>
                </a:schemeClr>
              </a:solidFill>
            </a:endParaRPr>
          </a:p>
        </p:txBody>
      </p:sp>
      <p:pic>
        <p:nvPicPr>
          <p:cNvPr id="6" name="Imagen 3">
            <a:extLst>
              <a:ext uri="{FF2B5EF4-FFF2-40B4-BE49-F238E27FC236}">
                <a16:creationId xmlns:a16="http://schemas.microsoft.com/office/drawing/2014/main" xmlns="" id="{13125C83-ADA0-495F-921F-C1EC952E4E86}"/>
              </a:ext>
            </a:extLst>
          </p:cNvPr>
          <p:cNvPicPr/>
          <p:nvPr/>
        </p:nvPicPr>
        <p:blipFill rotWithShape="1">
          <a:blip r:embed="rId2"/>
          <a:srcRect l="3465" t="2009"/>
          <a:stretch/>
        </p:blipFill>
        <p:spPr bwMode="auto">
          <a:xfrm>
            <a:off x="1100914" y="2700695"/>
            <a:ext cx="6899894" cy="3298970"/>
          </a:xfrm>
          <a:prstGeom prst="rect">
            <a:avLst/>
          </a:prstGeom>
          <a:ln>
            <a:noFill/>
          </a:ln>
          <a:extLst>
            <a:ext uri="{53640926-AAD7-44D8-BBD7-CCE9431645EC}">
              <a14:shadowObscured xmlns:a14="http://schemas.microsoft.com/office/drawing/2010/main"/>
            </a:ext>
          </a:extLst>
        </p:spPr>
      </p:pic>
      <p:pic>
        <p:nvPicPr>
          <p:cNvPr id="7" name="Imagen 4">
            <a:extLst>
              <a:ext uri="{FF2B5EF4-FFF2-40B4-BE49-F238E27FC236}">
                <a16:creationId xmlns:a16="http://schemas.microsoft.com/office/drawing/2014/main" xmlns="" id="{86D16CC7-1F21-4DFD-B8E3-B368EBE6A0A5}"/>
              </a:ext>
            </a:extLst>
          </p:cNvPr>
          <p:cNvPicPr>
            <a:picLocks noChangeAspect="1"/>
          </p:cNvPicPr>
          <p:nvPr/>
        </p:nvPicPr>
        <p:blipFill>
          <a:blip r:embed="rId3"/>
          <a:stretch>
            <a:fillRect/>
          </a:stretch>
        </p:blipFill>
        <p:spPr>
          <a:xfrm>
            <a:off x="7974056" y="2734251"/>
            <a:ext cx="3838575" cy="3231858"/>
          </a:xfrm>
          <a:prstGeom prst="rect">
            <a:avLst/>
          </a:prstGeom>
        </p:spPr>
      </p:pic>
    </p:spTree>
    <p:extLst>
      <p:ext uri="{BB962C8B-B14F-4D97-AF65-F5344CB8AC3E}">
        <p14:creationId xmlns:p14="http://schemas.microsoft.com/office/powerpoint/2010/main" val="141638522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40</a:t>
            </a:r>
            <a:endParaRPr lang="x-none"/>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2608" y="1455313"/>
            <a:ext cx="11210502" cy="46601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6 CuadroTexto">
            <a:extLst>
              <a:ext uri="{FF2B5EF4-FFF2-40B4-BE49-F238E27FC236}">
                <a16:creationId xmlns:a16="http://schemas.microsoft.com/office/drawing/2014/main" xmlns="" id="{4D1A85CB-4359-48B9-B14A-B6C42F5F77B3}"/>
              </a:ext>
            </a:extLst>
          </p:cNvPr>
          <p:cNvSpPr txBox="1"/>
          <p:nvPr/>
        </p:nvSpPr>
        <p:spPr>
          <a:xfrm>
            <a:off x="1251093" y="902252"/>
            <a:ext cx="9966406" cy="400110"/>
          </a:xfrm>
          <a:prstGeom prst="rect">
            <a:avLst/>
          </a:prstGeom>
          <a:noFill/>
        </p:spPr>
        <p:txBody>
          <a:bodyPr wrap="square" rtlCol="0">
            <a:spAutoFit/>
          </a:bodyPr>
          <a:lstStyle/>
          <a:p>
            <a:pPr marL="285750" indent="-285750">
              <a:buFont typeface="Arial" panose="020B0604020202020204" pitchFamily="34" charset="0"/>
              <a:buChar char="•"/>
            </a:pPr>
            <a:r>
              <a:rPr lang="es-EC" sz="2000" dirty="0"/>
              <a:t>Acceder a la pestaña del capítulo </a:t>
            </a:r>
            <a:r>
              <a:rPr lang="es-EC" sz="2000" dirty="0" smtClean="0"/>
              <a:t>II Fomento y Desarrollo Productivo</a:t>
            </a:r>
            <a:endParaRPr lang="es-EC" sz="2000" dirty="0"/>
          </a:p>
        </p:txBody>
      </p:sp>
    </p:spTree>
    <p:extLst>
      <p:ext uri="{BB962C8B-B14F-4D97-AF65-F5344CB8AC3E}">
        <p14:creationId xmlns:p14="http://schemas.microsoft.com/office/powerpoint/2010/main" val="141638522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41</a:t>
            </a:r>
            <a:endParaRPr lang="x-none"/>
          </a:p>
        </p:txBody>
      </p:sp>
      <p:sp>
        <p:nvSpPr>
          <p:cNvPr id="3" name="Título 1">
            <a:extLst>
              <a:ext uri="{FF2B5EF4-FFF2-40B4-BE49-F238E27FC236}">
                <a16:creationId xmlns:a16="http://schemas.microsoft.com/office/drawing/2014/main" xmlns="" id="{82C91C7E-D888-4C0F-ADC9-A30970086402}"/>
              </a:ext>
            </a:extLst>
          </p:cNvPr>
          <p:cNvSpPr>
            <a:spLocks noGrp="1"/>
          </p:cNvSpPr>
          <p:nvPr>
            <p:ph type="title"/>
          </p:nvPr>
        </p:nvSpPr>
        <p:spPr>
          <a:xfrm>
            <a:off x="1094814" y="428814"/>
            <a:ext cx="8020547" cy="414116"/>
          </a:xfrm>
        </p:spPr>
        <p:txBody>
          <a:bodyPr>
            <a:noAutofit/>
          </a:bodyPr>
          <a:lstStyle/>
          <a:p>
            <a:pPr lvl="1" algn="just"/>
            <a:r>
              <a:rPr lang="es-EC" b="1" dirty="0">
                <a:solidFill>
                  <a:schemeClr val="tx1"/>
                </a:solidFill>
                <a:latin typeface="+mj-lt"/>
              </a:rPr>
              <a:t>2.1 Para la gestión de la competencia el GAD Provincial  contó con:</a:t>
            </a:r>
          </a:p>
        </p:txBody>
      </p:sp>
      <p:sp>
        <p:nvSpPr>
          <p:cNvPr id="5" name="7 CuadroTexto">
            <a:extLst>
              <a:ext uri="{FF2B5EF4-FFF2-40B4-BE49-F238E27FC236}">
                <a16:creationId xmlns:a16="http://schemas.microsoft.com/office/drawing/2014/main" xmlns="" id="{F48D5899-E925-487F-AB6A-936170133996}"/>
              </a:ext>
            </a:extLst>
          </p:cNvPr>
          <p:cNvSpPr txBox="1"/>
          <p:nvPr/>
        </p:nvSpPr>
        <p:spPr>
          <a:xfrm>
            <a:off x="1378856" y="1341044"/>
            <a:ext cx="4717143" cy="3970318"/>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a:t>
            </a:r>
            <a:r>
              <a:rPr lang="es-EC" sz="1400" dirty="0"/>
              <a:t>: </a:t>
            </a:r>
            <a:endParaRPr lang="es-EC" sz="1400" dirty="0" smtClean="0"/>
          </a:p>
          <a:p>
            <a:pPr algn="just"/>
            <a:r>
              <a:rPr lang="es-EC" sz="1400" dirty="0" smtClean="0"/>
              <a:t>Conocer </a:t>
            </a:r>
            <a:r>
              <a:rPr lang="es-EC" sz="1400" dirty="0"/>
              <a:t>la  estructura organizacional con la que contó el GAD para llevar a cabo las actividades de  gestión de la competencia</a:t>
            </a:r>
            <a:r>
              <a:rPr lang="es-EC" sz="1400" dirty="0" smtClean="0"/>
              <a:t>.</a:t>
            </a:r>
          </a:p>
          <a:p>
            <a:pPr algn="just"/>
            <a:r>
              <a:rPr lang="es-EC" sz="1400" b="1" dirty="0"/>
              <a:t>Estructura organizacional.-</a:t>
            </a:r>
            <a:r>
              <a:rPr lang="es-EC" sz="1400" dirty="0"/>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algn="just"/>
            <a:endParaRPr lang="es-EC" sz="1400" dirty="0" smtClean="0"/>
          </a:p>
          <a:p>
            <a:pPr algn="ctr"/>
            <a:r>
              <a:rPr lang="es-EC" sz="1400" b="1" dirty="0"/>
              <a:t>INSTRUCCIONES:</a:t>
            </a:r>
          </a:p>
          <a:p>
            <a:pPr marL="285750" lvl="0" indent="-285750" algn="just">
              <a:buFont typeface="Arial" panose="020B0604020202020204" pitchFamily="34" charset="0"/>
              <a:buChar char="•"/>
            </a:pPr>
            <a:r>
              <a:rPr lang="es-EC" sz="1400" dirty="0"/>
              <a:t>Para el llenado de esta pregunta se debe elegir una sola respuesta en cualquiera de los literales del </a:t>
            </a:r>
            <a:r>
              <a:rPr lang="es-EC" sz="1400" b="1" dirty="0"/>
              <a:t>a </a:t>
            </a:r>
            <a:r>
              <a:rPr lang="es-EC" sz="1400" dirty="0"/>
              <a:t>al </a:t>
            </a:r>
            <a:r>
              <a:rPr lang="es-EC" sz="1400" b="1" dirty="0"/>
              <a:t>e</a:t>
            </a:r>
            <a:r>
              <a:rPr lang="es-EC" sz="1400" dirty="0"/>
              <a:t>; en el caso de que la respuesta sea </a:t>
            </a:r>
            <a:r>
              <a:rPr lang="es-EC" sz="1400" b="1" dirty="0"/>
              <a:t>literal e. Otro… Especifique</a:t>
            </a:r>
            <a:r>
              <a:rPr lang="es-EC" sz="1400" dirty="0"/>
              <a:t>; describa como está conformada la estructura. </a:t>
            </a:r>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7224" y="2121807"/>
            <a:ext cx="5545407" cy="2664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1638522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5641932"/>
            <a:ext cx="728662" cy="457629"/>
          </a:xfrm>
        </p:spPr>
        <p:txBody>
          <a:bodyPr>
            <a:normAutofit lnSpcReduction="10000"/>
          </a:bodyPr>
          <a:lstStyle/>
          <a:p>
            <a:r>
              <a:rPr lang="es-EC" dirty="0" smtClean="0"/>
              <a:t>42</a:t>
            </a:r>
            <a:endParaRPr lang="x-none"/>
          </a:p>
        </p:txBody>
      </p:sp>
      <p:sp>
        <p:nvSpPr>
          <p:cNvPr id="3" name="Título 1">
            <a:extLst>
              <a:ext uri="{FF2B5EF4-FFF2-40B4-BE49-F238E27FC236}">
                <a16:creationId xmlns:a16="http://schemas.microsoft.com/office/drawing/2014/main" xmlns="" id="{CFF71375-48A8-4CEE-94ED-A8D770A2C674}"/>
              </a:ext>
            </a:extLst>
          </p:cNvPr>
          <p:cNvSpPr>
            <a:spLocks noGrp="1"/>
          </p:cNvSpPr>
          <p:nvPr>
            <p:ph type="title"/>
          </p:nvPr>
        </p:nvSpPr>
        <p:spPr>
          <a:xfrm>
            <a:off x="1153537" y="460597"/>
            <a:ext cx="8041977" cy="414116"/>
          </a:xfrm>
          <a:noFill/>
        </p:spPr>
        <p:txBody>
          <a:bodyPr>
            <a:noAutofit/>
          </a:bodyPr>
          <a:lstStyle/>
          <a:p>
            <a:pPr algn="just"/>
            <a:r>
              <a:rPr lang="es-ES" sz="1800" dirty="0">
                <a:solidFill>
                  <a:schemeClr val="tx1"/>
                </a:solidFill>
              </a:rPr>
              <a:t>2.2 Registre la información del personal con el cual contó  la jefatura, dirección o coordinación para gestionar la competencia en el año </a:t>
            </a:r>
            <a:r>
              <a:rPr lang="es-ES" sz="1800" dirty="0" smtClean="0">
                <a:solidFill>
                  <a:schemeClr val="tx1"/>
                </a:solidFill>
              </a:rPr>
              <a:t>2021?</a:t>
            </a:r>
            <a:endParaRPr lang="es-EC" sz="1800" dirty="0">
              <a:solidFill>
                <a:schemeClr val="tx1"/>
              </a:solidFill>
            </a:endParaRPr>
          </a:p>
        </p:txBody>
      </p:sp>
      <p:sp>
        <p:nvSpPr>
          <p:cNvPr id="13"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5641932"/>
            <a:ext cx="728662" cy="457629"/>
          </a:xfrm>
        </p:spPr>
        <p:txBody>
          <a:bodyPr>
            <a:normAutofit lnSpcReduction="10000"/>
          </a:bodyPr>
          <a:lstStyle/>
          <a:p>
            <a:r>
              <a:rPr lang="es-EC" dirty="0" smtClean="0"/>
              <a:t>15</a:t>
            </a:r>
            <a:endParaRPr lang="x-none"/>
          </a:p>
        </p:txBody>
      </p:sp>
      <p:sp>
        <p:nvSpPr>
          <p:cNvPr id="14" name="7 CuadroTexto">
            <a:extLst>
              <a:ext uri="{FF2B5EF4-FFF2-40B4-BE49-F238E27FC236}">
                <a16:creationId xmlns:a16="http://schemas.microsoft.com/office/drawing/2014/main" xmlns="" id="{38205373-B736-4ECB-AE7A-CD9B037A1D1E}"/>
              </a:ext>
            </a:extLst>
          </p:cNvPr>
          <p:cNvSpPr txBox="1"/>
          <p:nvPr/>
        </p:nvSpPr>
        <p:spPr>
          <a:xfrm>
            <a:off x="605373" y="2055978"/>
            <a:ext cx="11401036" cy="2677656"/>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 </a:t>
            </a:r>
            <a:r>
              <a:rPr lang="es-EC" sz="1400" dirty="0" smtClean="0"/>
              <a:t>Conocer la información del personal con el cual contó el </a:t>
            </a:r>
            <a:r>
              <a:rPr lang="es-EC" sz="1400" dirty="0"/>
              <a:t>GAD Provincial dentro del departamento o unidad, </a:t>
            </a:r>
            <a:r>
              <a:rPr lang="es-EC" sz="1400" dirty="0" smtClean="0"/>
              <a:t>para ejecutar  las actividades que son de su competencia, </a:t>
            </a:r>
            <a:r>
              <a:rPr lang="es-EC" sz="1400" dirty="0"/>
              <a:t>además determinar la denominación del puesto, régimen laboral (Nombramiento Provisional; Nombramiento definitivo; Contrato ocasional; código de </a:t>
            </a:r>
            <a:r>
              <a:rPr lang="es-EC" sz="1400" dirty="0" smtClean="0"/>
              <a:t>trabajo, etc.), </a:t>
            </a:r>
            <a:r>
              <a:rPr lang="es-EC" sz="1400" dirty="0"/>
              <a:t>nivel de instrucción, título y género del personal lo cual ayudará al desarrollo de procesos de formación más efectivos a largo plazo. </a:t>
            </a:r>
            <a:endParaRPr lang="es-EC" sz="1400" dirty="0" smtClean="0"/>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S_tradnl" sz="1400" dirty="0"/>
              <a:t>Presione el ícono </a:t>
            </a:r>
            <a:r>
              <a:rPr lang="es-ES_tradnl" sz="1400" dirty="0" smtClean="0"/>
              <a:t>     para </a:t>
            </a:r>
            <a:r>
              <a:rPr lang="es-ES_tradnl" sz="1400" dirty="0"/>
              <a:t>editar la información precargada del personal </a:t>
            </a:r>
            <a:r>
              <a:rPr lang="es-EC" sz="1400" dirty="0"/>
              <a:t>a </a:t>
            </a:r>
            <a:r>
              <a:rPr lang="es-EC" sz="1400" b="1" dirty="0"/>
              <a:t>NOMBRAMIENTO PERMANENTE Y/O NOMBRAMIENTO PERIODO FIJO, </a:t>
            </a:r>
            <a:r>
              <a:rPr lang="es-EC" sz="1400" dirty="0"/>
              <a:t>si la información ya no es coincidente con la del año anterior proceda a eliminar presionando el ícono</a:t>
            </a:r>
            <a:r>
              <a:rPr lang="es-EC" sz="1400" b="1" dirty="0"/>
              <a:t>    </a:t>
            </a:r>
          </a:p>
          <a:p>
            <a:pPr marL="285750" lvl="0" indent="-285750" algn="just">
              <a:buFont typeface="Arial" panose="020B0604020202020204" pitchFamily="34" charset="0"/>
              <a:buChar char="•"/>
            </a:pPr>
            <a:r>
              <a:rPr lang="es-EC" sz="1400" dirty="0"/>
              <a:t>Si cuenta con nuevo personal presione el</a:t>
            </a:r>
            <a:r>
              <a:rPr lang="es-EC" sz="1400" b="1" dirty="0"/>
              <a:t> botón agregar registros </a:t>
            </a:r>
            <a:r>
              <a:rPr lang="es-EC" sz="1400" dirty="0"/>
              <a:t>seguido del ícono        y se visualizará los campos para el  ingreso de la información </a:t>
            </a:r>
            <a:r>
              <a:rPr lang="es-EC" sz="1400" b="1" dirty="0"/>
              <a:t>DENOMINACIÓN DEL PUESTO, RÉGIMEN LABORAL, NIVEL DE INSTRUCCIÓN, TÍTULO, GÉNERO, </a:t>
            </a:r>
            <a:r>
              <a:rPr lang="es-EC" sz="1400" dirty="0"/>
              <a:t>una vez que haya culminado con el registro presione el ícono     </a:t>
            </a:r>
            <a:r>
              <a:rPr lang="es-EC" sz="1400" b="1" dirty="0"/>
              <a:t>.</a:t>
            </a:r>
            <a:r>
              <a:rPr lang="es-EC" sz="1400" dirty="0"/>
              <a:t> </a:t>
            </a:r>
          </a:p>
          <a:p>
            <a:pPr marL="285750" indent="-285750" algn="just">
              <a:buFont typeface="Arial" panose="020B0604020202020204" pitchFamily="34" charset="0"/>
              <a:buChar char="•"/>
            </a:pPr>
            <a:r>
              <a:rPr lang="es-EC" sz="1400" dirty="0"/>
              <a:t>Si se cuenta con más de un registro, presione el </a:t>
            </a:r>
            <a:r>
              <a:rPr lang="es-EC" sz="1400" b="1" dirty="0"/>
              <a:t>botón agregar </a:t>
            </a:r>
            <a:r>
              <a:rPr lang="es-EC" sz="1400" dirty="0"/>
              <a:t>y realice el mismo proceso</a:t>
            </a:r>
            <a:r>
              <a:rPr lang="es-EC" sz="1400" dirty="0" smtClean="0"/>
              <a:t>.</a:t>
            </a:r>
            <a:endParaRPr lang="es-EC" sz="1400" dirty="0"/>
          </a:p>
        </p:txBody>
      </p:sp>
      <p:pic>
        <p:nvPicPr>
          <p:cNvPr id="15"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48734"/>
          <a:stretch/>
        </p:blipFill>
        <p:spPr bwMode="auto">
          <a:xfrm>
            <a:off x="605373" y="1078072"/>
            <a:ext cx="11401036" cy="8668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55777" y="3083728"/>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63946" y="3555800"/>
            <a:ext cx="314659" cy="269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1589" y="4249126"/>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71435" y="3690654"/>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19 Rectángulo"/>
          <p:cNvSpPr/>
          <p:nvPr/>
        </p:nvSpPr>
        <p:spPr>
          <a:xfrm>
            <a:off x="605372" y="4835510"/>
            <a:ext cx="7319427" cy="128589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 </a:t>
            </a:r>
            <a:r>
              <a:rPr lang="es-EC" sz="1400" dirty="0" smtClean="0">
                <a:solidFill>
                  <a:schemeClr val="tx1"/>
                </a:solidFill>
              </a:rPr>
              <a:t>Para el campo </a:t>
            </a:r>
            <a:r>
              <a:rPr lang="es-EC" sz="1400" b="1" dirty="0" smtClean="0">
                <a:solidFill>
                  <a:schemeClr val="tx1"/>
                </a:solidFill>
              </a:rPr>
              <a:t>TÍTULO </a:t>
            </a:r>
            <a:r>
              <a:rPr lang="es-EC" sz="1400" dirty="0">
                <a:solidFill>
                  <a:schemeClr val="tx1"/>
                </a:solidFill>
              </a:rPr>
              <a:t>se </a:t>
            </a:r>
            <a:r>
              <a:rPr lang="es-EC" sz="1400" dirty="0" smtClean="0">
                <a:solidFill>
                  <a:schemeClr val="tx1"/>
                </a:solidFill>
              </a:rPr>
              <a:t>debe describir </a:t>
            </a:r>
            <a:r>
              <a:rPr lang="es-EC" sz="1400" b="1" dirty="0" smtClean="0">
                <a:solidFill>
                  <a:schemeClr val="tx1"/>
                </a:solidFill>
              </a:rPr>
              <a:t>UN</a:t>
            </a:r>
            <a:r>
              <a:rPr lang="es-EC" sz="1400" dirty="0" smtClean="0">
                <a:solidFill>
                  <a:schemeClr val="tx1"/>
                </a:solidFill>
              </a:rPr>
              <a:t> solo título </a:t>
            </a:r>
            <a:r>
              <a:rPr lang="es-EC" sz="1400" dirty="0">
                <a:solidFill>
                  <a:schemeClr val="tx1"/>
                </a:solidFill>
              </a:rPr>
              <a:t>como se encuentra registrado en </a:t>
            </a:r>
            <a:r>
              <a:rPr lang="es-EC" sz="1400" dirty="0" smtClean="0">
                <a:solidFill>
                  <a:schemeClr val="tx1"/>
                </a:solidFill>
              </a:rPr>
              <a:t>la </a:t>
            </a:r>
            <a:r>
              <a:rPr lang="es-EC" sz="1400" b="1" dirty="0" smtClean="0">
                <a:solidFill>
                  <a:schemeClr val="tx1"/>
                </a:solidFill>
              </a:rPr>
              <a:t>SENESCYT</a:t>
            </a:r>
            <a:r>
              <a:rPr lang="es-EC" sz="1400" dirty="0" smtClean="0">
                <a:solidFill>
                  <a:schemeClr val="tx1"/>
                </a:solidFill>
              </a:rPr>
              <a:t>, no se debe aceptar abreviaturas, no se debe aceptar los siguientes registros:</a:t>
            </a:r>
          </a:p>
          <a:p>
            <a:pPr algn="just"/>
            <a:r>
              <a:rPr lang="es-EC" sz="1400" dirty="0" smtClean="0">
                <a:solidFill>
                  <a:schemeClr val="tx1"/>
                </a:solidFill>
              </a:rPr>
              <a:t> </a:t>
            </a:r>
            <a:endParaRPr lang="es-EC" sz="1400" b="1" dirty="0">
              <a:solidFill>
                <a:schemeClr val="tx1"/>
              </a:solidFill>
            </a:endParaRPr>
          </a:p>
        </p:txBody>
      </p:sp>
      <p:pic>
        <p:nvPicPr>
          <p:cNvPr id="21"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b="43442"/>
          <a:stretch/>
        </p:blipFill>
        <p:spPr bwMode="auto">
          <a:xfrm>
            <a:off x="3920049" y="5308600"/>
            <a:ext cx="3916509" cy="790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21 CuadroTexto"/>
          <p:cNvSpPr txBox="1"/>
          <p:nvPr/>
        </p:nvSpPr>
        <p:spPr>
          <a:xfrm>
            <a:off x="8026400" y="4796238"/>
            <a:ext cx="3991937" cy="1384995"/>
          </a:xfrm>
          <a:prstGeom prst="rect">
            <a:avLst/>
          </a:prstGeom>
          <a:solidFill>
            <a:schemeClr val="accent4">
              <a:lumMod val="40000"/>
              <a:lumOff val="60000"/>
            </a:schemeClr>
          </a:solidFill>
        </p:spPr>
        <p:txBody>
          <a:bodyPr wrap="square" rtlCol="0">
            <a:spAutoFit/>
          </a:bodyPr>
          <a:lstStyle/>
          <a:p>
            <a:pPr algn="just"/>
            <a:r>
              <a:rPr lang="es-EC" sz="1200" b="1" dirty="0"/>
              <a:t>TOME EN CUENTA:</a:t>
            </a:r>
            <a:r>
              <a:rPr lang="es-EC" sz="1200" dirty="0"/>
              <a:t> para el caso que seleccione en nivel de instrucción </a:t>
            </a:r>
            <a:r>
              <a:rPr lang="es-EC" sz="1200" b="1" dirty="0"/>
              <a:t>SECUNDARIA,</a:t>
            </a:r>
            <a:r>
              <a:rPr lang="es-EC" sz="1200" dirty="0"/>
              <a:t> en el campo </a:t>
            </a:r>
            <a:r>
              <a:rPr lang="es-EC" sz="1200" b="1" dirty="0"/>
              <a:t>TÍTULO </a:t>
            </a:r>
            <a:r>
              <a:rPr lang="es-EC" sz="1200" dirty="0"/>
              <a:t>el sistema automáticamente describirá la opción </a:t>
            </a:r>
            <a:r>
              <a:rPr lang="es-EC" sz="1200" b="1" dirty="0"/>
              <a:t>BACHILLER</a:t>
            </a:r>
            <a:r>
              <a:rPr lang="es-EC" sz="1200" dirty="0"/>
              <a:t> </a:t>
            </a:r>
            <a:r>
              <a:rPr lang="es-EC" sz="1200" b="1" dirty="0"/>
              <a:t> </a:t>
            </a:r>
            <a:r>
              <a:rPr lang="es-EC" sz="1200" dirty="0"/>
              <a:t>sin descripción de ninguna rama, para el caso en que seleccione nivel de instrucción </a:t>
            </a:r>
            <a:r>
              <a:rPr lang="es-EC" sz="1200" b="1" dirty="0"/>
              <a:t>PRIMARIA</a:t>
            </a:r>
            <a:r>
              <a:rPr lang="es-EC" sz="1200" dirty="0"/>
              <a:t>, el campo </a:t>
            </a:r>
            <a:r>
              <a:rPr lang="es-EC" sz="1200" b="1" dirty="0"/>
              <a:t>TÍTULO </a:t>
            </a:r>
            <a:r>
              <a:rPr lang="es-EC" sz="1200" dirty="0"/>
              <a:t>se bloqueará</a:t>
            </a:r>
          </a:p>
        </p:txBody>
      </p:sp>
    </p:spTree>
    <p:extLst>
      <p:ext uri="{BB962C8B-B14F-4D97-AF65-F5344CB8AC3E}">
        <p14:creationId xmlns:p14="http://schemas.microsoft.com/office/powerpoint/2010/main" val="94672261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43</a:t>
            </a:r>
            <a:endParaRPr lang="x-none"/>
          </a:p>
        </p:txBody>
      </p:sp>
      <p:sp>
        <p:nvSpPr>
          <p:cNvPr id="3" name="Título 1">
            <a:extLst>
              <a:ext uri="{FF2B5EF4-FFF2-40B4-BE49-F238E27FC236}">
                <a16:creationId xmlns:a16="http://schemas.microsoft.com/office/drawing/2014/main" xmlns="" id="{B3D5302D-A50B-4217-8BB0-E94979B3A529}"/>
              </a:ext>
            </a:extLst>
          </p:cNvPr>
          <p:cNvSpPr>
            <a:spLocks noGrp="1"/>
          </p:cNvSpPr>
          <p:nvPr>
            <p:ph type="title"/>
          </p:nvPr>
        </p:nvSpPr>
        <p:spPr>
          <a:xfrm>
            <a:off x="1111591" y="434839"/>
            <a:ext cx="8071045" cy="414116"/>
          </a:xfrm>
        </p:spPr>
        <p:txBody>
          <a:bodyPr>
            <a:noAutofit/>
          </a:bodyPr>
          <a:lstStyle/>
          <a:p>
            <a:pPr lvl="1" algn="just"/>
            <a:r>
              <a:rPr lang="es-ES" b="1" dirty="0">
                <a:solidFill>
                  <a:schemeClr val="tx1"/>
                </a:solidFill>
                <a:latin typeface="+mj-lt"/>
              </a:rPr>
              <a:t>2.3 ¿El GAD Provincial en el año </a:t>
            </a:r>
            <a:r>
              <a:rPr lang="es-ES" b="1" dirty="0" smtClean="0">
                <a:solidFill>
                  <a:schemeClr val="tx1"/>
                </a:solidFill>
                <a:latin typeface="+mj-lt"/>
              </a:rPr>
              <a:t>2021, </a:t>
            </a:r>
            <a:r>
              <a:rPr lang="es-ES" b="1" dirty="0">
                <a:solidFill>
                  <a:schemeClr val="tx1"/>
                </a:solidFill>
                <a:latin typeface="+mj-lt"/>
              </a:rPr>
              <a:t>emitió instrumentos de planificación y normativa local para el Fomento Productivo?</a:t>
            </a:r>
            <a:endParaRPr lang="es-EC" b="1" dirty="0">
              <a:solidFill>
                <a:schemeClr val="tx1"/>
              </a:solidFill>
              <a:latin typeface="+mj-lt"/>
            </a:endParaRPr>
          </a:p>
        </p:txBody>
      </p:sp>
      <p:sp>
        <p:nvSpPr>
          <p:cNvPr id="6" name="7 CuadroTexto">
            <a:extLst>
              <a:ext uri="{FF2B5EF4-FFF2-40B4-BE49-F238E27FC236}">
                <a16:creationId xmlns:a16="http://schemas.microsoft.com/office/drawing/2014/main" xmlns="" id="{B627D93E-2C7B-4CA5-A5C7-3F6D669746CD}"/>
              </a:ext>
            </a:extLst>
          </p:cNvPr>
          <p:cNvSpPr txBox="1"/>
          <p:nvPr/>
        </p:nvSpPr>
        <p:spPr>
          <a:xfrm>
            <a:off x="636629" y="2541547"/>
            <a:ext cx="11176002" cy="2246769"/>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smtClean="0"/>
              <a:t>:</a:t>
            </a:r>
          </a:p>
          <a:p>
            <a:pPr algn="just"/>
            <a:r>
              <a:rPr lang="es-EC" sz="1400" dirty="0" smtClean="0"/>
              <a:t>Conocer </a:t>
            </a:r>
            <a:r>
              <a:rPr lang="es-EC" sz="1400" dirty="0"/>
              <a:t>cuáles fueron los instrumentos de planificación y normativa local que emitieron los GAD Provinciales para el fomento y desarrollo  de los sectores productivos, el  alcance y los sectores que fueron </a:t>
            </a:r>
            <a:r>
              <a:rPr lang="es-EC" sz="1400" dirty="0" smtClean="0"/>
              <a:t>intervenidos.</a:t>
            </a:r>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S" sz="1400" dirty="0"/>
              <a:t>Seleccionar una sola respuesta,  </a:t>
            </a:r>
            <a:r>
              <a:rPr lang="es-ES" sz="1400" b="1" dirty="0"/>
              <a:t>SI/NO </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ícono      y se visualizará los campos para ingresar la información Seleccione el tipo de mecanismo en la </a:t>
            </a:r>
            <a:r>
              <a:rPr lang="es-ES" sz="1400" b="1" dirty="0"/>
              <a:t>preguntas 2.3.1</a:t>
            </a:r>
            <a:r>
              <a:rPr lang="es-ES" sz="1400" dirty="0"/>
              <a:t> y continúe con las siguientes preguntas.</a:t>
            </a:r>
          </a:p>
          <a:p>
            <a:pPr marL="285750" lvl="0" indent="-285750" algn="just">
              <a:buFont typeface="Arial" panose="020B0604020202020204" pitchFamily="34" charset="0"/>
              <a:buChar char="•"/>
            </a:pPr>
            <a:r>
              <a:rPr lang="es-ES" sz="1400" dirty="0"/>
              <a:t>Si en la pregunta </a:t>
            </a:r>
            <a:r>
              <a:rPr lang="es-ES" sz="1400" b="1" dirty="0"/>
              <a:t>2.3.1</a:t>
            </a:r>
            <a:r>
              <a:rPr lang="es-ES" sz="1400" dirty="0"/>
              <a:t> selecciona literal e. Otro especifique… describa el tipo de mecanismo, en el campo adecuado para este fin.</a:t>
            </a:r>
          </a:p>
          <a:p>
            <a:pPr marL="285750" lvl="0" indent="-285750" algn="just">
              <a:buFont typeface="Arial" panose="020B0604020202020204" pitchFamily="34" charset="0"/>
              <a:buChar char="•"/>
            </a:pPr>
            <a:r>
              <a:rPr lang="es-ES" sz="1400" dirty="0"/>
              <a:t>Si se cuenta con más de un mecanismo, presione el </a:t>
            </a:r>
            <a:r>
              <a:rPr lang="es-ES" sz="1400" b="1" dirty="0"/>
              <a:t>botón agregar </a:t>
            </a:r>
            <a:r>
              <a:rPr lang="es-ES" sz="1400" dirty="0"/>
              <a:t>y </a:t>
            </a:r>
            <a:r>
              <a:rPr lang="es-ES" sz="1400" dirty="0" smtClean="0"/>
              <a:t>realice </a:t>
            </a:r>
            <a:r>
              <a:rPr lang="es-ES" sz="1400" dirty="0"/>
              <a:t>el mismo proceso</a:t>
            </a:r>
            <a:r>
              <a:rPr lang="es-ES" sz="1400" dirty="0" smtClean="0"/>
              <a:t>.</a:t>
            </a:r>
            <a:endParaRPr lang="es-EC" sz="1400"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687" y="975955"/>
            <a:ext cx="11391900" cy="14370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7138" y="3644698"/>
            <a:ext cx="262461" cy="2396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7 Rectángulo"/>
          <p:cNvSpPr/>
          <p:nvPr/>
        </p:nvSpPr>
        <p:spPr>
          <a:xfrm>
            <a:off x="1136179" y="4919756"/>
            <a:ext cx="9925521" cy="1738606"/>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s-EC" sz="1400" b="1" dirty="0" smtClean="0">
                <a:solidFill>
                  <a:schemeClr val="tx1"/>
                </a:solidFill>
              </a:rPr>
              <a:t>Recuerde: </a:t>
            </a:r>
            <a:r>
              <a:rPr lang="es-EC" sz="1400" dirty="0">
                <a:solidFill>
                  <a:schemeClr val="tx1"/>
                </a:solidFill>
              </a:rPr>
              <a:t> </a:t>
            </a:r>
            <a:r>
              <a:rPr lang="es-EC" sz="1400" dirty="0" smtClean="0">
                <a:solidFill>
                  <a:schemeClr val="tx1"/>
                </a:solidFill>
              </a:rPr>
              <a:t>En el campo tipo de instrumento </a:t>
            </a:r>
            <a:r>
              <a:rPr lang="es-EC" sz="1400" b="1" dirty="0" smtClean="0">
                <a:solidFill>
                  <a:schemeClr val="tx1"/>
                </a:solidFill>
              </a:rPr>
              <a:t>OTRO ESPECIFIQUE,  NO </a:t>
            </a:r>
            <a:r>
              <a:rPr lang="es-EC" sz="1400" dirty="0" smtClean="0">
                <a:solidFill>
                  <a:schemeClr val="tx1"/>
                </a:solidFill>
              </a:rPr>
              <a:t>se debe registrar POA, PEI, PDOT, PAC; </a:t>
            </a:r>
            <a:r>
              <a:rPr lang="es-EC" sz="1400" b="1" dirty="0">
                <a:solidFill>
                  <a:schemeClr val="tx1"/>
                </a:solidFill>
              </a:rPr>
              <a:t>NO</a:t>
            </a:r>
            <a:r>
              <a:rPr lang="es-EC" sz="1400" dirty="0">
                <a:solidFill>
                  <a:schemeClr val="tx1"/>
                </a:solidFill>
              </a:rPr>
              <a:t> se debe </a:t>
            </a:r>
            <a:r>
              <a:rPr lang="es-EC" sz="1400" b="1" dirty="0">
                <a:solidFill>
                  <a:schemeClr val="tx1"/>
                </a:solidFill>
              </a:rPr>
              <a:t>ACEPTAR</a:t>
            </a:r>
            <a:r>
              <a:rPr lang="es-EC" sz="1400" dirty="0">
                <a:solidFill>
                  <a:schemeClr val="tx1"/>
                </a:solidFill>
              </a:rPr>
              <a:t> el siguiente registro: </a:t>
            </a:r>
            <a:endParaRPr lang="es-EC" sz="1400" b="1" dirty="0">
              <a:solidFill>
                <a:schemeClr val="tx1"/>
              </a:solidFill>
            </a:endParaRPr>
          </a:p>
          <a:p>
            <a:endParaRPr lang="es-EC" sz="1400" dirty="0" smtClean="0">
              <a:solidFill>
                <a:schemeClr val="tx1"/>
              </a:solidFill>
            </a:endParaRPr>
          </a:p>
          <a:p>
            <a:endParaRPr lang="es-EC" sz="1400" b="1" dirty="0">
              <a:solidFill>
                <a:schemeClr val="tx1"/>
              </a:solidFill>
            </a:endParaRPr>
          </a:p>
          <a:p>
            <a:endParaRPr lang="es-EC" sz="1400" b="1" dirty="0" smtClean="0">
              <a:solidFill>
                <a:schemeClr val="tx1"/>
              </a:solidFill>
            </a:endParaRPr>
          </a:p>
          <a:p>
            <a:endParaRPr lang="es-EC" sz="1400" b="1" dirty="0">
              <a:solidFill>
                <a:schemeClr val="tx1"/>
              </a:solidFill>
            </a:endParaRPr>
          </a:p>
        </p:txBody>
      </p:sp>
      <p:pic>
        <p:nvPicPr>
          <p:cNvPr id="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4245" y="5176658"/>
            <a:ext cx="3069676" cy="1481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4672261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44</a:t>
            </a:r>
            <a:endParaRPr lang="x-none"/>
          </a:p>
        </p:txBody>
      </p:sp>
      <p:sp>
        <p:nvSpPr>
          <p:cNvPr id="3" name="Título 1">
            <a:extLst>
              <a:ext uri="{FF2B5EF4-FFF2-40B4-BE49-F238E27FC236}">
                <a16:creationId xmlns:a16="http://schemas.microsoft.com/office/drawing/2014/main" xmlns="" id="{ACBA1A36-C06F-4045-B14C-291B6089FAC1}"/>
              </a:ext>
            </a:extLst>
          </p:cNvPr>
          <p:cNvSpPr>
            <a:spLocks noGrp="1"/>
          </p:cNvSpPr>
          <p:nvPr>
            <p:ph type="title"/>
          </p:nvPr>
        </p:nvSpPr>
        <p:spPr>
          <a:xfrm>
            <a:off x="1030310" y="284781"/>
            <a:ext cx="8139447" cy="414116"/>
          </a:xfrm>
          <a:noFill/>
        </p:spPr>
        <p:txBody>
          <a:bodyPr>
            <a:noAutofit/>
          </a:bodyPr>
          <a:lstStyle/>
          <a:p>
            <a:pPr lvl="1" algn="just"/>
            <a:r>
              <a:rPr lang="es-ES" b="1" dirty="0">
                <a:solidFill>
                  <a:schemeClr val="tx1"/>
                </a:solidFill>
                <a:latin typeface="+mj-lt"/>
              </a:rPr>
              <a:t>2.4 ¿El GAD Provincial en el año </a:t>
            </a:r>
            <a:r>
              <a:rPr lang="es-ES" b="1" dirty="0" smtClean="0">
                <a:solidFill>
                  <a:schemeClr val="tx1"/>
                </a:solidFill>
                <a:latin typeface="+mj-lt"/>
              </a:rPr>
              <a:t>2021, </a:t>
            </a:r>
            <a:r>
              <a:rPr lang="es-ES" b="1" dirty="0">
                <a:solidFill>
                  <a:schemeClr val="tx1"/>
                </a:solidFill>
                <a:latin typeface="+mj-lt"/>
              </a:rPr>
              <a:t>generó mecanismos de articulación a favor del fomento y desarrollo productivo de la provincia?</a:t>
            </a:r>
            <a:endParaRPr lang="es-EC" b="1" dirty="0">
              <a:solidFill>
                <a:schemeClr val="tx1"/>
              </a:solidFill>
              <a:latin typeface="+mj-lt"/>
            </a:endParaRPr>
          </a:p>
        </p:txBody>
      </p:sp>
      <p:sp>
        <p:nvSpPr>
          <p:cNvPr id="5" name="7 CuadroTexto">
            <a:extLst>
              <a:ext uri="{FF2B5EF4-FFF2-40B4-BE49-F238E27FC236}">
                <a16:creationId xmlns:a16="http://schemas.microsoft.com/office/drawing/2014/main" xmlns="" id="{4CC2EA7A-D5D5-4461-8821-5A1282AD35A4}"/>
              </a:ext>
            </a:extLst>
          </p:cNvPr>
          <p:cNvSpPr txBox="1"/>
          <p:nvPr/>
        </p:nvSpPr>
        <p:spPr>
          <a:xfrm>
            <a:off x="704734" y="3603560"/>
            <a:ext cx="11285496" cy="2462213"/>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con que entidades el GAD genera mecanismos de articulación como convenios y/o acuerdos, proyectos fortalecimiento de capacidades,  en temas de fomento y desarrollo productivo</a:t>
            </a:r>
            <a:r>
              <a:rPr lang="es-EC" sz="1400" dirty="0" smtClean="0"/>
              <a:t>.</a:t>
            </a:r>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ícono </a:t>
            </a:r>
            <a:r>
              <a:rPr lang="es-ES" sz="1400" dirty="0" smtClean="0"/>
              <a:t>         y </a:t>
            </a:r>
            <a:r>
              <a:rPr lang="es-ES" sz="1400" dirty="0"/>
              <a:t>se visualizará los campos para ingresar la información </a:t>
            </a:r>
            <a:r>
              <a:rPr lang="es-EC" sz="1400" dirty="0"/>
              <a:t> </a:t>
            </a:r>
          </a:p>
          <a:p>
            <a:pPr marL="285750" lvl="0" indent="-285750" algn="just">
              <a:buFont typeface="Arial" panose="020B0604020202020204" pitchFamily="34" charset="0"/>
              <a:buChar char="•"/>
            </a:pPr>
            <a:r>
              <a:rPr lang="es-EC" sz="1400" dirty="0"/>
              <a:t>Seleccione el tipo de mecanismo en la   </a:t>
            </a:r>
            <a:r>
              <a:rPr lang="es-EC" sz="1400" b="1" dirty="0"/>
              <a:t>pregunta 2.4.1.  </a:t>
            </a:r>
            <a:r>
              <a:rPr lang="es-EC" sz="1400" dirty="0"/>
              <a:t>y continúe con el registro en las preguntas </a:t>
            </a:r>
            <a:r>
              <a:rPr lang="es-EC" sz="1400" b="1" dirty="0"/>
              <a:t>2.4.2 a  la 2.4.5 </a:t>
            </a:r>
            <a:r>
              <a:rPr lang="es-EC" sz="1400" dirty="0"/>
              <a:t>según corresponda.</a:t>
            </a:r>
          </a:p>
          <a:p>
            <a:pPr marL="285750" lvl="0" indent="-285750" algn="just">
              <a:buFont typeface="Arial" panose="020B0604020202020204" pitchFamily="34" charset="0"/>
              <a:buChar char="•"/>
            </a:pPr>
            <a:r>
              <a:rPr lang="es-EC" sz="1400" dirty="0"/>
              <a:t>Si en la pregunta 2.4.1 selecciona literal </a:t>
            </a:r>
            <a:r>
              <a:rPr lang="es-EC" sz="1400" b="1" dirty="0"/>
              <a:t>e. Otro especifique…</a:t>
            </a:r>
            <a:r>
              <a:rPr lang="es-EC" sz="1400" dirty="0"/>
              <a:t> describa el tipo de mecanismo en el campo creado para este fin.</a:t>
            </a:r>
          </a:p>
          <a:p>
            <a:pPr marL="285750" lvl="0" indent="-285750" algn="just">
              <a:buFont typeface="Arial" panose="020B0604020202020204" pitchFamily="34" charset="0"/>
              <a:buChar char="•"/>
            </a:pPr>
            <a:r>
              <a:rPr lang="es-ES" sz="1400" dirty="0"/>
              <a:t>Si se cuenta con más de un instrumento, presione el </a:t>
            </a:r>
            <a:r>
              <a:rPr lang="es-ES" sz="1400" b="1" dirty="0"/>
              <a:t>botón agregar </a:t>
            </a:r>
            <a:r>
              <a:rPr lang="es-ES" sz="1400" dirty="0"/>
              <a:t>y </a:t>
            </a:r>
            <a:r>
              <a:rPr lang="es-ES" sz="1400" dirty="0" smtClean="0"/>
              <a:t>realice el </a:t>
            </a:r>
            <a:r>
              <a:rPr lang="es-ES" sz="1400" dirty="0"/>
              <a:t>mismo proceso</a:t>
            </a:r>
            <a:r>
              <a:rPr lang="es-ES" sz="1400" dirty="0" smtClean="0"/>
              <a:t>.</a:t>
            </a:r>
            <a:endParaRPr lang="es-EC" sz="1400" dirty="0"/>
          </a:p>
        </p:txBody>
      </p:sp>
      <p:pic>
        <p:nvPicPr>
          <p:cNvPr id="92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3809"/>
          <a:stretch/>
        </p:blipFill>
        <p:spPr bwMode="auto">
          <a:xfrm>
            <a:off x="579280" y="1056069"/>
            <a:ext cx="11410950" cy="23181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42319" y="457784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2883486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45</a:t>
            </a:r>
            <a:endParaRPr lang="x-none"/>
          </a:p>
        </p:txBody>
      </p:sp>
      <p:sp>
        <p:nvSpPr>
          <p:cNvPr id="3" name="Título 1">
            <a:extLst>
              <a:ext uri="{FF2B5EF4-FFF2-40B4-BE49-F238E27FC236}">
                <a16:creationId xmlns:a16="http://schemas.microsoft.com/office/drawing/2014/main" xmlns="" id="{E3400A20-CBAC-4964-BD7F-7776AC55A0C4}"/>
              </a:ext>
            </a:extLst>
          </p:cNvPr>
          <p:cNvSpPr>
            <a:spLocks noGrp="1"/>
          </p:cNvSpPr>
          <p:nvPr>
            <p:ph type="title"/>
          </p:nvPr>
        </p:nvSpPr>
        <p:spPr>
          <a:xfrm>
            <a:off x="1111591" y="437316"/>
            <a:ext cx="8032409" cy="414116"/>
          </a:xfrm>
        </p:spPr>
        <p:txBody>
          <a:bodyPr>
            <a:noAutofit/>
          </a:bodyPr>
          <a:lstStyle/>
          <a:p>
            <a:r>
              <a:rPr lang="es-ES" sz="1800" dirty="0">
                <a:solidFill>
                  <a:schemeClr val="tx1"/>
                </a:solidFill>
              </a:rPr>
              <a:t>2.5 Describa los proyectos ejecutados por la competencia de Fomento Productivo  en el año </a:t>
            </a:r>
            <a:r>
              <a:rPr lang="es-ES" sz="1800" dirty="0" smtClean="0">
                <a:solidFill>
                  <a:schemeClr val="tx1"/>
                </a:solidFill>
              </a:rPr>
              <a:t>2021</a:t>
            </a:r>
            <a:endParaRPr lang="es-EC" sz="1800" dirty="0">
              <a:solidFill>
                <a:schemeClr val="tx1"/>
              </a:solidFill>
            </a:endParaRPr>
          </a:p>
        </p:txBody>
      </p:sp>
      <p:sp>
        <p:nvSpPr>
          <p:cNvPr id="5" name="7 CuadroTexto">
            <a:extLst>
              <a:ext uri="{FF2B5EF4-FFF2-40B4-BE49-F238E27FC236}">
                <a16:creationId xmlns:a16="http://schemas.microsoft.com/office/drawing/2014/main" xmlns="" id="{0BB71265-BC86-4937-8968-A4B79EB44D4F}"/>
              </a:ext>
            </a:extLst>
          </p:cNvPr>
          <p:cNvSpPr txBox="1"/>
          <p:nvPr/>
        </p:nvSpPr>
        <p:spPr>
          <a:xfrm>
            <a:off x="731385" y="1460848"/>
            <a:ext cx="5064108" cy="4185761"/>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S" sz="1400" dirty="0" smtClean="0"/>
              <a:t>Conocer </a:t>
            </a:r>
            <a:r>
              <a:rPr lang="es-ES" sz="1400" dirty="0"/>
              <a:t>los proyectos ejecutados por el GAD provincial, establecidos dentro de sus funciones de fomentar las actividades productivas provinciales, especialmente las agropecuarias dispuestas en la Constitución y en el COOTAD</a:t>
            </a:r>
            <a:r>
              <a:rPr lang="es-ES" sz="1400" dirty="0" smtClean="0"/>
              <a:t>.</a:t>
            </a:r>
          </a:p>
          <a:p>
            <a:pPr lvl="0" algn="ctr"/>
            <a:endParaRPr lang="es-EC" sz="1400" b="1" dirty="0" smtClean="0"/>
          </a:p>
          <a:p>
            <a:pPr lvl="0" algn="ctr"/>
            <a:r>
              <a:rPr lang="es-EC" sz="1400" b="1" dirty="0" smtClean="0"/>
              <a:t>INSTRUCCIONES</a:t>
            </a:r>
            <a:r>
              <a:rPr lang="es-EC" sz="1400" b="1" dirty="0"/>
              <a:t>:</a:t>
            </a:r>
          </a:p>
          <a:p>
            <a:pPr marL="285750" indent="-285750" algn="just">
              <a:buFont typeface="Arial" panose="020B0604020202020204" pitchFamily="34" charset="0"/>
              <a:buChar char="•"/>
            </a:pPr>
            <a:r>
              <a:rPr lang="es-EC" sz="1400" dirty="0"/>
              <a:t>Presione el botón </a:t>
            </a:r>
            <a:r>
              <a:rPr lang="es-EC" sz="1400" b="1" dirty="0"/>
              <a:t>Agregar registros </a:t>
            </a:r>
            <a:r>
              <a:rPr lang="es-EC" sz="1400" dirty="0"/>
              <a:t>para ingresar la información solicitada en las </a:t>
            </a:r>
            <a:r>
              <a:rPr lang="es-EC" sz="1400" b="1" dirty="0"/>
              <a:t>preguntas</a:t>
            </a:r>
            <a:r>
              <a:rPr lang="es-EC" sz="1400" dirty="0"/>
              <a:t> </a:t>
            </a:r>
            <a:r>
              <a:rPr lang="es-EC" sz="1400" b="1" dirty="0"/>
              <a:t>2.5.1 </a:t>
            </a:r>
            <a:r>
              <a:rPr lang="es-EC" sz="1400" dirty="0"/>
              <a:t>a la </a:t>
            </a:r>
            <a:r>
              <a:rPr lang="es-EC" sz="1400" b="1" dirty="0"/>
              <a:t>2.5.8</a:t>
            </a:r>
            <a:r>
              <a:rPr lang="es-EC" sz="1400" dirty="0"/>
              <a:t>, se desplegará una ventana en la cual se debe registrar la información requerida.</a:t>
            </a:r>
          </a:p>
          <a:p>
            <a:pPr marL="285750" indent="-285750" algn="just">
              <a:buFont typeface="Arial" panose="020B0604020202020204" pitchFamily="34" charset="0"/>
              <a:buChar char="•"/>
            </a:pPr>
            <a:r>
              <a:rPr lang="es-EC" sz="1400" dirty="0"/>
              <a:t>Si se cuenta con mas de un proyecto, presione el </a:t>
            </a:r>
            <a:r>
              <a:rPr lang="es-EC" sz="1400" b="1" dirty="0"/>
              <a:t>botón agregar </a:t>
            </a:r>
            <a:r>
              <a:rPr lang="es-EC" sz="1400" dirty="0"/>
              <a:t>y continúe con el mismo proceso.</a:t>
            </a:r>
          </a:p>
          <a:p>
            <a:pPr marL="285750" indent="-285750" algn="just">
              <a:buFont typeface="Arial" panose="020B0604020202020204" pitchFamily="34" charset="0"/>
              <a:buChar char="•"/>
            </a:pPr>
            <a:r>
              <a:rPr lang="es-ES_tradnl" sz="1400" b="1" dirty="0" smtClean="0">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2020 </a:t>
            </a:r>
            <a:r>
              <a:rPr lang="es-ES_tradnl" sz="1400" dirty="0">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2020 </a:t>
            </a:r>
            <a:r>
              <a:rPr lang="es-ES_tradnl" sz="1400" dirty="0">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latin typeface="Century Gothic" panose="020B0502020202020204" pitchFamily="34" charset="0"/>
                <a:ea typeface="Calibri" panose="020F0502020204030204" pitchFamily="34" charset="0"/>
                <a:cs typeface="Arial" panose="020B0604020202020204" pitchFamily="34" charset="0"/>
              </a:rPr>
              <a:t>.</a:t>
            </a:r>
          </a:p>
          <a:p>
            <a:pPr algn="just"/>
            <a:endParaRPr lang="es-EC" sz="14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97091" y="903063"/>
            <a:ext cx="6143625" cy="52655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288348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04</a:t>
            </a:r>
            <a:endParaRPr lang="x-none"/>
          </a:p>
        </p:txBody>
      </p:sp>
      <p:sp>
        <p:nvSpPr>
          <p:cNvPr id="5" name="Título 1">
            <a:extLst>
              <a:ext uri="{FF2B5EF4-FFF2-40B4-BE49-F238E27FC236}">
                <a16:creationId xmlns="" xmlns:a16="http://schemas.microsoft.com/office/drawing/2014/main" id="{D655E9CE-4916-5E4F-8B3E-017FCB2FFD86}"/>
              </a:ext>
            </a:extLst>
          </p:cNvPr>
          <p:cNvSpPr txBox="1">
            <a:spLocks/>
          </p:cNvSpPr>
          <p:nvPr/>
        </p:nvSpPr>
        <p:spPr>
          <a:xfrm>
            <a:off x="1329089" y="492625"/>
            <a:ext cx="6534751" cy="6070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1F285D"/>
                </a:solidFill>
                <a:latin typeface="+mj-lt"/>
                <a:ea typeface="+mj-ea"/>
                <a:cs typeface="+mj-cs"/>
              </a:defRPr>
            </a:lvl1pPr>
          </a:lstStyle>
          <a:p>
            <a:r>
              <a:rPr lang="es-ES_tradnl" dirty="0" smtClean="0">
                <a:solidFill>
                  <a:schemeClr val="tx1"/>
                </a:solidFill>
                <a:latin typeface="+mn-lt"/>
              </a:rPr>
              <a:t>3. CRONOLOGÍA</a:t>
            </a:r>
            <a:endParaRPr lang="es-EC" dirty="0">
              <a:latin typeface="+mn-lt"/>
            </a:endParaRPr>
          </a:p>
        </p:txBody>
      </p:sp>
      <p:graphicFrame>
        <p:nvGraphicFramePr>
          <p:cNvPr id="6" name="6 Diagrama">
            <a:extLst>
              <a:ext uri="{FF2B5EF4-FFF2-40B4-BE49-F238E27FC236}">
                <a16:creationId xmlns="" xmlns:a16="http://schemas.microsoft.com/office/drawing/2014/main" id="{CD0C1C2A-7331-48FC-BA04-78731504D3F6}"/>
              </a:ext>
            </a:extLst>
          </p:cNvPr>
          <p:cNvGraphicFramePr/>
          <p:nvPr>
            <p:extLst>
              <p:ext uri="{D42A27DB-BD31-4B8C-83A1-F6EECF244321}">
                <p14:modId xmlns:p14="http://schemas.microsoft.com/office/powerpoint/2010/main" val="3839200822"/>
              </p:ext>
            </p:extLst>
          </p:nvPr>
        </p:nvGraphicFramePr>
        <p:xfrm>
          <a:off x="2560320" y="1548002"/>
          <a:ext cx="7025640" cy="4546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7 Flecha abajo">
            <a:extLst>
              <a:ext uri="{FF2B5EF4-FFF2-40B4-BE49-F238E27FC236}">
                <a16:creationId xmlns="" xmlns:a16="http://schemas.microsoft.com/office/drawing/2014/main" id="{58360B7A-059F-4E87-82F4-70F8CA1463FC}"/>
              </a:ext>
            </a:extLst>
          </p:cNvPr>
          <p:cNvSpPr/>
          <p:nvPr/>
        </p:nvSpPr>
        <p:spPr>
          <a:xfrm>
            <a:off x="2893060" y="1799462"/>
            <a:ext cx="152400" cy="4112260"/>
          </a:xfrm>
          <a:prstGeom prst="downArrow">
            <a:avLst/>
          </a:prstGeom>
          <a:solidFill>
            <a:schemeClr val="accent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dirty="0">
              <a:solidFill>
                <a:srgbClr val="FF0000"/>
              </a:solidFill>
            </a:endParaRPr>
          </a:p>
        </p:txBody>
      </p:sp>
    </p:spTree>
    <p:extLst>
      <p:ext uri="{BB962C8B-B14F-4D97-AF65-F5344CB8AC3E}">
        <p14:creationId xmlns:p14="http://schemas.microsoft.com/office/powerpoint/2010/main" val="527153364"/>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46</a:t>
            </a:r>
            <a:endParaRPr lang="x-none"/>
          </a:p>
        </p:txBody>
      </p:sp>
      <p:sp>
        <p:nvSpPr>
          <p:cNvPr id="3" name="Título 1">
            <a:extLst>
              <a:ext uri="{FF2B5EF4-FFF2-40B4-BE49-F238E27FC236}">
                <a16:creationId xmlns:a16="http://schemas.microsoft.com/office/drawing/2014/main" xmlns="" id="{EF5472A5-AEDF-4E0B-BDD1-F350668ACAF2}"/>
              </a:ext>
            </a:extLst>
          </p:cNvPr>
          <p:cNvSpPr>
            <a:spLocks noGrp="1"/>
          </p:cNvSpPr>
          <p:nvPr>
            <p:ph type="title"/>
          </p:nvPr>
        </p:nvSpPr>
        <p:spPr>
          <a:xfrm>
            <a:off x="1187092" y="452996"/>
            <a:ext cx="8047060" cy="414116"/>
          </a:xfrm>
        </p:spPr>
        <p:txBody>
          <a:bodyPr>
            <a:noAutofit/>
          </a:bodyPr>
          <a:lstStyle/>
          <a:p>
            <a:r>
              <a:rPr lang="es-ES" sz="1800" dirty="0">
                <a:solidFill>
                  <a:schemeClr val="tx1"/>
                </a:solidFill>
              </a:rPr>
              <a:t>2.6 Indique el número de centros, con los que contó el GAD provincial en el año </a:t>
            </a:r>
            <a:r>
              <a:rPr lang="es-ES" sz="1800" dirty="0" smtClean="0">
                <a:solidFill>
                  <a:schemeClr val="tx1"/>
                </a:solidFill>
              </a:rPr>
              <a:t>2021, </a:t>
            </a:r>
            <a:r>
              <a:rPr lang="es-ES" sz="1800" dirty="0">
                <a:solidFill>
                  <a:schemeClr val="tx1"/>
                </a:solidFill>
              </a:rPr>
              <a:t>en cada uno de los sectores productivos </a:t>
            </a:r>
            <a:endParaRPr lang="es-EC" sz="1800" dirty="0">
              <a:solidFill>
                <a:schemeClr val="tx1"/>
              </a:solidFill>
            </a:endParaRPr>
          </a:p>
        </p:txBody>
      </p:sp>
      <p:sp>
        <p:nvSpPr>
          <p:cNvPr id="5" name="7 CuadroTexto">
            <a:extLst>
              <a:ext uri="{FF2B5EF4-FFF2-40B4-BE49-F238E27FC236}">
                <a16:creationId xmlns:a16="http://schemas.microsoft.com/office/drawing/2014/main" xmlns="" id="{4EC07CE4-A595-44D3-AE16-D52595ED02EE}"/>
              </a:ext>
            </a:extLst>
          </p:cNvPr>
          <p:cNvSpPr txBox="1"/>
          <p:nvPr/>
        </p:nvSpPr>
        <p:spPr>
          <a:xfrm>
            <a:off x="649549" y="4699387"/>
            <a:ext cx="11298571" cy="1384995"/>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lvl="0" algn="ctr"/>
            <a:r>
              <a:rPr lang="es-EC" sz="1400" b="1" dirty="0"/>
              <a:t>OBJETIVO</a:t>
            </a:r>
            <a:r>
              <a:rPr lang="es-EC" sz="1400" b="1" dirty="0" smtClean="0"/>
              <a:t>:</a:t>
            </a:r>
          </a:p>
          <a:p>
            <a:pPr lvl="0" algn="just"/>
            <a:r>
              <a:rPr lang="es-EC" sz="1400" dirty="0" smtClean="0"/>
              <a:t>Determinar </a:t>
            </a:r>
            <a:r>
              <a:rPr lang="es-EC" sz="1400" dirty="0"/>
              <a:t>con qué infraestructura cuenta el GAD Provincial, en cada sector productivo para llevar acabo el ejercicio de la competencia de Fomento y Desarrollo Productivo</a:t>
            </a:r>
            <a:r>
              <a:rPr lang="es-EC" sz="1400" dirty="0" smtClean="0"/>
              <a:t>.</a:t>
            </a:r>
            <a:r>
              <a:rPr lang="es-EC" sz="1400" b="1" dirty="0"/>
              <a:t> </a:t>
            </a:r>
            <a:endParaRPr lang="es-EC" sz="1400" b="1" dirty="0" smtClean="0"/>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a:t>Registre en cada uno de los literales el número de centros con los que cuenta el GAD Provincial por sector productivo.</a:t>
            </a:r>
          </a:p>
          <a:p>
            <a:pPr marL="285750" indent="-285750" algn="just">
              <a:buFont typeface="Arial" panose="020B0604020202020204" pitchFamily="34" charset="0"/>
              <a:buChar char="•"/>
            </a:pPr>
            <a:r>
              <a:rPr lang="es-EC" sz="1400" dirty="0"/>
              <a:t>En el caso de no contar con infraestructura en cualquiera de los sectores dejar los casilleros en blanco</a:t>
            </a:r>
            <a:r>
              <a:rPr lang="es-EC" sz="1400" dirty="0" smtClean="0"/>
              <a:t>.</a:t>
            </a:r>
            <a:endParaRPr lang="es-EC" sz="1400" dirty="0"/>
          </a:p>
        </p:txBody>
      </p:sp>
      <p:pic>
        <p:nvPicPr>
          <p:cNvPr id="7" name="Imagen 4">
            <a:extLst>
              <a:ext uri="{FF2B5EF4-FFF2-40B4-BE49-F238E27FC236}">
                <a16:creationId xmlns:a16="http://schemas.microsoft.com/office/drawing/2014/main" xmlns="" id="{7608BE0B-CD71-40D8-809B-8C10FE93E6DF}"/>
              </a:ext>
            </a:extLst>
          </p:cNvPr>
          <p:cNvPicPr>
            <a:picLocks noChangeAspect="1"/>
          </p:cNvPicPr>
          <p:nvPr/>
        </p:nvPicPr>
        <p:blipFill>
          <a:blip r:embed="rId3"/>
          <a:stretch>
            <a:fillRect/>
          </a:stretch>
        </p:blipFill>
        <p:spPr>
          <a:xfrm>
            <a:off x="780175" y="1251202"/>
            <a:ext cx="11298573" cy="2998826"/>
          </a:xfrm>
          <a:prstGeom prst="rect">
            <a:avLst/>
          </a:prstGeom>
        </p:spPr>
      </p:pic>
    </p:spTree>
    <p:extLst>
      <p:ext uri="{BB962C8B-B14F-4D97-AF65-F5344CB8AC3E}">
        <p14:creationId xmlns:p14="http://schemas.microsoft.com/office/powerpoint/2010/main" val="252883486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36</a:t>
            </a:r>
            <a:endParaRPr lang="x-none"/>
          </a:p>
        </p:txBody>
      </p:sp>
      <p:sp>
        <p:nvSpPr>
          <p:cNvPr id="5" name="Título 1">
            <a:extLst>
              <a:ext uri="{FF2B5EF4-FFF2-40B4-BE49-F238E27FC236}">
                <a16:creationId xmlns:a16="http://schemas.microsoft.com/office/drawing/2014/main" xmlns=""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2.7 El GAD provincial contó con datos de sensores remotos adquiridos o generados?</a:t>
            </a:r>
            <a:endParaRPr lang="es-EC" b="1" dirty="0">
              <a:solidFill>
                <a:schemeClr val="tx1"/>
              </a:solidFill>
              <a:latin typeface="+mj-lt"/>
            </a:endParaRPr>
          </a:p>
        </p:txBody>
      </p:sp>
      <p:sp>
        <p:nvSpPr>
          <p:cNvPr id="6" name="7 CuadroTexto">
            <a:extLst>
              <a:ext uri="{FF2B5EF4-FFF2-40B4-BE49-F238E27FC236}">
                <a16:creationId xmlns:a16="http://schemas.microsoft.com/office/drawing/2014/main" xmlns="" id="{DAFC0C63-A1A7-40E9-AC85-413F895D2A98}"/>
              </a:ext>
            </a:extLst>
          </p:cNvPr>
          <p:cNvSpPr txBox="1"/>
          <p:nvPr/>
        </p:nvSpPr>
        <p:spPr>
          <a:xfrm>
            <a:off x="704048" y="3477529"/>
            <a:ext cx="10902219" cy="2246769"/>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a:t>
            </a:r>
            <a:r>
              <a:rPr lang="es-EC" sz="1400" dirty="0"/>
              <a:t>: </a:t>
            </a:r>
            <a:endParaRPr lang="es-EC" sz="1400" dirty="0" smtClean="0"/>
          </a:p>
          <a:p>
            <a:r>
              <a:rPr lang="es-EC" sz="1400" dirty="0" smtClean="0"/>
              <a:t>Contar </a:t>
            </a:r>
            <a:r>
              <a:rPr lang="es-EC" sz="1400" dirty="0"/>
              <a:t>con un registro de los datos de sensores remotos adquiridos o generados para obtener productos cartográficos de </a:t>
            </a:r>
            <a:r>
              <a:rPr lang="es-EC" sz="1400" dirty="0" smtClean="0"/>
              <a:t>los GAD provinciales. </a:t>
            </a:r>
          </a:p>
          <a:p>
            <a:pPr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r>
              <a:rPr lang="es-EC" sz="1400" dirty="0"/>
              <a:t> </a:t>
            </a:r>
          </a:p>
          <a:p>
            <a:pPr marL="285750" lvl="0" indent="-285750" algn="just">
              <a:buFont typeface="Arial" panose="020B0604020202020204" pitchFamily="34" charset="0"/>
              <a:buChar char="•"/>
            </a:pPr>
            <a:r>
              <a:rPr lang="es-EC" sz="1400" dirty="0"/>
              <a:t>Presione el botón </a:t>
            </a:r>
            <a:r>
              <a:rPr lang="es-EC" sz="1400" b="1" dirty="0"/>
              <a:t>agregar registros </a:t>
            </a:r>
            <a:r>
              <a:rPr lang="es-EC" sz="1400" dirty="0"/>
              <a:t>seguido del ícono      </a:t>
            </a:r>
            <a:r>
              <a:rPr lang="es-EC" sz="1400" dirty="0" smtClean="0"/>
              <a:t>    y </a:t>
            </a:r>
            <a:r>
              <a:rPr lang="es-EC" sz="1400" dirty="0"/>
              <a:t>se visualizará los campos para ingresar la  información.</a:t>
            </a:r>
            <a:r>
              <a:rPr lang="es-EC" sz="1400" b="1" dirty="0"/>
              <a:t> </a:t>
            </a:r>
          </a:p>
          <a:p>
            <a:pPr marL="285750" lvl="0" indent="-285750" algn="just">
              <a:buFont typeface="Arial" panose="020B0604020202020204" pitchFamily="34" charset="0"/>
              <a:buChar char="•"/>
            </a:pPr>
            <a:r>
              <a:rPr lang="es-EC" sz="1400" dirty="0"/>
              <a:t>Seleccione el tipo de dato y continúe con la siguiente pregunta.</a:t>
            </a:r>
          </a:p>
          <a:p>
            <a:pPr marL="285750" lvl="0" indent="-285750" algn="just">
              <a:buFont typeface="Arial" panose="020B0604020202020204" pitchFamily="34" charset="0"/>
              <a:buChar char="•"/>
            </a:pPr>
            <a:r>
              <a:rPr lang="es-EC" sz="1400" b="1" dirty="0"/>
              <a:t>Pregunta </a:t>
            </a:r>
            <a:r>
              <a:rPr lang="es-EC" sz="1400" b="1" dirty="0" smtClean="0"/>
              <a:t>2.7.2 </a:t>
            </a:r>
            <a:r>
              <a:rPr lang="es-EC" sz="1400" dirty="0"/>
              <a:t>si la respuesta </a:t>
            </a:r>
            <a:r>
              <a:rPr lang="es-EC" sz="1400" b="1" dirty="0"/>
              <a:t>SI </a:t>
            </a:r>
            <a:r>
              <a:rPr lang="es-EC" sz="1400" dirty="0"/>
              <a:t>continúe con la </a:t>
            </a:r>
            <a:r>
              <a:rPr lang="es-EC" sz="1400" b="1" dirty="0"/>
              <a:t>pregunta </a:t>
            </a:r>
            <a:r>
              <a:rPr lang="es-EC" sz="1400" b="1" dirty="0" smtClean="0"/>
              <a:t>2.7.3</a:t>
            </a:r>
            <a:r>
              <a:rPr lang="es-EC" sz="1400" b="1" dirty="0"/>
              <a:t>, </a:t>
            </a:r>
            <a:r>
              <a:rPr lang="es-EC" sz="1400" dirty="0"/>
              <a:t>e</a:t>
            </a:r>
            <a:r>
              <a:rPr lang="es-EC" sz="1400" b="1" dirty="0"/>
              <a:t> </a:t>
            </a:r>
            <a:r>
              <a:rPr lang="es-EC" sz="1400" dirty="0"/>
              <a:t>ingrese el año de referencia de la toma</a:t>
            </a:r>
            <a:r>
              <a:rPr lang="es-EC" sz="1400" b="1" dirty="0"/>
              <a:t>,</a:t>
            </a:r>
            <a:r>
              <a:rPr lang="es-EC" sz="1400" dirty="0"/>
              <a:t> si la respuesta en </a:t>
            </a:r>
            <a:r>
              <a:rPr lang="es-EC" sz="1400" b="1" dirty="0"/>
              <a:t>NO </a:t>
            </a:r>
            <a:r>
              <a:rPr lang="es-EC" sz="1400" dirty="0"/>
              <a:t>pase a la </a:t>
            </a:r>
            <a:r>
              <a:rPr lang="es-EC" sz="1400" b="1" dirty="0"/>
              <a:t>pregunta </a:t>
            </a:r>
            <a:r>
              <a:rPr lang="es-EC" sz="1400" b="1" dirty="0" smtClean="0"/>
              <a:t>2.7.4 </a:t>
            </a:r>
            <a:r>
              <a:rPr lang="es-EC" sz="1400" dirty="0"/>
              <a:t>y describa el nombre del producto.</a:t>
            </a:r>
          </a:p>
          <a:p>
            <a:pPr marL="285750" lvl="0" indent="-285750" algn="just">
              <a:buFont typeface="Arial" panose="020B0604020202020204" pitchFamily="34" charset="0"/>
              <a:buChar char="•"/>
            </a:pPr>
            <a:r>
              <a:rPr lang="es-EC" sz="1400" dirty="0"/>
              <a:t>Si se cuenta con más de un tipo de dato, presione el </a:t>
            </a:r>
            <a:r>
              <a:rPr lang="es-EC" sz="1400" b="1" dirty="0"/>
              <a:t>botón agregar </a:t>
            </a:r>
            <a:r>
              <a:rPr lang="es-EC" sz="1400" dirty="0"/>
              <a:t>y continúe con el mismo proceso</a:t>
            </a:r>
            <a:r>
              <a:rPr lang="es-EC" sz="1400" dirty="0" smtClean="0"/>
              <a:t>.</a:t>
            </a:r>
            <a:endParaRPr lang="es-EC" sz="1400"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40" y="44610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2113" y="1322388"/>
            <a:ext cx="9056274" cy="14081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24862905"/>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 xmlns:a16="http://schemas.microsoft.com/office/drawing/2014/main" id="{DAEFAD10-D531-A646-B780-2418143D9740}"/>
              </a:ext>
            </a:extLst>
          </p:cNvPr>
          <p:cNvSpPr>
            <a:spLocks noGrp="1"/>
          </p:cNvSpPr>
          <p:nvPr>
            <p:ph type="title"/>
          </p:nvPr>
        </p:nvSpPr>
        <p:spPr>
          <a:xfrm>
            <a:off x="2829696" y="2848841"/>
            <a:ext cx="8517753" cy="1112109"/>
          </a:xfrm>
        </p:spPr>
        <p:txBody>
          <a:bodyPr>
            <a:normAutofit fontScale="90000"/>
          </a:bodyPr>
          <a:lstStyle/>
          <a:p>
            <a:r>
              <a:rPr lang="es-EC" dirty="0"/>
              <a:t>Capítulo III </a:t>
            </a:r>
            <a:r>
              <a:rPr lang="es-EC" dirty="0" smtClean="0"/>
              <a:t>                  RIEGO </a:t>
            </a:r>
            <a:r>
              <a:rPr lang="es-EC" dirty="0"/>
              <a:t>Y DRENAJE</a:t>
            </a:r>
          </a:p>
        </p:txBody>
      </p:sp>
      <p:sp>
        <p:nvSpPr>
          <p:cNvPr id="6" name="Marcador de texto 5">
            <a:extLst>
              <a:ext uri="{FF2B5EF4-FFF2-40B4-BE49-F238E27FC236}">
                <a16:creationId xmlns="" xmlns:a16="http://schemas.microsoft.com/office/drawing/2014/main" id="{BFA92F3C-CE9E-1E45-9C49-25DA5E06B8E0}"/>
              </a:ext>
            </a:extLst>
          </p:cNvPr>
          <p:cNvSpPr>
            <a:spLocks noGrp="1"/>
          </p:cNvSpPr>
          <p:nvPr>
            <p:ph type="body" sz="quarter" idx="10"/>
          </p:nvPr>
        </p:nvSpPr>
        <p:spPr/>
        <p:txBody>
          <a:bodyPr/>
          <a:lstStyle/>
          <a:p>
            <a:r>
              <a:rPr lang="es-EC" dirty="0" smtClean="0"/>
              <a:t>07</a:t>
            </a:r>
            <a:endParaRPr lang="es-EC" dirty="0"/>
          </a:p>
        </p:txBody>
      </p:sp>
    </p:spTree>
    <p:extLst>
      <p:ext uri="{BB962C8B-B14F-4D97-AF65-F5344CB8AC3E}">
        <p14:creationId xmlns:p14="http://schemas.microsoft.com/office/powerpoint/2010/main" val="39272720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47</a:t>
            </a:r>
            <a:endParaRPr lang="x-none"/>
          </a:p>
        </p:txBody>
      </p:sp>
      <p:graphicFrame>
        <p:nvGraphicFramePr>
          <p:cNvPr id="5" name="5 Diagrama">
            <a:extLst>
              <a:ext uri="{FF2B5EF4-FFF2-40B4-BE49-F238E27FC236}">
                <a16:creationId xmlns:a16="http://schemas.microsoft.com/office/drawing/2014/main" xmlns="" id="{147138F4-F1F4-4F30-9742-311ECBBF8B18}"/>
              </a:ext>
            </a:extLst>
          </p:cNvPr>
          <p:cNvGraphicFramePr/>
          <p:nvPr>
            <p:extLst>
              <p:ext uri="{D42A27DB-BD31-4B8C-83A1-F6EECF244321}">
                <p14:modId xmlns:p14="http://schemas.microsoft.com/office/powerpoint/2010/main" val="3334329495"/>
              </p:ext>
            </p:extLst>
          </p:nvPr>
        </p:nvGraphicFramePr>
        <p:xfrm>
          <a:off x="1137491" y="1140903"/>
          <a:ext cx="9951056" cy="52011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94103327"/>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48</a:t>
            </a:r>
            <a:endParaRPr lang="x-none"/>
          </a:p>
        </p:txBody>
      </p:sp>
      <p:sp>
        <p:nvSpPr>
          <p:cNvPr id="3" name="7 CuadroTexto">
            <a:extLst>
              <a:ext uri="{FF2B5EF4-FFF2-40B4-BE49-F238E27FC236}">
                <a16:creationId xmlns:a16="http://schemas.microsoft.com/office/drawing/2014/main" xmlns="" id="{0D18FCFA-7D30-40CB-BB12-7CF1E3785B9E}"/>
              </a:ext>
            </a:extLst>
          </p:cNvPr>
          <p:cNvSpPr txBox="1"/>
          <p:nvPr/>
        </p:nvSpPr>
        <p:spPr>
          <a:xfrm>
            <a:off x="1120998" y="1134388"/>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sp>
        <p:nvSpPr>
          <p:cNvPr id="5" name="9 CuadroTexto">
            <a:extLst>
              <a:ext uri="{FF2B5EF4-FFF2-40B4-BE49-F238E27FC236}">
                <a16:creationId xmlns:a16="http://schemas.microsoft.com/office/drawing/2014/main" xmlns="" id="{CD26A2D9-CA23-4771-8088-C8FABBC6F9C8}"/>
              </a:ext>
            </a:extLst>
          </p:cNvPr>
          <p:cNvSpPr txBox="1"/>
          <p:nvPr/>
        </p:nvSpPr>
        <p:spPr>
          <a:xfrm>
            <a:off x="6731175" y="3178659"/>
            <a:ext cx="603250" cy="276999"/>
          </a:xfrm>
          <a:prstGeom prst="rect">
            <a:avLst/>
          </a:prstGeom>
          <a:noFill/>
        </p:spPr>
        <p:txBody>
          <a:bodyPr wrap="square" rtlCol="0">
            <a:spAutoFit/>
          </a:bodyPr>
          <a:lstStyle/>
          <a:p>
            <a:r>
              <a:rPr lang="es-EC" sz="1200" b="1" dirty="0" smtClean="0">
                <a:solidFill>
                  <a:schemeClr val="accent5">
                    <a:lumMod val="60000"/>
                    <a:lumOff val="40000"/>
                  </a:schemeClr>
                </a:solidFill>
              </a:rPr>
              <a:t>2021</a:t>
            </a:r>
            <a:endParaRPr lang="es-EC" b="1" dirty="0">
              <a:solidFill>
                <a:schemeClr val="accent5">
                  <a:lumMod val="60000"/>
                  <a:lumOff val="40000"/>
                </a:schemeClr>
              </a:solidFill>
            </a:endParaRPr>
          </a:p>
        </p:txBody>
      </p:sp>
      <p:pic>
        <p:nvPicPr>
          <p:cNvPr id="6" name="Imagen 3">
            <a:extLst>
              <a:ext uri="{FF2B5EF4-FFF2-40B4-BE49-F238E27FC236}">
                <a16:creationId xmlns:a16="http://schemas.microsoft.com/office/drawing/2014/main" xmlns="" id="{C3558247-429A-4688-9976-032FC6BF5332}"/>
              </a:ext>
            </a:extLst>
          </p:cNvPr>
          <p:cNvPicPr/>
          <p:nvPr/>
        </p:nvPicPr>
        <p:blipFill rotWithShape="1">
          <a:blip r:embed="rId2"/>
          <a:srcRect l="3465" t="2009"/>
          <a:stretch/>
        </p:blipFill>
        <p:spPr bwMode="auto">
          <a:xfrm>
            <a:off x="700532" y="2288145"/>
            <a:ext cx="6899894" cy="3298970"/>
          </a:xfrm>
          <a:prstGeom prst="rect">
            <a:avLst/>
          </a:prstGeom>
          <a:ln>
            <a:noFill/>
          </a:ln>
          <a:extLst>
            <a:ext uri="{53640926-AAD7-44D8-BBD7-CCE9431645EC}">
              <a14:shadowObscured xmlns:a14="http://schemas.microsoft.com/office/drawing/2010/main"/>
            </a:ext>
          </a:extLst>
        </p:spPr>
      </p:pic>
      <p:pic>
        <p:nvPicPr>
          <p:cNvPr id="7" name="Imagen 4">
            <a:extLst>
              <a:ext uri="{FF2B5EF4-FFF2-40B4-BE49-F238E27FC236}">
                <a16:creationId xmlns:a16="http://schemas.microsoft.com/office/drawing/2014/main" xmlns="" id="{9E6B3024-F112-46AF-8A73-B4026C908FEE}"/>
              </a:ext>
            </a:extLst>
          </p:cNvPr>
          <p:cNvPicPr>
            <a:picLocks noChangeAspect="1"/>
          </p:cNvPicPr>
          <p:nvPr/>
        </p:nvPicPr>
        <p:blipFill>
          <a:blip r:embed="rId3"/>
          <a:stretch>
            <a:fillRect/>
          </a:stretch>
        </p:blipFill>
        <p:spPr>
          <a:xfrm>
            <a:off x="8072343" y="2390546"/>
            <a:ext cx="3838575" cy="3009900"/>
          </a:xfrm>
          <a:prstGeom prst="rect">
            <a:avLst/>
          </a:prstGeom>
        </p:spPr>
      </p:pic>
    </p:spTree>
    <p:extLst>
      <p:ext uri="{BB962C8B-B14F-4D97-AF65-F5344CB8AC3E}">
        <p14:creationId xmlns:p14="http://schemas.microsoft.com/office/powerpoint/2010/main" val="252883486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49</a:t>
            </a:r>
            <a:endParaRPr lang="x-none"/>
          </a:p>
        </p:txBody>
      </p:sp>
      <p:sp>
        <p:nvSpPr>
          <p:cNvPr id="3" name="6 CuadroTexto">
            <a:extLst>
              <a:ext uri="{FF2B5EF4-FFF2-40B4-BE49-F238E27FC236}">
                <a16:creationId xmlns:a16="http://schemas.microsoft.com/office/drawing/2014/main" xmlns="" id="{45C1A21A-C48E-4044-B293-7EE5A7A749FB}"/>
              </a:ext>
            </a:extLst>
          </p:cNvPr>
          <p:cNvSpPr txBox="1"/>
          <p:nvPr/>
        </p:nvSpPr>
        <p:spPr>
          <a:xfrm>
            <a:off x="1192371" y="1165861"/>
            <a:ext cx="8045368"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III Riego y Drenaje</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718" y="1803042"/>
            <a:ext cx="11220450" cy="393691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2883486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50</a:t>
            </a:r>
            <a:endParaRPr lang="x-none"/>
          </a:p>
        </p:txBody>
      </p:sp>
      <p:sp>
        <p:nvSpPr>
          <p:cNvPr id="5" name="Título 1">
            <a:extLst>
              <a:ext uri="{FF2B5EF4-FFF2-40B4-BE49-F238E27FC236}">
                <a16:creationId xmlns:a16="http://schemas.microsoft.com/office/drawing/2014/main" xmlns="" id="{CFCF77B2-7CAE-4080-80B3-C5216CFE772F}"/>
              </a:ext>
            </a:extLst>
          </p:cNvPr>
          <p:cNvSpPr>
            <a:spLocks noGrp="1"/>
          </p:cNvSpPr>
          <p:nvPr>
            <p:ph type="title"/>
          </p:nvPr>
        </p:nvSpPr>
        <p:spPr>
          <a:xfrm>
            <a:off x="1110171" y="448309"/>
            <a:ext cx="8085344" cy="414116"/>
          </a:xfrm>
        </p:spPr>
        <p:txBody>
          <a:bodyPr>
            <a:noAutofit/>
          </a:bodyPr>
          <a:lstStyle/>
          <a:p>
            <a:pPr algn="just"/>
            <a:r>
              <a:rPr lang="es-ES" sz="1800" dirty="0">
                <a:solidFill>
                  <a:schemeClr val="tx1"/>
                </a:solidFill>
              </a:rPr>
              <a:t>3.1 Para la gestión de la competencia el GAD Provincial en el año </a:t>
            </a:r>
            <a:r>
              <a:rPr lang="es-ES" sz="1800" dirty="0" smtClean="0">
                <a:solidFill>
                  <a:schemeClr val="tx1"/>
                </a:solidFill>
              </a:rPr>
              <a:t>2021 </a:t>
            </a:r>
            <a:r>
              <a:rPr lang="es-ES" sz="1800" dirty="0">
                <a:solidFill>
                  <a:schemeClr val="tx1"/>
                </a:solidFill>
              </a:rPr>
              <a:t>contó con:</a:t>
            </a:r>
            <a:endParaRPr lang="es-EC" sz="1800" dirty="0">
              <a:solidFill>
                <a:schemeClr val="tx1"/>
              </a:solidFill>
            </a:endParaRPr>
          </a:p>
        </p:txBody>
      </p:sp>
      <p:sp>
        <p:nvSpPr>
          <p:cNvPr id="6" name="7 CuadroTexto">
            <a:extLst>
              <a:ext uri="{FF2B5EF4-FFF2-40B4-BE49-F238E27FC236}">
                <a16:creationId xmlns:a16="http://schemas.microsoft.com/office/drawing/2014/main" xmlns="" id="{5A8F5B98-D042-4898-A5A7-DA7C17761DD1}"/>
              </a:ext>
            </a:extLst>
          </p:cNvPr>
          <p:cNvSpPr txBox="1"/>
          <p:nvPr/>
        </p:nvSpPr>
        <p:spPr>
          <a:xfrm>
            <a:off x="1277256" y="2351782"/>
            <a:ext cx="4642551" cy="2246769"/>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si el GAD contó con una estructura organizacional  para llevar a cabo las actividades de la gestión de la competencia dentro del departamento de riego y drenaje</a:t>
            </a:r>
            <a:r>
              <a:rPr lang="es-EC" sz="1400" dirty="0" smtClean="0"/>
              <a:t>.</a:t>
            </a:r>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a:t>Seleccione una sola respuesta entre los literales </a:t>
            </a:r>
            <a:r>
              <a:rPr lang="es-EC" sz="1400" b="1" dirty="0"/>
              <a:t>a</a:t>
            </a:r>
            <a:r>
              <a:rPr lang="es-EC" sz="1400" dirty="0"/>
              <a:t> al </a:t>
            </a:r>
            <a:r>
              <a:rPr lang="es-EC" sz="1400" b="1" dirty="0"/>
              <a:t>e</a:t>
            </a:r>
            <a:r>
              <a:rPr lang="es-EC" sz="1400" dirty="0"/>
              <a:t>, si selecciona literal </a:t>
            </a:r>
            <a:r>
              <a:rPr lang="es-EC" sz="1400" b="1" dirty="0"/>
              <a:t>e Otro especifique</a:t>
            </a:r>
            <a:r>
              <a:rPr lang="es-EC" sz="1400" dirty="0"/>
              <a:t>, describa cual es la estructura organizacional con la que cuenta la Gestión</a:t>
            </a:r>
            <a:r>
              <a:rPr lang="es-EC" sz="1400" dirty="0" smtClean="0"/>
              <a:t>.</a:t>
            </a:r>
            <a:endParaRPr lang="es-EC" sz="14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67224" y="2136321"/>
            <a:ext cx="5545407" cy="266418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9410332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51</a:t>
            </a:r>
            <a:endParaRPr lang="x-none"/>
          </a:p>
        </p:txBody>
      </p:sp>
      <p:sp>
        <p:nvSpPr>
          <p:cNvPr id="5" name="Título 1">
            <a:extLst>
              <a:ext uri="{FF2B5EF4-FFF2-40B4-BE49-F238E27FC236}">
                <a16:creationId xmlns:a16="http://schemas.microsoft.com/office/drawing/2014/main" xmlns="" id="{6092BC21-8C0C-44E0-A434-A14130006BEC}"/>
              </a:ext>
            </a:extLst>
          </p:cNvPr>
          <p:cNvSpPr>
            <a:spLocks noGrp="1"/>
          </p:cNvSpPr>
          <p:nvPr>
            <p:ph type="title"/>
          </p:nvPr>
        </p:nvSpPr>
        <p:spPr>
          <a:xfrm>
            <a:off x="1136759" y="448900"/>
            <a:ext cx="8069085" cy="414116"/>
          </a:xfrm>
        </p:spPr>
        <p:txBody>
          <a:bodyPr>
            <a:normAutofit/>
          </a:bodyPr>
          <a:lstStyle/>
          <a:p>
            <a:r>
              <a:rPr lang="es-EC" sz="1800" dirty="0">
                <a:solidFill>
                  <a:schemeClr val="tx1"/>
                </a:solidFill>
              </a:rPr>
              <a:t>3.1.1 ¿Indique si es independiente en riego y drenaje?</a:t>
            </a:r>
          </a:p>
        </p:txBody>
      </p:sp>
      <p:sp>
        <p:nvSpPr>
          <p:cNvPr id="6" name="7 CuadroTexto">
            <a:extLst>
              <a:ext uri="{FF2B5EF4-FFF2-40B4-BE49-F238E27FC236}">
                <a16:creationId xmlns:a16="http://schemas.microsoft.com/office/drawing/2014/main" xmlns="" id="{08302905-DD73-4C07-80A4-8169E2C60F8F}"/>
              </a:ext>
            </a:extLst>
          </p:cNvPr>
          <p:cNvSpPr txBox="1"/>
          <p:nvPr/>
        </p:nvSpPr>
        <p:spPr>
          <a:xfrm>
            <a:off x="899884" y="1544393"/>
            <a:ext cx="5178452" cy="3539430"/>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Determinar  </a:t>
            </a:r>
            <a:r>
              <a:rPr lang="es-EC" sz="1400" dirty="0"/>
              <a:t>el  número de GAD que cuentan con una unidad operativa independiente en riego y </a:t>
            </a:r>
            <a:r>
              <a:rPr lang="es-EC" sz="1400" dirty="0" smtClean="0"/>
              <a:t>drenaje.</a:t>
            </a:r>
          </a:p>
          <a:p>
            <a:pPr algn="just"/>
            <a:r>
              <a:rPr lang="es-EC" sz="1400" b="1" dirty="0"/>
              <a:t>Estructura organizacional.-</a:t>
            </a:r>
            <a:r>
              <a:rPr lang="es-EC" sz="1400" dirty="0"/>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lvl="0" algn="ctr"/>
            <a:endParaRPr lang="es-EC" sz="1400" b="1" dirty="0" smtClean="0"/>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a:t>Seleccione una sola respuesta </a:t>
            </a:r>
            <a:r>
              <a:rPr lang="es-EC" sz="1400" b="1" dirty="0"/>
              <a:t>SI/NO </a:t>
            </a:r>
            <a:r>
              <a:rPr lang="es-EC" sz="1400" dirty="0"/>
              <a:t>y continúe con la siguiente pregunta.</a:t>
            </a:r>
          </a:p>
          <a:p>
            <a:pPr marL="285750" lvl="0" indent="-285750" algn="just">
              <a:buFont typeface="Arial" panose="020B0604020202020204" pitchFamily="34" charset="0"/>
              <a:buChar char="•"/>
            </a:pPr>
            <a:r>
              <a:rPr lang="es-EC" sz="1400" dirty="0"/>
              <a:t>Si la respuesta es </a:t>
            </a:r>
            <a:r>
              <a:rPr lang="es-EC" sz="1400" b="1" dirty="0"/>
              <a:t>NO, </a:t>
            </a:r>
            <a:r>
              <a:rPr lang="es-EC" sz="1400" dirty="0"/>
              <a:t>especifique  a que dependencia pertenece en el campo a continuación</a:t>
            </a:r>
            <a:r>
              <a:rPr lang="es-EC" sz="1400" dirty="0" smtClean="0"/>
              <a:t>.</a:t>
            </a:r>
            <a:endParaRPr lang="es-EC" sz="1400" dirty="0"/>
          </a:p>
        </p:txBody>
      </p:sp>
      <p:pic>
        <p:nvPicPr>
          <p:cNvPr id="8" name="Imagen 4">
            <a:extLst>
              <a:ext uri="{FF2B5EF4-FFF2-40B4-BE49-F238E27FC236}">
                <a16:creationId xmlns:a16="http://schemas.microsoft.com/office/drawing/2014/main" xmlns="" id="{D03F5541-C732-4296-A368-F6B19A4025B1}"/>
              </a:ext>
            </a:extLst>
          </p:cNvPr>
          <p:cNvPicPr>
            <a:picLocks noChangeAspect="1"/>
          </p:cNvPicPr>
          <p:nvPr/>
        </p:nvPicPr>
        <p:blipFill>
          <a:blip r:embed="rId2"/>
          <a:stretch>
            <a:fillRect/>
          </a:stretch>
        </p:blipFill>
        <p:spPr>
          <a:xfrm>
            <a:off x="6333688" y="1544392"/>
            <a:ext cx="5744313" cy="947138"/>
          </a:xfrm>
          <a:prstGeom prst="rect">
            <a:avLst/>
          </a:prstGeom>
        </p:spPr>
      </p:pic>
    </p:spTree>
    <p:extLst>
      <p:ext uri="{BB962C8B-B14F-4D97-AF65-F5344CB8AC3E}">
        <p14:creationId xmlns:p14="http://schemas.microsoft.com/office/powerpoint/2010/main" val="527153364"/>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5578432"/>
            <a:ext cx="728662" cy="457629"/>
          </a:xfrm>
        </p:spPr>
        <p:txBody>
          <a:bodyPr>
            <a:normAutofit lnSpcReduction="10000"/>
          </a:bodyPr>
          <a:lstStyle/>
          <a:p>
            <a:r>
              <a:rPr lang="es-EC" dirty="0" smtClean="0"/>
              <a:t>52</a:t>
            </a:r>
            <a:endParaRPr lang="x-none"/>
          </a:p>
        </p:txBody>
      </p:sp>
      <p:sp>
        <p:nvSpPr>
          <p:cNvPr id="3" name="Título 1">
            <a:extLst>
              <a:ext uri="{FF2B5EF4-FFF2-40B4-BE49-F238E27FC236}">
                <a16:creationId xmlns:a16="http://schemas.microsoft.com/office/drawing/2014/main" xmlns="" id="{20F995D3-587C-4327-A0F8-A869AB44FF25}"/>
              </a:ext>
            </a:extLst>
          </p:cNvPr>
          <p:cNvSpPr>
            <a:spLocks noGrp="1"/>
          </p:cNvSpPr>
          <p:nvPr>
            <p:ph type="title"/>
          </p:nvPr>
        </p:nvSpPr>
        <p:spPr>
          <a:xfrm>
            <a:off x="1128370" y="461779"/>
            <a:ext cx="8092903" cy="414116"/>
          </a:xfrm>
        </p:spPr>
        <p:txBody>
          <a:bodyPr>
            <a:noAutofit/>
          </a:bodyPr>
          <a:lstStyle/>
          <a:p>
            <a:pPr algn="just"/>
            <a:r>
              <a:rPr lang="es-EC" sz="1800" dirty="0">
                <a:solidFill>
                  <a:schemeClr val="tx1"/>
                </a:solidFill>
              </a:rPr>
              <a:t>3.2 Indique el número de personal con el cual contó  la jefatura, dirección o coordinación para gestionar la competencia en el año </a:t>
            </a:r>
            <a:r>
              <a:rPr lang="es-EC" sz="1800" dirty="0" smtClean="0">
                <a:solidFill>
                  <a:schemeClr val="tx1"/>
                </a:solidFill>
              </a:rPr>
              <a:t>2021? </a:t>
            </a:r>
            <a:endParaRPr lang="es-EC" sz="1800" dirty="0">
              <a:solidFill>
                <a:schemeClr val="tx1"/>
              </a:solidFill>
            </a:endParaRPr>
          </a:p>
        </p:txBody>
      </p:sp>
      <p:sp>
        <p:nvSpPr>
          <p:cNvPr id="12"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5578432"/>
            <a:ext cx="728662" cy="457629"/>
          </a:xfrm>
        </p:spPr>
        <p:txBody>
          <a:bodyPr>
            <a:normAutofit lnSpcReduction="10000"/>
          </a:bodyPr>
          <a:lstStyle/>
          <a:p>
            <a:r>
              <a:rPr lang="es-EC" dirty="0" smtClean="0"/>
              <a:t>15</a:t>
            </a:r>
            <a:endParaRPr lang="x-none"/>
          </a:p>
        </p:txBody>
      </p:sp>
      <p:sp>
        <p:nvSpPr>
          <p:cNvPr id="13" name="7 CuadroTexto">
            <a:extLst>
              <a:ext uri="{FF2B5EF4-FFF2-40B4-BE49-F238E27FC236}">
                <a16:creationId xmlns:a16="http://schemas.microsoft.com/office/drawing/2014/main" xmlns="" id="{38205373-B736-4ECB-AE7A-CD9B037A1D1E}"/>
              </a:ext>
            </a:extLst>
          </p:cNvPr>
          <p:cNvSpPr txBox="1"/>
          <p:nvPr/>
        </p:nvSpPr>
        <p:spPr>
          <a:xfrm>
            <a:off x="605373" y="2005178"/>
            <a:ext cx="11401036" cy="2677656"/>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 </a:t>
            </a:r>
            <a:r>
              <a:rPr lang="es-EC" sz="1400" dirty="0" smtClean="0"/>
              <a:t>Conocer la información del personal con el cual contó el </a:t>
            </a:r>
            <a:r>
              <a:rPr lang="es-EC" sz="1400" dirty="0"/>
              <a:t>GAD Provincial dentro del departamento o unidad, </a:t>
            </a:r>
            <a:r>
              <a:rPr lang="es-EC" sz="1400" dirty="0" smtClean="0"/>
              <a:t>para ejecutar  las actividades que son de su competencia, </a:t>
            </a:r>
            <a:r>
              <a:rPr lang="es-EC" sz="1400" dirty="0"/>
              <a:t>además determinar la denominación del puesto, régimen laboral (Nombramiento Provisional; Nombramiento definitivo; Contrato ocasional; código de </a:t>
            </a:r>
            <a:r>
              <a:rPr lang="es-EC" sz="1400" dirty="0" smtClean="0"/>
              <a:t>trabajo, etc.), </a:t>
            </a:r>
            <a:r>
              <a:rPr lang="es-EC" sz="1400" dirty="0"/>
              <a:t>nivel de instrucción, título y género del personal lo cual ayudará al desarrollo de procesos de formación más efectivos a largo plazo. </a:t>
            </a:r>
            <a:endParaRPr lang="es-EC" sz="1400" dirty="0" smtClean="0"/>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S_tradnl" sz="1400" dirty="0"/>
              <a:t>Presione el ícono </a:t>
            </a:r>
            <a:r>
              <a:rPr lang="es-ES_tradnl" sz="1400" dirty="0" smtClean="0"/>
              <a:t>     para </a:t>
            </a:r>
            <a:r>
              <a:rPr lang="es-ES_tradnl" sz="1400" dirty="0"/>
              <a:t>editar la información precargada del personal </a:t>
            </a:r>
            <a:r>
              <a:rPr lang="es-EC" sz="1400" dirty="0"/>
              <a:t>a </a:t>
            </a:r>
            <a:r>
              <a:rPr lang="es-EC" sz="1400" b="1" dirty="0"/>
              <a:t>NOMBRAMIENTO PERMANENTE Y/O NOMBRAMIENTO PERIODO FIJO, </a:t>
            </a:r>
            <a:r>
              <a:rPr lang="es-EC" sz="1400" dirty="0"/>
              <a:t>si la información ya no es coincidente con la del año anterior proceda a eliminar presionando el ícono</a:t>
            </a:r>
            <a:r>
              <a:rPr lang="es-EC" sz="1400" b="1" dirty="0"/>
              <a:t>    </a:t>
            </a:r>
          </a:p>
          <a:p>
            <a:pPr marL="285750" lvl="0" indent="-285750" algn="just">
              <a:buFont typeface="Arial" panose="020B0604020202020204" pitchFamily="34" charset="0"/>
              <a:buChar char="•"/>
            </a:pPr>
            <a:r>
              <a:rPr lang="es-EC" sz="1400" dirty="0"/>
              <a:t>Si cuenta con nuevo personal presione el</a:t>
            </a:r>
            <a:r>
              <a:rPr lang="es-EC" sz="1400" b="1" dirty="0"/>
              <a:t> botón agregar registros </a:t>
            </a:r>
            <a:r>
              <a:rPr lang="es-EC" sz="1400" dirty="0"/>
              <a:t>seguido del ícono        y se visualizará los campos para el  ingreso de la información </a:t>
            </a:r>
            <a:r>
              <a:rPr lang="es-EC" sz="1400" b="1" dirty="0"/>
              <a:t>DENOMINACIÓN DEL PUESTO, RÉGIMEN LABORAL, NIVEL DE INSTRUCCIÓN, TÍTULO, GÉNERO, </a:t>
            </a:r>
            <a:r>
              <a:rPr lang="es-EC" sz="1400" dirty="0"/>
              <a:t>una vez que haya culminado con el registro presione el ícono     </a:t>
            </a:r>
            <a:r>
              <a:rPr lang="es-EC" sz="1400" b="1" dirty="0"/>
              <a:t>.</a:t>
            </a:r>
            <a:r>
              <a:rPr lang="es-EC" sz="1400" dirty="0"/>
              <a:t> </a:t>
            </a:r>
          </a:p>
          <a:p>
            <a:pPr marL="285750" indent="-285750" algn="just">
              <a:buFont typeface="Arial" panose="020B0604020202020204" pitchFamily="34" charset="0"/>
              <a:buChar char="•"/>
            </a:pPr>
            <a:r>
              <a:rPr lang="es-EC" sz="1400" dirty="0"/>
              <a:t>Si se cuenta con más de un registro, presione el </a:t>
            </a:r>
            <a:r>
              <a:rPr lang="es-EC" sz="1400" b="1" dirty="0"/>
              <a:t>botón agregar </a:t>
            </a:r>
            <a:r>
              <a:rPr lang="es-EC" sz="1400" dirty="0"/>
              <a:t>y realice el mismo proceso</a:t>
            </a:r>
            <a:r>
              <a:rPr lang="es-EC" sz="1400" dirty="0" smtClean="0"/>
              <a:t>.</a:t>
            </a:r>
            <a:endParaRPr lang="es-EC" sz="1400" dirty="0"/>
          </a:p>
        </p:txBody>
      </p:sp>
      <p:pic>
        <p:nvPicPr>
          <p:cNvPr id="1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48734"/>
          <a:stretch/>
        </p:blipFill>
        <p:spPr bwMode="auto">
          <a:xfrm>
            <a:off x="605373" y="1078072"/>
            <a:ext cx="11401036" cy="8668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8730" y="3058309"/>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02046" y="3538394"/>
            <a:ext cx="314659" cy="2697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45678" y="4137568"/>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18176" y="3665254"/>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18 Rectángulo"/>
          <p:cNvSpPr/>
          <p:nvPr/>
        </p:nvSpPr>
        <p:spPr>
          <a:xfrm>
            <a:off x="605372" y="4772010"/>
            <a:ext cx="7319427" cy="128589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 </a:t>
            </a:r>
            <a:r>
              <a:rPr lang="es-EC" sz="1400" dirty="0" smtClean="0">
                <a:solidFill>
                  <a:schemeClr val="tx1"/>
                </a:solidFill>
              </a:rPr>
              <a:t>Para el campo </a:t>
            </a:r>
            <a:r>
              <a:rPr lang="es-EC" sz="1400" b="1" dirty="0" smtClean="0">
                <a:solidFill>
                  <a:schemeClr val="tx1"/>
                </a:solidFill>
              </a:rPr>
              <a:t>TÍTULO </a:t>
            </a:r>
            <a:r>
              <a:rPr lang="es-EC" sz="1400" dirty="0">
                <a:solidFill>
                  <a:schemeClr val="tx1"/>
                </a:solidFill>
              </a:rPr>
              <a:t>se </a:t>
            </a:r>
            <a:r>
              <a:rPr lang="es-EC" sz="1400" dirty="0" smtClean="0">
                <a:solidFill>
                  <a:schemeClr val="tx1"/>
                </a:solidFill>
              </a:rPr>
              <a:t>debe describir </a:t>
            </a:r>
            <a:r>
              <a:rPr lang="es-EC" sz="1400" b="1" dirty="0" smtClean="0">
                <a:solidFill>
                  <a:schemeClr val="tx1"/>
                </a:solidFill>
              </a:rPr>
              <a:t>UN</a:t>
            </a:r>
            <a:r>
              <a:rPr lang="es-EC" sz="1400" dirty="0" smtClean="0">
                <a:solidFill>
                  <a:schemeClr val="tx1"/>
                </a:solidFill>
              </a:rPr>
              <a:t> solo título </a:t>
            </a:r>
            <a:r>
              <a:rPr lang="es-EC" sz="1400" dirty="0">
                <a:solidFill>
                  <a:schemeClr val="tx1"/>
                </a:solidFill>
              </a:rPr>
              <a:t>como se encuentra registrado en </a:t>
            </a:r>
            <a:r>
              <a:rPr lang="es-EC" sz="1400" dirty="0" smtClean="0">
                <a:solidFill>
                  <a:schemeClr val="tx1"/>
                </a:solidFill>
              </a:rPr>
              <a:t>la </a:t>
            </a:r>
            <a:r>
              <a:rPr lang="es-EC" sz="1400" b="1" dirty="0" smtClean="0">
                <a:solidFill>
                  <a:schemeClr val="tx1"/>
                </a:solidFill>
              </a:rPr>
              <a:t>SENESCYT</a:t>
            </a:r>
            <a:r>
              <a:rPr lang="es-EC" sz="1400" dirty="0" smtClean="0">
                <a:solidFill>
                  <a:schemeClr val="tx1"/>
                </a:solidFill>
              </a:rPr>
              <a:t>, no se debe aceptar abreviaturas, no se debe aceptar los siguientes registros:</a:t>
            </a:r>
          </a:p>
          <a:p>
            <a:pPr algn="just"/>
            <a:r>
              <a:rPr lang="es-EC" sz="1400" dirty="0" smtClean="0">
                <a:solidFill>
                  <a:schemeClr val="tx1"/>
                </a:solidFill>
              </a:rPr>
              <a:t> </a:t>
            </a:r>
            <a:endParaRPr lang="es-EC" sz="1400" b="1" dirty="0">
              <a:solidFill>
                <a:schemeClr val="tx1"/>
              </a:solidFill>
            </a:endParaRPr>
          </a:p>
        </p:txBody>
      </p:sp>
      <p:pic>
        <p:nvPicPr>
          <p:cNvPr id="20" name="Picture 4"/>
          <p:cNvPicPr>
            <a:picLocks noChangeAspect="1" noChangeArrowheads="1"/>
          </p:cNvPicPr>
          <p:nvPr/>
        </p:nvPicPr>
        <p:blipFill rotWithShape="1">
          <a:blip r:embed="rId6">
            <a:extLst>
              <a:ext uri="{28A0092B-C50C-407E-A947-70E740481C1C}">
                <a14:useLocalDpi xmlns:a14="http://schemas.microsoft.com/office/drawing/2010/main" val="0"/>
              </a:ext>
            </a:extLst>
          </a:blip>
          <a:srcRect b="43442"/>
          <a:stretch/>
        </p:blipFill>
        <p:spPr bwMode="auto">
          <a:xfrm>
            <a:off x="3920049" y="5245100"/>
            <a:ext cx="3916509" cy="790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1" name="20 CuadroTexto"/>
          <p:cNvSpPr txBox="1"/>
          <p:nvPr/>
        </p:nvSpPr>
        <p:spPr>
          <a:xfrm>
            <a:off x="8026400" y="4732738"/>
            <a:ext cx="3991937" cy="1384995"/>
          </a:xfrm>
          <a:prstGeom prst="rect">
            <a:avLst/>
          </a:prstGeom>
          <a:solidFill>
            <a:schemeClr val="accent4">
              <a:lumMod val="40000"/>
              <a:lumOff val="60000"/>
            </a:schemeClr>
          </a:solidFill>
        </p:spPr>
        <p:txBody>
          <a:bodyPr wrap="square" rtlCol="0">
            <a:spAutoFit/>
          </a:bodyPr>
          <a:lstStyle/>
          <a:p>
            <a:pPr algn="just"/>
            <a:r>
              <a:rPr lang="es-EC" sz="1200" b="1" dirty="0"/>
              <a:t>TOME EN CUENTA:</a:t>
            </a:r>
            <a:r>
              <a:rPr lang="es-EC" sz="1200" dirty="0"/>
              <a:t> para el caso que seleccione en nivel de instrucción </a:t>
            </a:r>
            <a:r>
              <a:rPr lang="es-EC" sz="1200" b="1" dirty="0"/>
              <a:t>SECUNDARIA,</a:t>
            </a:r>
            <a:r>
              <a:rPr lang="es-EC" sz="1200" dirty="0"/>
              <a:t> en el campo </a:t>
            </a:r>
            <a:r>
              <a:rPr lang="es-EC" sz="1200" b="1" dirty="0"/>
              <a:t>TÍTULO </a:t>
            </a:r>
            <a:r>
              <a:rPr lang="es-EC" sz="1200" dirty="0"/>
              <a:t>el sistema automáticamente describirá la opción </a:t>
            </a:r>
            <a:r>
              <a:rPr lang="es-EC" sz="1200" b="1" dirty="0"/>
              <a:t>BACHILLER</a:t>
            </a:r>
            <a:r>
              <a:rPr lang="es-EC" sz="1200" dirty="0"/>
              <a:t> </a:t>
            </a:r>
            <a:r>
              <a:rPr lang="es-EC" sz="1200" b="1" dirty="0"/>
              <a:t> </a:t>
            </a:r>
            <a:r>
              <a:rPr lang="es-EC" sz="1200" dirty="0"/>
              <a:t>sin descripción de ninguna rama, para el caso en que seleccione nivel de instrucción </a:t>
            </a:r>
            <a:r>
              <a:rPr lang="es-EC" sz="1200" b="1" dirty="0"/>
              <a:t>PRIMARIA</a:t>
            </a:r>
            <a:r>
              <a:rPr lang="es-EC" sz="1200" dirty="0"/>
              <a:t>, el campo </a:t>
            </a:r>
            <a:r>
              <a:rPr lang="es-EC" sz="1200" b="1" dirty="0"/>
              <a:t>TÍTULO </a:t>
            </a:r>
            <a:r>
              <a:rPr lang="es-EC" sz="1200" dirty="0"/>
              <a:t>se bloqueará</a:t>
            </a:r>
          </a:p>
        </p:txBody>
      </p:sp>
    </p:spTree>
    <p:extLst>
      <p:ext uri="{BB962C8B-B14F-4D97-AF65-F5344CB8AC3E}">
        <p14:creationId xmlns:p14="http://schemas.microsoft.com/office/powerpoint/2010/main" val="315862805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53</a:t>
            </a:r>
            <a:endParaRPr lang="x-none"/>
          </a:p>
        </p:txBody>
      </p:sp>
      <p:sp>
        <p:nvSpPr>
          <p:cNvPr id="3" name="Título 1">
            <a:extLst>
              <a:ext uri="{FF2B5EF4-FFF2-40B4-BE49-F238E27FC236}">
                <a16:creationId xmlns:a16="http://schemas.microsoft.com/office/drawing/2014/main" xmlns="" id="{CF88AA47-3805-46AD-B496-4648E2D31076}"/>
              </a:ext>
            </a:extLst>
          </p:cNvPr>
          <p:cNvSpPr>
            <a:spLocks noGrp="1"/>
          </p:cNvSpPr>
          <p:nvPr>
            <p:ph type="title"/>
          </p:nvPr>
        </p:nvSpPr>
        <p:spPr>
          <a:xfrm>
            <a:off x="1094814" y="454925"/>
            <a:ext cx="8126459" cy="414116"/>
          </a:xfrm>
        </p:spPr>
        <p:txBody>
          <a:bodyPr>
            <a:noAutofit/>
          </a:bodyPr>
          <a:lstStyle/>
          <a:p>
            <a:pPr algn="just"/>
            <a:r>
              <a:rPr lang="es-ES" sz="1800" dirty="0">
                <a:solidFill>
                  <a:schemeClr val="tx1"/>
                </a:solidFill>
              </a:rPr>
              <a:t>3.3  El GAD Provincial implementó acciones de formación y/o capacitación para mejorar la gestión de la competencia de riego y drenaje en el año </a:t>
            </a:r>
            <a:r>
              <a:rPr lang="es-ES" sz="1800" dirty="0" smtClean="0">
                <a:solidFill>
                  <a:schemeClr val="tx1"/>
                </a:solidFill>
              </a:rPr>
              <a:t>2021:</a:t>
            </a:r>
            <a:endParaRPr lang="es-EC" sz="1800" dirty="0">
              <a:solidFill>
                <a:schemeClr val="tx1"/>
              </a:solidFill>
            </a:endParaRPr>
          </a:p>
        </p:txBody>
      </p:sp>
      <p:sp>
        <p:nvSpPr>
          <p:cNvPr id="5" name="7 CuadroTexto">
            <a:extLst>
              <a:ext uri="{FF2B5EF4-FFF2-40B4-BE49-F238E27FC236}">
                <a16:creationId xmlns:a16="http://schemas.microsoft.com/office/drawing/2014/main" xmlns="" id="{D1893456-0F78-469E-A54B-F66B3997C900}"/>
              </a:ext>
            </a:extLst>
          </p:cNvPr>
          <p:cNvSpPr txBox="1"/>
          <p:nvPr/>
        </p:nvSpPr>
        <p:spPr>
          <a:xfrm>
            <a:off x="678041" y="3924300"/>
            <a:ext cx="11412359" cy="2893100"/>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300" b="1" dirty="0"/>
              <a:t>OBJETIVO: </a:t>
            </a:r>
            <a:endParaRPr lang="es-EC" sz="1300" b="1" dirty="0" smtClean="0"/>
          </a:p>
          <a:p>
            <a:pPr algn="just"/>
            <a:r>
              <a:rPr lang="es-EC" sz="1300" dirty="0" smtClean="0"/>
              <a:t>El </a:t>
            </a:r>
            <a:r>
              <a:rPr lang="es-EC" sz="1300" dirty="0"/>
              <a:t>propósito es conocer si el GAD ha implementado acciones de formación y/o capacitación a funcionarios y usuarios a favor de la gestión de la competencia de riego y drenaje</a:t>
            </a:r>
            <a:r>
              <a:rPr lang="es-EC" sz="1300" dirty="0" smtClean="0"/>
              <a:t>.</a:t>
            </a:r>
          </a:p>
          <a:p>
            <a:pPr algn="just"/>
            <a:r>
              <a:rPr lang="es-ES" sz="1300" b="1" dirty="0"/>
              <a:t>Capacitación.-</a:t>
            </a:r>
            <a:r>
              <a:rPr lang="es-ES" sz="1300" dirty="0"/>
              <a:t> Es un proceso continuo de enseñanza-aprendizaje, mediante el cual se desarrolla las habilidades y destrezas de los servidores, que les permitan un mejor desempeño en sus labores habituales. Puede ser </a:t>
            </a:r>
            <a:r>
              <a:rPr lang="es-ES" sz="1300" dirty="0" smtClean="0"/>
              <a:t>internas </a:t>
            </a:r>
            <a:r>
              <a:rPr lang="es-ES" sz="1300" dirty="0"/>
              <a:t>o </a:t>
            </a:r>
            <a:r>
              <a:rPr lang="es-ES" sz="1300" dirty="0" smtClean="0"/>
              <a:t>externas.</a:t>
            </a:r>
          </a:p>
          <a:p>
            <a:pPr lvl="0" algn="just"/>
            <a:r>
              <a:rPr lang="es-EC" sz="1300" b="1" dirty="0"/>
              <a:t>Formación del servidor público.- </a:t>
            </a:r>
            <a:r>
              <a:rPr lang="es-ES" sz="1300" dirty="0"/>
              <a:t>estudios de carrera y de especialización de nivel superior que otorga titulación según la base de conocimientos y capacidades que permitan a los servidores públicos de nivel profesional y directivo obtener y generar conocimientos científicos y realizar investigación aplicada a las áreas de prioridad.</a:t>
            </a:r>
            <a:endParaRPr lang="es-EC" sz="1300" dirty="0"/>
          </a:p>
          <a:p>
            <a:pPr lvl="0" algn="ctr"/>
            <a:r>
              <a:rPr lang="es-EC" sz="1300" b="1" dirty="0" smtClean="0"/>
              <a:t>INSTRUCCIONES</a:t>
            </a:r>
            <a:r>
              <a:rPr lang="es-EC" sz="1300" b="1" dirty="0"/>
              <a:t>:</a:t>
            </a:r>
          </a:p>
          <a:p>
            <a:pPr marL="285750" lvl="0" indent="-285750" algn="just">
              <a:buFont typeface="Arial" panose="020B0604020202020204" pitchFamily="34" charset="0"/>
              <a:buChar char="•"/>
            </a:pPr>
            <a:r>
              <a:rPr lang="es-EC" sz="1300" dirty="0"/>
              <a:t>Seleccione una sola respuesta,  </a:t>
            </a:r>
            <a:r>
              <a:rPr lang="es-EC" sz="1300" b="1" dirty="0"/>
              <a:t>SI/NO</a:t>
            </a:r>
            <a:r>
              <a:rPr lang="es-EC" sz="1300" dirty="0"/>
              <a:t> en cada uno  de los literales.</a:t>
            </a:r>
          </a:p>
          <a:p>
            <a:pPr marL="285750" lvl="0" indent="-285750" algn="just">
              <a:buFont typeface="Arial" panose="020B0604020202020204" pitchFamily="34" charset="0"/>
              <a:buChar char="•"/>
            </a:pPr>
            <a:r>
              <a:rPr lang="es-EC" sz="1300" dirty="0"/>
              <a:t>Para el literal </a:t>
            </a:r>
            <a:r>
              <a:rPr lang="es-EC" sz="1300" b="1" dirty="0"/>
              <a:t>a) Formación del servidor público</a:t>
            </a:r>
            <a:r>
              <a:rPr lang="es-EC" sz="1300" dirty="0"/>
              <a:t>  si la respuesta es </a:t>
            </a:r>
            <a:r>
              <a:rPr lang="es-EC" sz="1300" b="1" dirty="0"/>
              <a:t>SI</a:t>
            </a:r>
            <a:r>
              <a:rPr lang="es-EC" sz="1300" dirty="0"/>
              <a:t>  registre información en  cualquiera de las  </a:t>
            </a:r>
            <a:r>
              <a:rPr lang="es-EC" sz="1300" b="1" dirty="0"/>
              <a:t>preguntas 3.3.2. </a:t>
            </a:r>
            <a:r>
              <a:rPr lang="es-EC" sz="1300" dirty="0"/>
              <a:t>a la</a:t>
            </a:r>
            <a:r>
              <a:rPr lang="es-EC" sz="1300" b="1" dirty="0"/>
              <a:t> 3.3.4  </a:t>
            </a:r>
            <a:r>
              <a:rPr lang="es-EC" sz="1300" dirty="0"/>
              <a:t>según corresponda, la </a:t>
            </a:r>
            <a:r>
              <a:rPr lang="es-EC" sz="1300" b="1" dirty="0"/>
              <a:t>pregunta 3.3.1</a:t>
            </a:r>
            <a:r>
              <a:rPr lang="es-EC" sz="1300" dirty="0"/>
              <a:t> registrará automáticamente la suma de la información registrada.</a:t>
            </a:r>
          </a:p>
          <a:p>
            <a:pPr marL="285750" lvl="0" indent="-285750" algn="just">
              <a:buFont typeface="Arial" panose="020B0604020202020204" pitchFamily="34" charset="0"/>
              <a:buChar char="•"/>
            </a:pPr>
            <a:r>
              <a:rPr lang="es-EC" sz="1300" dirty="0"/>
              <a:t>Para los literales</a:t>
            </a:r>
            <a:r>
              <a:rPr lang="es-EC" sz="1300" b="1" dirty="0"/>
              <a:t>  b </a:t>
            </a:r>
            <a:r>
              <a:rPr lang="es-EC" sz="1300" dirty="0"/>
              <a:t>al</a:t>
            </a:r>
            <a:r>
              <a:rPr lang="es-EC" sz="1300" b="1" dirty="0"/>
              <a:t> f </a:t>
            </a:r>
            <a:r>
              <a:rPr lang="es-EC" sz="1300" dirty="0"/>
              <a:t>si la respuesta es</a:t>
            </a:r>
            <a:r>
              <a:rPr lang="es-EC" sz="1300" b="1" dirty="0"/>
              <a:t> SI </a:t>
            </a:r>
            <a:r>
              <a:rPr lang="es-EC" sz="1300" dirty="0"/>
              <a:t>registre el número de personas</a:t>
            </a:r>
            <a:r>
              <a:rPr lang="es-EC" sz="1300" b="1" dirty="0"/>
              <a:t>.</a:t>
            </a:r>
            <a:endParaRPr lang="es-EC" sz="1300" dirty="0"/>
          </a:p>
          <a:p>
            <a:pPr marL="285750" indent="-285750" algn="just">
              <a:buFont typeface="Arial" panose="020B0604020202020204" pitchFamily="34" charset="0"/>
              <a:buChar char="•"/>
            </a:pPr>
            <a:r>
              <a:rPr lang="es-EC" sz="1300" dirty="0"/>
              <a:t>Si la respuesta es </a:t>
            </a:r>
            <a:r>
              <a:rPr lang="es-EC" sz="1300" b="1" dirty="0"/>
              <a:t>NO</a:t>
            </a:r>
            <a:r>
              <a:rPr lang="es-EC" sz="1300" dirty="0"/>
              <a:t>, continúe con el siguiente literal. </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3250" y="1056768"/>
            <a:ext cx="11372850" cy="28421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5862805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05</a:t>
            </a:r>
            <a:endParaRPr lang="x-none"/>
          </a:p>
        </p:txBody>
      </p:sp>
      <p:sp>
        <p:nvSpPr>
          <p:cNvPr id="5" name="Título 1">
            <a:extLst>
              <a:ext uri="{FF2B5EF4-FFF2-40B4-BE49-F238E27FC236}">
                <a16:creationId xmlns="" xmlns:a16="http://schemas.microsoft.com/office/drawing/2014/main" id="{D655E9CE-4916-5E4F-8B3E-017FCB2FFD86}"/>
              </a:ext>
            </a:extLst>
          </p:cNvPr>
          <p:cNvSpPr txBox="1">
            <a:spLocks/>
          </p:cNvSpPr>
          <p:nvPr/>
        </p:nvSpPr>
        <p:spPr>
          <a:xfrm>
            <a:off x="1341968" y="492625"/>
            <a:ext cx="6534751" cy="6070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1F285D"/>
                </a:solidFill>
                <a:latin typeface="+mj-lt"/>
                <a:ea typeface="+mj-ea"/>
                <a:cs typeface="+mj-cs"/>
              </a:defRPr>
            </a:lvl1pPr>
          </a:lstStyle>
          <a:p>
            <a:r>
              <a:rPr lang="es-ES" dirty="0" smtClean="0">
                <a:solidFill>
                  <a:schemeClr val="tx1"/>
                </a:solidFill>
              </a:rPr>
              <a:t>4. BASE LEGAL</a:t>
            </a:r>
            <a:endParaRPr lang="es-EC" dirty="0">
              <a:solidFill>
                <a:schemeClr val="tx1"/>
              </a:solidFill>
            </a:endParaRPr>
          </a:p>
        </p:txBody>
      </p:sp>
      <p:graphicFrame>
        <p:nvGraphicFramePr>
          <p:cNvPr id="6" name="3 Marcador de contenido">
            <a:extLst>
              <a:ext uri="{FF2B5EF4-FFF2-40B4-BE49-F238E27FC236}">
                <a16:creationId xmlns="" xmlns:a16="http://schemas.microsoft.com/office/drawing/2014/main" id="{8A333329-D986-4A84-A685-BC395AF7F747}"/>
              </a:ext>
            </a:extLst>
          </p:cNvPr>
          <p:cNvGraphicFramePr>
            <a:graphicFrameLocks/>
          </p:cNvGraphicFramePr>
          <p:nvPr>
            <p:extLst>
              <p:ext uri="{D42A27DB-BD31-4B8C-83A1-F6EECF244321}">
                <p14:modId xmlns:p14="http://schemas.microsoft.com/office/powerpoint/2010/main" val="4254986736"/>
              </p:ext>
            </p:extLst>
          </p:nvPr>
        </p:nvGraphicFramePr>
        <p:xfrm>
          <a:off x="1231900" y="1458220"/>
          <a:ext cx="9649460" cy="45262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2715336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54</a:t>
            </a:r>
            <a:endParaRPr lang="x-none"/>
          </a:p>
        </p:txBody>
      </p:sp>
      <p:sp>
        <p:nvSpPr>
          <p:cNvPr id="3" name="Título 1">
            <a:extLst>
              <a:ext uri="{FF2B5EF4-FFF2-40B4-BE49-F238E27FC236}">
                <a16:creationId xmlns:a16="http://schemas.microsoft.com/office/drawing/2014/main" xmlns="" id="{B6789641-7A83-41E0-BB00-F8EA9109B086}"/>
              </a:ext>
            </a:extLst>
          </p:cNvPr>
          <p:cNvSpPr>
            <a:spLocks noGrp="1"/>
          </p:cNvSpPr>
          <p:nvPr>
            <p:ph type="title"/>
          </p:nvPr>
        </p:nvSpPr>
        <p:spPr>
          <a:xfrm>
            <a:off x="1161925" y="431531"/>
            <a:ext cx="8033589" cy="414116"/>
          </a:xfrm>
        </p:spPr>
        <p:txBody>
          <a:bodyPr>
            <a:noAutofit/>
          </a:bodyPr>
          <a:lstStyle/>
          <a:p>
            <a:pPr algn="just"/>
            <a:r>
              <a:rPr lang="es-ES" sz="1800" dirty="0">
                <a:solidFill>
                  <a:schemeClr val="tx1"/>
                </a:solidFill>
              </a:rPr>
              <a:t>3.4 Para la gestión efectiva de la competencia, el GAD Provincial en el año </a:t>
            </a:r>
            <a:r>
              <a:rPr lang="es-ES" sz="1800" dirty="0" smtClean="0">
                <a:solidFill>
                  <a:schemeClr val="tx1"/>
                </a:solidFill>
              </a:rPr>
              <a:t>2021 </a:t>
            </a:r>
            <a:r>
              <a:rPr lang="es-ES" sz="1800" dirty="0">
                <a:solidFill>
                  <a:schemeClr val="tx1"/>
                </a:solidFill>
              </a:rPr>
              <a:t>contó con</a:t>
            </a:r>
            <a:r>
              <a:rPr lang="es-ES" sz="1800" dirty="0" smtClean="0">
                <a:solidFill>
                  <a:schemeClr val="tx1"/>
                </a:solidFill>
              </a:rPr>
              <a:t>:</a:t>
            </a:r>
            <a:endParaRPr lang="es-EC" sz="1800" dirty="0">
              <a:solidFill>
                <a:srgbClr val="FF0000"/>
              </a:solidFill>
            </a:endParaRPr>
          </a:p>
        </p:txBody>
      </p:sp>
      <p:sp>
        <p:nvSpPr>
          <p:cNvPr id="5" name="7 CuadroTexto">
            <a:extLst>
              <a:ext uri="{FF2B5EF4-FFF2-40B4-BE49-F238E27FC236}">
                <a16:creationId xmlns:a16="http://schemas.microsoft.com/office/drawing/2014/main" xmlns="" id="{CEE0D2DD-3738-4826-9E31-90F1BD13EFE9}"/>
              </a:ext>
            </a:extLst>
          </p:cNvPr>
          <p:cNvSpPr txBox="1"/>
          <p:nvPr/>
        </p:nvSpPr>
        <p:spPr>
          <a:xfrm>
            <a:off x="670701" y="1232212"/>
            <a:ext cx="5433885" cy="5203989"/>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Determinar </a:t>
            </a:r>
            <a:r>
              <a:rPr lang="es-EC" sz="1400" dirty="0"/>
              <a:t>cuántos GAD Provinciales cuentan con equipos y herramientas necesarios  para el ejercicio de la gestión de Riego y Drenaje</a:t>
            </a:r>
            <a:r>
              <a:rPr lang="es-EC" sz="1400" dirty="0" smtClean="0"/>
              <a:t>.</a:t>
            </a:r>
          </a:p>
          <a:p>
            <a:pPr lvl="0" algn="ctr"/>
            <a:endParaRPr lang="es-EC" sz="1400" b="1" dirty="0" smtClean="0"/>
          </a:p>
          <a:p>
            <a:pPr lvl="0" algn="ctr"/>
            <a:r>
              <a:rPr lang="es-EC" sz="1400" b="1" dirty="0" smtClean="0"/>
              <a:t>INSTRUCCIONES</a:t>
            </a:r>
            <a:r>
              <a:rPr lang="es-EC" sz="1400" b="1" dirty="0"/>
              <a:t>:</a:t>
            </a:r>
          </a:p>
          <a:p>
            <a:pPr marL="342900" lvl="0" indent="-342900" algn="just">
              <a:lnSpc>
                <a:spcPct val="115000"/>
              </a:lnSpc>
              <a:spcAft>
                <a:spcPts val="800"/>
              </a:spcAft>
              <a:buFont typeface="Arial" panose="020B0604020202020204" pitchFamily="34" charset="0"/>
              <a:buChar char="•"/>
              <a:tabLst>
                <a:tab pos="457200" algn="l"/>
              </a:tabLst>
            </a:pPr>
            <a:r>
              <a:rPr lang="en-US" sz="1400" dirty="0">
                <a:latin typeface="Century Gothic" panose="020B0502020202020204" pitchFamily="34" charset="0"/>
                <a:ea typeface="Calibri" panose="020F0502020204030204" pitchFamily="34" charset="0"/>
                <a:cs typeface="Times New Roman" panose="02020603050405020304" pitchFamily="18" charset="0"/>
              </a:rPr>
              <a:t>Revise la </a:t>
            </a:r>
            <a:r>
              <a:rPr lang="en-US" sz="1400" dirty="0" err="1">
                <a:latin typeface="Century Gothic" panose="020B0502020202020204" pitchFamily="34" charset="0"/>
                <a:ea typeface="Calibri" panose="020F0502020204030204" pitchFamily="34" charset="0"/>
                <a:cs typeface="Times New Roman" panose="02020603050405020304" pitchFamily="18" charset="0"/>
              </a:rPr>
              <a:t>información</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precargada</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en</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cada</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uno</a:t>
            </a:r>
            <a:r>
              <a:rPr lang="en-US" sz="1400" dirty="0">
                <a:latin typeface="Century Gothic" panose="020B0502020202020204" pitchFamily="34" charset="0"/>
                <a:ea typeface="Calibri" panose="020F0502020204030204" pitchFamily="34" charset="0"/>
                <a:cs typeface="Times New Roman" panose="02020603050405020304" pitchFamily="18" charset="0"/>
              </a:rPr>
              <a:t> de </a:t>
            </a:r>
            <a:r>
              <a:rPr lang="en-US" sz="1400" dirty="0" err="1">
                <a:latin typeface="Century Gothic" panose="020B0502020202020204" pitchFamily="34" charset="0"/>
                <a:ea typeface="Calibri" panose="020F0502020204030204" pitchFamily="34" charset="0"/>
                <a:cs typeface="Times New Roman" panose="02020603050405020304" pitchFamily="18" charset="0"/>
              </a:rPr>
              <a:t>los</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literales</a:t>
            </a:r>
            <a:r>
              <a:rPr lang="en-US" sz="1400" dirty="0">
                <a:latin typeface="Century Gothic" panose="020B0502020202020204" pitchFamily="34" charset="0"/>
                <a:ea typeface="Calibri" panose="020F0502020204030204" pitchFamily="34" charset="0"/>
                <a:cs typeface="Times New Roman" panose="02020603050405020304" pitchFamily="18" charset="0"/>
              </a:rPr>
              <a:t> del a al </a:t>
            </a:r>
            <a:r>
              <a:rPr lang="en-US" sz="1400" dirty="0" err="1">
                <a:latin typeface="Century Gothic" panose="020B0502020202020204" pitchFamily="34" charset="0"/>
                <a:ea typeface="Calibri" panose="020F0502020204030204" pitchFamily="34" charset="0"/>
                <a:cs typeface="Times New Roman" panose="02020603050405020304" pitchFamily="18" charset="0"/>
              </a:rPr>
              <a:t>i</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verifique</a:t>
            </a:r>
            <a:r>
              <a:rPr lang="en-US" sz="1400" dirty="0">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latin typeface="Century Gothic" panose="020B0502020202020204" pitchFamily="34" charset="0"/>
                <a:ea typeface="Calibri" panose="020F0502020204030204" pitchFamily="34" charset="0"/>
                <a:cs typeface="Times New Roman" panose="02020603050405020304" pitchFamily="18" charset="0"/>
              </a:rPr>
              <a:t>registro</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realizado</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en</a:t>
            </a:r>
            <a:r>
              <a:rPr lang="en-US" sz="1400" dirty="0">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latin typeface="Century Gothic" panose="020B0502020202020204" pitchFamily="34" charset="0"/>
                <a:ea typeface="Calibri" panose="020F0502020204030204" pitchFamily="34" charset="0"/>
                <a:cs typeface="Times New Roman" panose="02020603050405020304" pitchFamily="18" charset="0"/>
              </a:rPr>
              <a:t>año</a:t>
            </a:r>
            <a:r>
              <a:rPr lang="en-US" sz="1400" dirty="0">
                <a:latin typeface="Century Gothic" panose="020B0502020202020204" pitchFamily="34" charset="0"/>
                <a:ea typeface="Calibri" panose="020F0502020204030204" pitchFamily="34" charset="0"/>
                <a:cs typeface="Times New Roman" panose="02020603050405020304" pitchFamily="18" charset="0"/>
              </a:rPr>
              <a:t> 2019, </a:t>
            </a:r>
            <a:r>
              <a:rPr lang="en-US" sz="1400" dirty="0" err="1">
                <a:latin typeface="Century Gothic" panose="020B0502020202020204" pitchFamily="34" charset="0"/>
                <a:ea typeface="Calibri" panose="020F0502020204030204" pitchFamily="34" charset="0"/>
                <a:cs typeface="Times New Roman" panose="02020603050405020304" pitchFamily="18" charset="0"/>
              </a:rPr>
              <a:t>si</a:t>
            </a:r>
            <a:r>
              <a:rPr lang="en-US" sz="1400" dirty="0">
                <a:latin typeface="Century Gothic" panose="020B0502020202020204" pitchFamily="34" charset="0"/>
                <a:ea typeface="Calibri" panose="020F0502020204030204" pitchFamily="34" charset="0"/>
                <a:cs typeface="Times New Roman" panose="02020603050405020304" pitchFamily="18" charset="0"/>
              </a:rPr>
              <a:t> la </a:t>
            </a:r>
            <a:r>
              <a:rPr lang="en-US" sz="1400" dirty="0" err="1">
                <a:latin typeface="Century Gothic" panose="020B0502020202020204" pitchFamily="34" charset="0"/>
                <a:ea typeface="Calibri" panose="020F0502020204030204" pitchFamily="34" charset="0"/>
                <a:cs typeface="Times New Roman" panose="02020603050405020304" pitchFamily="18" charset="0"/>
              </a:rPr>
              <a:t>información</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es</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coincidente</a:t>
            </a:r>
            <a:r>
              <a:rPr lang="en-US" sz="1400" dirty="0">
                <a:latin typeface="Century Gothic" panose="020B0502020202020204" pitchFamily="34" charset="0"/>
                <a:ea typeface="Calibri" panose="020F0502020204030204" pitchFamily="34" charset="0"/>
                <a:cs typeface="Times New Roman" panose="02020603050405020304" pitchFamily="18" charset="0"/>
              </a:rPr>
              <a:t> para el </a:t>
            </a:r>
            <a:r>
              <a:rPr lang="en-US" sz="1400" dirty="0" err="1">
                <a:latin typeface="Century Gothic" panose="020B0502020202020204" pitchFamily="34" charset="0"/>
                <a:ea typeface="Calibri" panose="020F0502020204030204" pitchFamily="34" charset="0"/>
                <a:cs typeface="Times New Roman" panose="02020603050405020304" pitchFamily="18" charset="0"/>
              </a:rPr>
              <a:t>año</a:t>
            </a:r>
            <a:r>
              <a:rPr lang="en-US" sz="1400" dirty="0">
                <a:latin typeface="Century Gothic" panose="020B0502020202020204" pitchFamily="34" charset="0"/>
                <a:ea typeface="Calibri" panose="020F0502020204030204" pitchFamily="34" charset="0"/>
                <a:cs typeface="Times New Roman" panose="02020603050405020304" pitchFamily="18" charset="0"/>
              </a:rPr>
              <a:t> 2021, ignore y continue con el </a:t>
            </a:r>
            <a:r>
              <a:rPr lang="en-US" sz="1400" dirty="0" err="1">
                <a:latin typeface="Century Gothic" panose="020B0502020202020204" pitchFamily="34" charset="0"/>
                <a:ea typeface="Calibri" panose="020F0502020204030204" pitchFamily="34" charset="0"/>
                <a:cs typeface="Times New Roman" panose="02020603050405020304" pitchFamily="18" charset="0"/>
              </a:rPr>
              <a:t>siguiente</a:t>
            </a:r>
            <a:r>
              <a:rPr lang="en-US" sz="1400" dirty="0">
                <a:latin typeface="Century Gothic" panose="020B0502020202020204" pitchFamily="34" charset="0"/>
                <a:ea typeface="Calibri" panose="020F0502020204030204" pitchFamily="34" charset="0"/>
                <a:cs typeface="Times New Roman" panose="02020603050405020304" pitchFamily="18" charset="0"/>
              </a:rPr>
              <a:t> literal, </a:t>
            </a:r>
            <a:r>
              <a:rPr lang="en-US" sz="1400" dirty="0" err="1">
                <a:latin typeface="Century Gothic" panose="020B0502020202020204" pitchFamily="34" charset="0"/>
                <a:ea typeface="Calibri" panose="020F0502020204030204" pitchFamily="34" charset="0"/>
                <a:cs typeface="Times New Roman" panose="02020603050405020304" pitchFamily="18" charset="0"/>
              </a:rPr>
              <a:t>si</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necesita</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actualizar</a:t>
            </a:r>
            <a:r>
              <a:rPr lang="en-US" sz="1400" dirty="0">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latin typeface="Century Gothic" panose="020B0502020202020204" pitchFamily="34" charset="0"/>
                <a:ea typeface="Calibri" panose="020F0502020204030204" pitchFamily="34" charset="0"/>
                <a:cs typeface="Times New Roman" panose="02020603050405020304" pitchFamily="18" charset="0"/>
              </a:rPr>
              <a:t>dato</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en</a:t>
            </a:r>
            <a:r>
              <a:rPr lang="en-US" sz="1400" dirty="0">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latin typeface="Century Gothic" panose="020B0502020202020204" pitchFamily="34" charset="0"/>
                <a:ea typeface="Calibri" panose="020F0502020204030204" pitchFamily="34" charset="0"/>
                <a:cs typeface="Times New Roman" panose="02020603050405020304" pitchFamily="18" charset="0"/>
              </a:rPr>
              <a:t>caso</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en</a:t>
            </a:r>
            <a:r>
              <a:rPr lang="en-US" sz="1400" dirty="0">
                <a:latin typeface="Century Gothic" panose="020B0502020202020204" pitchFamily="34" charset="0"/>
                <a:ea typeface="Calibri" panose="020F0502020204030204" pitchFamily="34" charset="0"/>
                <a:cs typeface="Times New Roman" panose="02020603050405020304" pitchFamily="18" charset="0"/>
              </a:rPr>
              <a:t> el que  </a:t>
            </a:r>
            <a:r>
              <a:rPr lang="en-US" sz="1400" dirty="0" err="1">
                <a:latin typeface="Century Gothic" panose="020B0502020202020204" pitchFamily="34" charset="0"/>
                <a:ea typeface="Calibri" panose="020F0502020204030204" pitchFamily="34" charset="0"/>
                <a:cs typeface="Times New Roman" panose="02020603050405020304" pitchFamily="18" charset="0"/>
              </a:rPr>
              <a:t>ya</a:t>
            </a:r>
            <a:r>
              <a:rPr lang="en-US" sz="1400" dirty="0">
                <a:latin typeface="Century Gothic" panose="020B0502020202020204" pitchFamily="34" charset="0"/>
                <a:ea typeface="Calibri" panose="020F0502020204030204" pitchFamily="34" charset="0"/>
                <a:cs typeface="Times New Roman" panose="02020603050405020304" pitchFamily="18" charset="0"/>
              </a:rPr>
              <a:t> no se </a:t>
            </a:r>
            <a:r>
              <a:rPr lang="en-US" sz="1400" dirty="0" err="1">
                <a:latin typeface="Century Gothic" panose="020B0502020202020204" pitchFamily="34" charset="0"/>
                <a:ea typeface="Calibri" panose="020F0502020204030204" pitchFamily="34" charset="0"/>
                <a:cs typeface="Times New Roman" panose="02020603050405020304" pitchFamily="18" charset="0"/>
              </a:rPr>
              <a:t>cuente</a:t>
            </a:r>
            <a:r>
              <a:rPr lang="en-US" sz="1400" dirty="0">
                <a:latin typeface="Century Gothic" panose="020B0502020202020204" pitchFamily="34" charset="0"/>
                <a:ea typeface="Calibri" panose="020F0502020204030204" pitchFamily="34" charset="0"/>
                <a:cs typeface="Times New Roman" panose="02020603050405020304" pitchFamily="18" charset="0"/>
              </a:rPr>
              <a:t> con </a:t>
            </a:r>
            <a:r>
              <a:rPr lang="en-US" sz="1400" dirty="0" err="1">
                <a:latin typeface="Century Gothic" panose="020B0502020202020204" pitchFamily="34" charset="0"/>
                <a:ea typeface="Calibri" panose="020F0502020204030204" pitchFamily="34" charset="0"/>
                <a:cs typeface="Times New Roman" panose="02020603050405020304" pitchFamily="18" charset="0"/>
              </a:rPr>
              <a:t>alguno</a:t>
            </a:r>
            <a:r>
              <a:rPr lang="en-US" sz="1400" dirty="0">
                <a:latin typeface="Century Gothic" panose="020B0502020202020204" pitchFamily="34" charset="0"/>
                <a:ea typeface="Calibri" panose="020F0502020204030204" pitchFamily="34" charset="0"/>
                <a:cs typeface="Times New Roman" panose="02020603050405020304" pitchFamily="18" charset="0"/>
              </a:rPr>
              <a:t> de </a:t>
            </a:r>
            <a:r>
              <a:rPr lang="en-US" sz="1400" dirty="0" err="1">
                <a:latin typeface="Century Gothic" panose="020B0502020202020204" pitchFamily="34" charset="0"/>
                <a:ea typeface="Calibri" panose="020F0502020204030204" pitchFamily="34" charset="0"/>
                <a:cs typeface="Times New Roman" panose="02020603050405020304" pitchFamily="18" charset="0"/>
              </a:rPr>
              <a:t>los</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equipos</a:t>
            </a:r>
            <a:r>
              <a:rPr lang="en-US" sz="1400" dirty="0">
                <a:latin typeface="Century Gothic" panose="020B0502020202020204" pitchFamily="34" charset="0"/>
                <a:ea typeface="Calibri" panose="020F0502020204030204" pitchFamily="34" charset="0"/>
                <a:cs typeface="Times New Roman" panose="02020603050405020304" pitchFamily="18" charset="0"/>
              </a:rPr>
              <a:t> y/o </a:t>
            </a:r>
            <a:r>
              <a:rPr lang="en-US" sz="1400" dirty="0" err="1">
                <a:latin typeface="Century Gothic" panose="020B0502020202020204" pitchFamily="34" charset="0"/>
                <a:ea typeface="Calibri" panose="020F0502020204030204" pitchFamily="34" charset="0"/>
                <a:cs typeface="Times New Roman" panose="02020603050405020304" pitchFamily="18" charset="0"/>
              </a:rPr>
              <a:t>herramientas</a:t>
            </a:r>
            <a:r>
              <a:rPr lang="en-US" sz="1400" dirty="0">
                <a:latin typeface="Century Gothic" panose="020B0502020202020204" pitchFamily="34" charset="0"/>
                <a:ea typeface="Calibri" panose="020F0502020204030204" pitchFamily="34" charset="0"/>
                <a:cs typeface="Times New Roman" panose="02020603050405020304" pitchFamily="18" charset="0"/>
              </a:rPr>
              <a:t> o </a:t>
            </a:r>
            <a:r>
              <a:rPr lang="en-US" sz="1400" dirty="0" err="1">
                <a:latin typeface="Century Gothic" panose="020B0502020202020204" pitchFamily="34" charset="0"/>
                <a:ea typeface="Calibri" panose="020F0502020204030204" pitchFamily="34" charset="0"/>
                <a:cs typeface="Times New Roman" panose="02020603050405020304" pitchFamily="18" charset="0"/>
              </a:rPr>
              <a:t>por</a:t>
            </a:r>
            <a:r>
              <a:rPr lang="en-US" sz="1400" dirty="0">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latin typeface="Century Gothic" panose="020B0502020202020204" pitchFamily="34" charset="0"/>
                <a:ea typeface="Calibri" panose="020F0502020204030204" pitchFamily="34" charset="0"/>
                <a:cs typeface="Times New Roman" panose="02020603050405020304" pitchFamily="18" charset="0"/>
              </a:rPr>
              <a:t>contrario</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ya</a:t>
            </a:r>
            <a:r>
              <a:rPr lang="en-US" sz="1400" dirty="0">
                <a:latin typeface="Century Gothic" panose="020B0502020202020204" pitchFamily="34" charset="0"/>
                <a:ea typeface="Calibri" panose="020F0502020204030204" pitchFamily="34" charset="0"/>
                <a:cs typeface="Times New Roman" panose="02020603050405020304" pitchFamily="18" charset="0"/>
              </a:rPr>
              <a:t> se </a:t>
            </a:r>
            <a:r>
              <a:rPr lang="en-US" sz="1400" dirty="0" err="1">
                <a:latin typeface="Century Gothic" panose="020B0502020202020204" pitchFamily="34" charset="0"/>
                <a:ea typeface="Calibri" panose="020F0502020204030204" pitchFamily="34" charset="0"/>
                <a:cs typeface="Times New Roman" panose="02020603050405020304" pitchFamily="18" charset="0"/>
              </a:rPr>
              <a:t>contó</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en</a:t>
            </a:r>
            <a:r>
              <a:rPr lang="en-US" sz="1400" dirty="0">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latin typeface="Century Gothic" panose="020B0502020202020204" pitchFamily="34" charset="0"/>
                <a:ea typeface="Calibri" panose="020F0502020204030204" pitchFamily="34" charset="0"/>
                <a:cs typeface="Times New Roman" panose="02020603050405020304" pitchFamily="18" charset="0"/>
              </a:rPr>
              <a:t>año</a:t>
            </a:r>
            <a:r>
              <a:rPr lang="en-US" sz="1400" dirty="0">
                <a:latin typeface="Century Gothic" panose="020B0502020202020204" pitchFamily="34" charset="0"/>
                <a:ea typeface="Calibri" panose="020F0502020204030204" pitchFamily="34" charset="0"/>
                <a:cs typeface="Times New Roman" panose="02020603050405020304" pitchFamily="18" charset="0"/>
              </a:rPr>
              <a:t> 2021  con </a:t>
            </a:r>
            <a:r>
              <a:rPr lang="en-US" sz="1400" dirty="0" err="1">
                <a:latin typeface="Century Gothic" panose="020B0502020202020204" pitchFamily="34" charset="0"/>
                <a:ea typeface="Calibri" panose="020F0502020204030204" pitchFamily="34" charset="0"/>
                <a:cs typeface="Times New Roman" panose="02020603050405020304" pitchFamily="18" charset="0"/>
              </a:rPr>
              <a:t>cualquiera</a:t>
            </a:r>
            <a:r>
              <a:rPr lang="en-US" sz="1400" dirty="0">
                <a:latin typeface="Century Gothic" panose="020B0502020202020204" pitchFamily="34" charset="0"/>
                <a:ea typeface="Calibri" panose="020F0502020204030204" pitchFamily="34" charset="0"/>
                <a:cs typeface="Times New Roman" panose="02020603050405020304" pitchFamily="18" charset="0"/>
              </a:rPr>
              <a:t> de </a:t>
            </a:r>
            <a:r>
              <a:rPr lang="en-US" sz="1400" dirty="0" err="1">
                <a:latin typeface="Century Gothic" panose="020B0502020202020204" pitchFamily="34" charset="0"/>
                <a:ea typeface="Calibri" panose="020F0502020204030204" pitchFamily="34" charset="0"/>
                <a:cs typeface="Times New Roman" panose="02020603050405020304" pitchFamily="18" charset="0"/>
              </a:rPr>
              <a:t>estos</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realizar</a:t>
            </a:r>
            <a:r>
              <a:rPr lang="en-US" sz="1400" dirty="0">
                <a:latin typeface="Century Gothic" panose="020B0502020202020204" pitchFamily="34" charset="0"/>
                <a:ea typeface="Calibri" panose="020F0502020204030204" pitchFamily="34" charset="0"/>
                <a:cs typeface="Times New Roman" panose="02020603050405020304" pitchFamily="18" charset="0"/>
              </a:rPr>
              <a:t> la </a:t>
            </a:r>
            <a:r>
              <a:rPr lang="en-US" sz="1400" dirty="0" err="1">
                <a:latin typeface="Century Gothic" panose="020B0502020202020204" pitchFamily="34" charset="0"/>
                <a:ea typeface="Calibri" panose="020F0502020204030204" pitchFamily="34" charset="0"/>
                <a:cs typeface="Times New Roman" panose="02020603050405020304" pitchFamily="18" charset="0"/>
              </a:rPr>
              <a:t>actualización</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pertinente</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seleccionando</a:t>
            </a:r>
            <a:r>
              <a:rPr lang="en-US" sz="1400" dirty="0">
                <a:latin typeface="Century Gothic" panose="020B0502020202020204" pitchFamily="34" charset="0"/>
                <a:ea typeface="Calibri" panose="020F0502020204030204" pitchFamily="34" charset="0"/>
                <a:cs typeface="Times New Roman" panose="02020603050405020304" pitchFamily="18" charset="0"/>
              </a:rPr>
              <a:t> la </a:t>
            </a:r>
            <a:r>
              <a:rPr lang="en-US" sz="1400" dirty="0" err="1">
                <a:latin typeface="Century Gothic" panose="020B0502020202020204" pitchFamily="34" charset="0"/>
                <a:ea typeface="Calibri" panose="020F0502020204030204" pitchFamily="34" charset="0"/>
                <a:cs typeface="Times New Roman" panose="02020603050405020304" pitchFamily="18" charset="0"/>
              </a:rPr>
              <a:t>opción</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b="1" dirty="0">
                <a:latin typeface="Century Gothic" panose="020B0502020202020204" pitchFamily="34" charset="0"/>
                <a:ea typeface="Calibri" panose="020F0502020204030204" pitchFamily="34" charset="0"/>
                <a:cs typeface="Times New Roman" panose="02020603050405020304" pitchFamily="18" charset="0"/>
              </a:rPr>
              <a:t>SI (1) / NO (2)</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según</a:t>
            </a:r>
            <a:r>
              <a:rPr lang="en-US" sz="1400" dirty="0">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latin typeface="Century Gothic" panose="020B0502020202020204" pitchFamily="34" charset="0"/>
                <a:ea typeface="Calibri" panose="020F0502020204030204" pitchFamily="34" charset="0"/>
                <a:cs typeface="Times New Roman" panose="02020603050405020304" pitchFamily="18" charset="0"/>
              </a:rPr>
              <a:t>caso</a:t>
            </a:r>
            <a:r>
              <a:rPr lang="en-US" sz="1400" dirty="0">
                <a:latin typeface="Century Gothic" panose="020B0502020202020204" pitchFamily="34" charset="0"/>
                <a:ea typeface="Calibri" panose="020F0502020204030204" pitchFamily="34" charset="0"/>
                <a:cs typeface="Times New Roman" panose="02020603050405020304" pitchFamily="18" charset="0"/>
              </a:rPr>
              <a:t>.</a:t>
            </a:r>
            <a:endParaRPr lang="es-EC" sz="1400" dirty="0">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Aft>
                <a:spcPts val="800"/>
              </a:spcAft>
              <a:buFont typeface="Arial" panose="020B0604020202020204" pitchFamily="34" charset="0"/>
              <a:buChar char="•"/>
              <a:tabLst>
                <a:tab pos="457200" algn="l"/>
              </a:tabLst>
            </a:pPr>
            <a:r>
              <a:rPr lang="en-US" sz="1400" b="1" dirty="0">
                <a:latin typeface="Century Gothic" panose="020B0502020202020204" pitchFamily="34" charset="0"/>
                <a:ea typeface="Calibri" panose="020F0502020204030204" pitchFamily="34" charset="0"/>
                <a:cs typeface="Times New Roman" panose="02020603050405020304" pitchFamily="18" charset="0"/>
              </a:rPr>
              <a:t>TOME EN CUENTA </a:t>
            </a:r>
            <a:r>
              <a:rPr lang="en-US" sz="1400" dirty="0">
                <a:latin typeface="Century Gothic" panose="020B0502020202020204" pitchFamily="34" charset="0"/>
                <a:ea typeface="Calibri" panose="020F0502020204030204" pitchFamily="34" charset="0"/>
                <a:cs typeface="Times New Roman" panose="02020603050405020304" pitchFamily="18" charset="0"/>
              </a:rPr>
              <a:t>que </a:t>
            </a:r>
            <a:r>
              <a:rPr lang="en-US" sz="1400" dirty="0" err="1">
                <a:latin typeface="Century Gothic" panose="020B0502020202020204" pitchFamily="34" charset="0"/>
                <a:ea typeface="Calibri" panose="020F0502020204030204" pitchFamily="34" charset="0"/>
                <a:cs typeface="Times New Roman" panose="02020603050405020304" pitchFamily="18" charset="0"/>
              </a:rPr>
              <a:t>si</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realiza</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algún</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cambio</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en</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cualquiera</a:t>
            </a:r>
            <a:r>
              <a:rPr lang="en-US" sz="1400" dirty="0">
                <a:latin typeface="Century Gothic" panose="020B0502020202020204" pitchFamily="34" charset="0"/>
                <a:ea typeface="Calibri" panose="020F0502020204030204" pitchFamily="34" charset="0"/>
                <a:cs typeface="Times New Roman" panose="02020603050405020304" pitchFamily="18" charset="0"/>
              </a:rPr>
              <a:t> de </a:t>
            </a:r>
            <a:r>
              <a:rPr lang="en-US" sz="1400" dirty="0" err="1">
                <a:latin typeface="Century Gothic" panose="020B0502020202020204" pitchFamily="34" charset="0"/>
                <a:ea typeface="Calibri" panose="020F0502020204030204" pitchFamily="34" charset="0"/>
                <a:cs typeface="Times New Roman" panose="02020603050405020304" pitchFamily="18" charset="0"/>
              </a:rPr>
              <a:t>los</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literales</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debe</a:t>
            </a:r>
            <a:r>
              <a:rPr lang="en-US" sz="1400" dirty="0">
                <a:latin typeface="Century Gothic" panose="020B0502020202020204" pitchFamily="34" charset="0"/>
                <a:ea typeface="Calibri" panose="020F0502020204030204" pitchFamily="34" charset="0"/>
                <a:cs typeface="Times New Roman" panose="02020603050405020304" pitchFamily="18" charset="0"/>
              </a:rPr>
              <a:t> registrar </a:t>
            </a:r>
            <a:r>
              <a:rPr lang="en-US" sz="1400" dirty="0" err="1">
                <a:latin typeface="Century Gothic" panose="020B0502020202020204" pitchFamily="34" charset="0"/>
                <a:ea typeface="Calibri" panose="020F0502020204030204" pitchFamily="34" charset="0"/>
                <a:cs typeface="Times New Roman" panose="02020603050405020304" pitchFamily="18" charset="0"/>
              </a:rPr>
              <a:t>en</a:t>
            </a:r>
            <a:r>
              <a:rPr lang="en-US" sz="1400" dirty="0">
                <a:latin typeface="Century Gothic" panose="020B0502020202020204" pitchFamily="34" charset="0"/>
                <a:ea typeface="Calibri" panose="020F0502020204030204" pitchFamily="34" charset="0"/>
                <a:cs typeface="Times New Roman" panose="02020603050405020304" pitchFamily="18" charset="0"/>
              </a:rPr>
              <a:t> el campo </a:t>
            </a:r>
            <a:r>
              <a:rPr lang="en-US" sz="1400" b="1" dirty="0">
                <a:latin typeface="Century Gothic" panose="020B0502020202020204" pitchFamily="34" charset="0"/>
                <a:ea typeface="Calibri" panose="020F0502020204030204" pitchFamily="34" charset="0"/>
                <a:cs typeface="Times New Roman" panose="02020603050405020304" pitchFamily="18" charset="0"/>
              </a:rPr>
              <a:t>OBSERVACIONES</a:t>
            </a:r>
            <a:r>
              <a:rPr lang="en-US" sz="1400" dirty="0">
                <a:latin typeface="Century Gothic" panose="020B0502020202020204" pitchFamily="34" charset="0"/>
                <a:ea typeface="Calibri" panose="020F0502020204030204" pitchFamily="34" charset="0"/>
                <a:cs typeface="Times New Roman" panose="02020603050405020304" pitchFamily="18" charset="0"/>
              </a:rPr>
              <a:t> que se </a:t>
            </a:r>
            <a:r>
              <a:rPr lang="en-US" sz="1400" dirty="0" err="1">
                <a:latin typeface="Century Gothic" panose="020B0502020202020204" pitchFamily="34" charset="0"/>
                <a:ea typeface="Calibri" panose="020F0502020204030204" pitchFamily="34" charset="0"/>
                <a:cs typeface="Times New Roman" panose="02020603050405020304" pitchFamily="18" charset="0"/>
              </a:rPr>
              <a:t>encuentra</a:t>
            </a:r>
            <a:r>
              <a:rPr lang="en-US" sz="1400" dirty="0">
                <a:latin typeface="Century Gothic" panose="020B0502020202020204" pitchFamily="34" charset="0"/>
                <a:ea typeface="Calibri" panose="020F0502020204030204" pitchFamily="34" charset="0"/>
                <a:cs typeface="Times New Roman" panose="02020603050405020304" pitchFamily="18" charset="0"/>
              </a:rPr>
              <a:t> al final del </a:t>
            </a:r>
            <a:r>
              <a:rPr lang="en-US" sz="1400" dirty="0" err="1">
                <a:latin typeface="Century Gothic" panose="020B0502020202020204" pitchFamily="34" charset="0"/>
                <a:ea typeface="Calibri" panose="020F0502020204030204" pitchFamily="34" charset="0"/>
                <a:cs typeface="Times New Roman" panose="02020603050405020304" pitchFamily="18" charset="0"/>
              </a:rPr>
              <a:t>capítulo</a:t>
            </a:r>
            <a:r>
              <a:rPr lang="en-US" sz="1400" dirty="0">
                <a:latin typeface="Century Gothic" panose="020B0502020202020204" pitchFamily="34" charset="0"/>
                <a:ea typeface="Calibri" panose="020F0502020204030204" pitchFamily="34" charset="0"/>
                <a:cs typeface="Times New Roman" panose="02020603050405020304" pitchFamily="18" charset="0"/>
              </a:rPr>
              <a:t> y </a:t>
            </a:r>
            <a:r>
              <a:rPr lang="en-US" sz="1400" dirty="0" err="1">
                <a:latin typeface="Century Gothic" panose="020B0502020202020204" pitchFamily="34" charset="0"/>
                <a:ea typeface="Calibri" panose="020F0502020204030204" pitchFamily="34" charset="0"/>
                <a:cs typeface="Times New Roman" panose="02020603050405020304" pitchFamily="18" charset="0"/>
              </a:rPr>
              <a:t>describa</a:t>
            </a:r>
            <a:r>
              <a:rPr lang="en-US" sz="1400" dirty="0">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latin typeface="Century Gothic" panose="020B0502020202020204" pitchFamily="34" charset="0"/>
                <a:ea typeface="Calibri" panose="020F0502020204030204" pitchFamily="34" charset="0"/>
                <a:cs typeface="Times New Roman" panose="02020603050405020304" pitchFamily="18" charset="0"/>
              </a:rPr>
              <a:t>motivo</a:t>
            </a:r>
            <a:r>
              <a:rPr lang="en-US" sz="1400" dirty="0">
                <a:latin typeface="Century Gothic" panose="020B0502020202020204" pitchFamily="34" charset="0"/>
                <a:ea typeface="Calibri" panose="020F0502020204030204" pitchFamily="34" charset="0"/>
                <a:cs typeface="Times New Roman" panose="02020603050405020304" pitchFamily="18" charset="0"/>
              </a:rPr>
              <a:t> </a:t>
            </a:r>
            <a:r>
              <a:rPr lang="en-US" sz="1400" dirty="0" err="1">
                <a:latin typeface="Century Gothic" panose="020B0502020202020204" pitchFamily="34" charset="0"/>
                <a:ea typeface="Calibri" panose="020F0502020204030204" pitchFamily="34" charset="0"/>
                <a:cs typeface="Times New Roman" panose="02020603050405020304" pitchFamily="18" charset="0"/>
              </a:rPr>
              <a:t>por</a:t>
            </a:r>
            <a:r>
              <a:rPr lang="en-US" sz="1400" dirty="0">
                <a:latin typeface="Century Gothic" panose="020B0502020202020204" pitchFamily="34" charset="0"/>
                <a:ea typeface="Calibri" panose="020F0502020204030204" pitchFamily="34" charset="0"/>
                <a:cs typeface="Times New Roman" panose="02020603050405020304" pitchFamily="18" charset="0"/>
              </a:rPr>
              <a:t> el </a:t>
            </a:r>
            <a:r>
              <a:rPr lang="en-US" sz="1400" dirty="0" err="1">
                <a:latin typeface="Century Gothic" panose="020B0502020202020204" pitchFamily="34" charset="0"/>
                <a:ea typeface="Calibri" panose="020F0502020204030204" pitchFamily="34" charset="0"/>
                <a:cs typeface="Times New Roman" panose="02020603050405020304" pitchFamily="18" charset="0"/>
              </a:rPr>
              <a:t>cual</a:t>
            </a:r>
            <a:r>
              <a:rPr lang="en-US" sz="1400" dirty="0">
                <a:latin typeface="Century Gothic" panose="020B0502020202020204" pitchFamily="34" charset="0"/>
                <a:ea typeface="Calibri" panose="020F0502020204030204" pitchFamily="34" charset="0"/>
                <a:cs typeface="Times New Roman" panose="02020603050405020304" pitchFamily="18" charset="0"/>
              </a:rPr>
              <a:t> se </a:t>
            </a:r>
            <a:r>
              <a:rPr lang="en-US" sz="1400" dirty="0" err="1">
                <a:latin typeface="Century Gothic" panose="020B0502020202020204" pitchFamily="34" charset="0"/>
                <a:ea typeface="Calibri" panose="020F0502020204030204" pitchFamily="34" charset="0"/>
                <a:cs typeface="Times New Roman" panose="02020603050405020304" pitchFamily="18" charset="0"/>
              </a:rPr>
              <a:t>actualiza</a:t>
            </a:r>
            <a:r>
              <a:rPr lang="en-US" sz="1400" dirty="0">
                <a:latin typeface="Century Gothic" panose="020B0502020202020204" pitchFamily="34" charset="0"/>
                <a:ea typeface="Calibri" panose="020F0502020204030204" pitchFamily="34" charset="0"/>
                <a:cs typeface="Times New Roman" panose="02020603050405020304" pitchFamily="18" charset="0"/>
              </a:rPr>
              <a:t> la </a:t>
            </a:r>
            <a:r>
              <a:rPr lang="en-US" sz="1400" dirty="0" err="1">
                <a:latin typeface="Century Gothic" panose="020B0502020202020204" pitchFamily="34" charset="0"/>
                <a:ea typeface="Calibri" panose="020F0502020204030204" pitchFamily="34" charset="0"/>
                <a:cs typeface="Times New Roman" panose="02020603050405020304" pitchFamily="18" charset="0"/>
              </a:rPr>
              <a:t>información</a:t>
            </a:r>
            <a:r>
              <a:rPr lang="en-US" sz="1400" dirty="0" smtClean="0">
                <a:latin typeface="Century Gothic" panose="020B0502020202020204" pitchFamily="34" charset="0"/>
                <a:ea typeface="Calibri" panose="020F0502020204030204" pitchFamily="34" charset="0"/>
                <a:cs typeface="Times New Roman" panose="02020603050405020304" pitchFamily="18" charset="0"/>
              </a:rPr>
              <a:t>.</a:t>
            </a:r>
            <a:endParaRPr lang="es-EC" sz="14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04585" y="987424"/>
            <a:ext cx="5708045" cy="51498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5862805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55</a:t>
            </a:r>
            <a:endParaRPr lang="x-none"/>
          </a:p>
        </p:txBody>
      </p:sp>
      <p:sp>
        <p:nvSpPr>
          <p:cNvPr id="3" name="7 CuadroTexto">
            <a:extLst>
              <a:ext uri="{FF2B5EF4-FFF2-40B4-BE49-F238E27FC236}">
                <a16:creationId xmlns:a16="http://schemas.microsoft.com/office/drawing/2014/main" xmlns="" id="{498BC95C-B500-4E33-9537-CB10AFAD8D60}"/>
              </a:ext>
            </a:extLst>
          </p:cNvPr>
          <p:cNvSpPr txBox="1"/>
          <p:nvPr/>
        </p:nvSpPr>
        <p:spPr>
          <a:xfrm>
            <a:off x="1510399" y="2802228"/>
            <a:ext cx="9913162" cy="954107"/>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el estado del Plan de riego y drenaje provincial en el año de investigación</a:t>
            </a:r>
            <a:r>
              <a:rPr lang="es-EC" sz="1400" dirty="0" smtClean="0"/>
              <a:t>.</a:t>
            </a:r>
          </a:p>
          <a:p>
            <a:pPr lvl="0" algn="ctr"/>
            <a:r>
              <a:rPr lang="es-EC" sz="1400" b="1" dirty="0" smtClean="0"/>
              <a:t>INSTRUCCIONES</a:t>
            </a:r>
            <a:r>
              <a:rPr lang="es-EC" sz="1400" b="1" dirty="0"/>
              <a:t>:</a:t>
            </a:r>
          </a:p>
          <a:p>
            <a:pPr algn="just"/>
            <a:r>
              <a:rPr lang="es-EC" sz="1400" dirty="0"/>
              <a:t>Se debe registrar una sola respuesta sean los códigos  1, 2 o 3, y controle el flujo</a:t>
            </a:r>
            <a:r>
              <a:rPr lang="es-EC" sz="1400" dirty="0" smtClean="0"/>
              <a:t>.</a:t>
            </a:r>
            <a:endParaRPr lang="es-EC" sz="1400" dirty="0"/>
          </a:p>
        </p:txBody>
      </p:sp>
      <p:sp>
        <p:nvSpPr>
          <p:cNvPr id="6" name="Título 1">
            <a:extLst>
              <a:ext uri="{FF2B5EF4-FFF2-40B4-BE49-F238E27FC236}">
                <a16:creationId xmlns:a16="http://schemas.microsoft.com/office/drawing/2014/main" xmlns="" id="{126CE6AA-8C08-4E90-B7C1-64CDC60FD100}"/>
              </a:ext>
            </a:extLst>
          </p:cNvPr>
          <p:cNvSpPr>
            <a:spLocks noGrp="1"/>
          </p:cNvSpPr>
          <p:nvPr>
            <p:ph type="title"/>
          </p:nvPr>
        </p:nvSpPr>
        <p:spPr>
          <a:xfrm>
            <a:off x="1145147" y="447668"/>
            <a:ext cx="8024020" cy="414116"/>
          </a:xfrm>
        </p:spPr>
        <p:txBody>
          <a:bodyPr>
            <a:noAutofit/>
          </a:bodyPr>
          <a:lstStyle/>
          <a:p>
            <a:r>
              <a:rPr lang="es-ES" sz="1800" dirty="0">
                <a:solidFill>
                  <a:schemeClr val="tx1"/>
                </a:solidFill>
              </a:rPr>
              <a:t>3.5 Indique en cuál de las siguientes etapas se encontró el plan de riego y drenaje en el año </a:t>
            </a:r>
            <a:r>
              <a:rPr lang="es-ES" sz="1800" dirty="0" smtClean="0">
                <a:solidFill>
                  <a:schemeClr val="tx1"/>
                </a:solidFill>
              </a:rPr>
              <a:t>2021</a:t>
            </a:r>
            <a:endParaRPr lang="es-EC" sz="1800" dirty="0">
              <a:solidFill>
                <a:schemeClr val="tx1"/>
              </a:solidFill>
            </a:endParaRPr>
          </a:p>
        </p:txBody>
      </p:sp>
      <p:pic>
        <p:nvPicPr>
          <p:cNvPr id="7" name="Imagen 5">
            <a:extLst>
              <a:ext uri="{FF2B5EF4-FFF2-40B4-BE49-F238E27FC236}">
                <a16:creationId xmlns:a16="http://schemas.microsoft.com/office/drawing/2014/main" xmlns="" id="{FA887C5C-B216-40CF-8C18-7CEF272A8C79}"/>
              </a:ext>
            </a:extLst>
          </p:cNvPr>
          <p:cNvPicPr/>
          <p:nvPr/>
        </p:nvPicPr>
        <p:blipFill>
          <a:blip r:embed="rId2">
            <a:extLst>
              <a:ext uri="{28A0092B-C50C-407E-A947-70E740481C1C}">
                <a14:useLocalDpi xmlns:a14="http://schemas.microsoft.com/office/drawing/2010/main" val="0"/>
              </a:ext>
            </a:extLst>
          </a:blip>
          <a:srcRect/>
          <a:stretch>
            <a:fillRect/>
          </a:stretch>
        </p:blipFill>
        <p:spPr bwMode="auto">
          <a:xfrm>
            <a:off x="2164513" y="1231039"/>
            <a:ext cx="7674948" cy="1571189"/>
          </a:xfrm>
          <a:prstGeom prst="rect">
            <a:avLst/>
          </a:prstGeom>
          <a:noFill/>
          <a:ln>
            <a:noFill/>
          </a:ln>
        </p:spPr>
      </p:pic>
      <p:graphicFrame>
        <p:nvGraphicFramePr>
          <p:cNvPr id="5" name="4 Tabla"/>
          <p:cNvGraphicFramePr>
            <a:graphicFrameLocks noGrp="1"/>
          </p:cNvGraphicFramePr>
          <p:nvPr>
            <p:extLst>
              <p:ext uri="{D42A27DB-BD31-4B8C-83A1-F6EECF244321}">
                <p14:modId xmlns:p14="http://schemas.microsoft.com/office/powerpoint/2010/main" val="3250633089"/>
              </p:ext>
            </p:extLst>
          </p:nvPr>
        </p:nvGraphicFramePr>
        <p:xfrm>
          <a:off x="4031413" y="4197350"/>
          <a:ext cx="1912188" cy="1530350"/>
        </p:xfrm>
        <a:graphic>
          <a:graphicData uri="http://schemas.openxmlformats.org/drawingml/2006/table">
            <a:tbl>
              <a:tblPr>
                <a:tableStyleId>{16D9F66E-5EB9-4882-86FB-DCBF35E3C3E4}</a:tableStyleId>
              </a:tblPr>
              <a:tblGrid>
                <a:gridCol w="1912188"/>
              </a:tblGrid>
              <a:tr h="306070">
                <a:tc>
                  <a:txBody>
                    <a:bodyPr/>
                    <a:lstStyle/>
                    <a:p>
                      <a:pPr algn="ctr" fontAlgn="b"/>
                      <a:r>
                        <a:rPr lang="es-EC" sz="1400" b="1" u="none" strike="noStrike" dirty="0" smtClean="0">
                          <a:effectLst/>
                        </a:rPr>
                        <a:t>En</a:t>
                      </a:r>
                      <a:r>
                        <a:rPr lang="es-EC" sz="1400" b="1" u="none" strike="noStrike" baseline="0" dirty="0" smtClean="0">
                          <a:effectLst/>
                        </a:rPr>
                        <a:t> construcción</a:t>
                      </a:r>
                      <a:endParaRPr lang="es-EC" sz="1400" b="1" i="0" u="none" strike="noStrike" dirty="0">
                        <a:solidFill>
                          <a:srgbClr val="000000"/>
                        </a:solidFill>
                        <a:effectLst/>
                        <a:latin typeface="Calibri"/>
                      </a:endParaRPr>
                    </a:p>
                  </a:txBody>
                  <a:tcPr marL="9525" marR="9525" marT="9525" marB="0" anchor="b">
                    <a:solidFill>
                      <a:schemeClr val="accent6">
                        <a:lumMod val="60000"/>
                        <a:lumOff val="40000"/>
                      </a:schemeClr>
                    </a:solidFill>
                  </a:tcPr>
                </a:tc>
              </a:tr>
              <a:tr h="306070">
                <a:tc>
                  <a:txBody>
                    <a:bodyPr/>
                    <a:lstStyle/>
                    <a:p>
                      <a:pPr algn="l" fontAlgn="b"/>
                      <a:r>
                        <a:rPr lang="es-EC" sz="1400" u="none" strike="noStrike" dirty="0" smtClean="0">
                          <a:effectLst/>
                        </a:rPr>
                        <a:t>Pastaza</a:t>
                      </a:r>
                      <a:endParaRPr lang="es-EC" sz="1400" b="0" i="0" u="none" strike="noStrike" dirty="0">
                        <a:solidFill>
                          <a:srgbClr val="000000"/>
                        </a:solidFill>
                        <a:effectLst/>
                        <a:latin typeface="Calibri"/>
                      </a:endParaRPr>
                    </a:p>
                  </a:txBody>
                  <a:tcPr marL="9525" marR="9525" marT="9525" marB="0" anchor="b">
                    <a:solidFill>
                      <a:schemeClr val="accent6">
                        <a:lumMod val="60000"/>
                        <a:lumOff val="40000"/>
                      </a:schemeClr>
                    </a:solidFill>
                  </a:tcPr>
                </a:tc>
              </a:tr>
              <a:tr h="306070">
                <a:tc>
                  <a:txBody>
                    <a:bodyPr/>
                    <a:lstStyle/>
                    <a:p>
                      <a:pPr algn="l" fontAlgn="b"/>
                      <a:r>
                        <a:rPr lang="es-EC" sz="1400" u="none" strike="noStrike" dirty="0" smtClean="0">
                          <a:effectLst/>
                        </a:rPr>
                        <a:t>Carchi</a:t>
                      </a:r>
                      <a:endParaRPr lang="es-EC" sz="1400" b="0" i="0" u="none" strike="noStrike" dirty="0">
                        <a:solidFill>
                          <a:srgbClr val="000000"/>
                        </a:solidFill>
                        <a:effectLst/>
                        <a:latin typeface="Calibri"/>
                      </a:endParaRPr>
                    </a:p>
                  </a:txBody>
                  <a:tcPr marL="9525" marR="9525" marT="9525" marB="0" anchor="b">
                    <a:solidFill>
                      <a:schemeClr val="accent6">
                        <a:lumMod val="60000"/>
                        <a:lumOff val="40000"/>
                      </a:schemeClr>
                    </a:solidFill>
                  </a:tcPr>
                </a:tc>
              </a:tr>
              <a:tr h="306070">
                <a:tc>
                  <a:txBody>
                    <a:bodyPr/>
                    <a:lstStyle/>
                    <a:p>
                      <a:pPr algn="l" fontAlgn="b"/>
                      <a:r>
                        <a:rPr lang="es-EC" sz="1400" u="none" strike="noStrike" dirty="0" smtClean="0">
                          <a:effectLst/>
                        </a:rPr>
                        <a:t>Azuay</a:t>
                      </a:r>
                      <a:endParaRPr lang="es-EC" sz="1400" b="0" i="0" u="none" strike="noStrike" dirty="0">
                        <a:solidFill>
                          <a:srgbClr val="000000"/>
                        </a:solidFill>
                        <a:effectLst/>
                        <a:latin typeface="Calibri"/>
                      </a:endParaRPr>
                    </a:p>
                  </a:txBody>
                  <a:tcPr marL="9525" marR="9525" marT="9525" marB="0" anchor="b">
                    <a:solidFill>
                      <a:schemeClr val="accent6">
                        <a:lumMod val="60000"/>
                        <a:lumOff val="40000"/>
                      </a:schemeClr>
                    </a:solidFill>
                  </a:tcPr>
                </a:tc>
              </a:tr>
              <a:tr h="306070">
                <a:tc>
                  <a:txBody>
                    <a:bodyPr/>
                    <a:lstStyle/>
                    <a:p>
                      <a:pPr algn="l" fontAlgn="b"/>
                      <a:r>
                        <a:rPr lang="es-EC" sz="1400" u="none" strike="noStrike" dirty="0" smtClean="0">
                          <a:effectLst/>
                        </a:rPr>
                        <a:t>Imbabura</a:t>
                      </a:r>
                      <a:endParaRPr lang="es-EC" sz="1400" b="0" i="0" u="none" strike="noStrike" dirty="0">
                        <a:solidFill>
                          <a:srgbClr val="000000"/>
                        </a:solidFill>
                        <a:effectLst/>
                        <a:latin typeface="Calibri"/>
                      </a:endParaRPr>
                    </a:p>
                  </a:txBody>
                  <a:tcPr marL="9525" marR="9525" marT="9525" marB="0" anchor="b">
                    <a:solidFill>
                      <a:schemeClr val="accent6">
                        <a:lumMod val="60000"/>
                        <a:lumOff val="40000"/>
                      </a:schemeClr>
                    </a:solidFill>
                  </a:tcPr>
                </a:tc>
              </a:tr>
            </a:tbl>
          </a:graphicData>
        </a:graphic>
      </p:graphicFrame>
      <p:graphicFrame>
        <p:nvGraphicFramePr>
          <p:cNvPr id="8" name="7 Tabla"/>
          <p:cNvGraphicFramePr>
            <a:graphicFrameLocks noGrp="1"/>
          </p:cNvGraphicFramePr>
          <p:nvPr>
            <p:extLst>
              <p:ext uri="{D42A27DB-BD31-4B8C-83A1-F6EECF244321}">
                <p14:modId xmlns:p14="http://schemas.microsoft.com/office/powerpoint/2010/main" val="268019190"/>
              </p:ext>
            </p:extLst>
          </p:nvPr>
        </p:nvGraphicFramePr>
        <p:xfrm>
          <a:off x="6146800" y="4197350"/>
          <a:ext cx="1930401" cy="1530352"/>
        </p:xfrm>
        <a:graphic>
          <a:graphicData uri="http://schemas.openxmlformats.org/drawingml/2006/table">
            <a:tbl>
              <a:tblPr>
                <a:tableStyleId>{C4B1156A-380E-4F78-BDF5-A606A8083BF9}</a:tableStyleId>
              </a:tblPr>
              <a:tblGrid>
                <a:gridCol w="1930401"/>
              </a:tblGrid>
              <a:tr h="382588">
                <a:tc>
                  <a:txBody>
                    <a:bodyPr/>
                    <a:lstStyle/>
                    <a:p>
                      <a:pPr algn="ctr" fontAlgn="b"/>
                      <a:r>
                        <a:rPr lang="es-EC" sz="1400" b="1" u="none" strike="noStrike" dirty="0" smtClean="0">
                          <a:effectLst/>
                        </a:rPr>
                        <a:t>No</a:t>
                      </a:r>
                      <a:r>
                        <a:rPr lang="es-EC" sz="1400" b="1" u="none" strike="noStrike" baseline="0" dirty="0" smtClean="0">
                          <a:effectLst/>
                        </a:rPr>
                        <a:t> tiene</a:t>
                      </a:r>
                      <a:r>
                        <a:rPr lang="es-EC" sz="1400" b="1" u="none" strike="noStrike" dirty="0" smtClean="0">
                          <a:effectLst/>
                        </a:rPr>
                        <a:t> </a:t>
                      </a:r>
                      <a:endParaRPr lang="es-EC" sz="1400" b="1" i="0" u="none" strike="noStrike" dirty="0">
                        <a:solidFill>
                          <a:srgbClr val="000000"/>
                        </a:solidFill>
                        <a:effectLst/>
                        <a:latin typeface="Calibri"/>
                      </a:endParaRPr>
                    </a:p>
                  </a:txBody>
                  <a:tcPr marL="9525" marR="9525" marT="9525" marB="0" anchor="b"/>
                </a:tc>
              </a:tr>
              <a:tr h="382588">
                <a:tc>
                  <a:txBody>
                    <a:bodyPr/>
                    <a:lstStyle/>
                    <a:p>
                      <a:pPr algn="l" fontAlgn="b"/>
                      <a:r>
                        <a:rPr lang="es-EC" sz="1400" u="none" strike="noStrike" dirty="0" smtClean="0">
                          <a:effectLst/>
                        </a:rPr>
                        <a:t>Sucumbíos</a:t>
                      </a:r>
                      <a:endParaRPr lang="es-EC" sz="1400" b="0" i="0" u="none" strike="noStrike" dirty="0">
                        <a:solidFill>
                          <a:srgbClr val="000000"/>
                        </a:solidFill>
                        <a:effectLst/>
                        <a:latin typeface="Calibri"/>
                      </a:endParaRPr>
                    </a:p>
                  </a:txBody>
                  <a:tcPr marL="9525" marR="9525" marT="9525" marB="0" anchor="b"/>
                </a:tc>
              </a:tr>
              <a:tr h="382588">
                <a:tc>
                  <a:txBody>
                    <a:bodyPr/>
                    <a:lstStyle/>
                    <a:p>
                      <a:pPr algn="l" fontAlgn="b"/>
                      <a:r>
                        <a:rPr lang="es-EC" sz="1400" u="none" strike="noStrike" dirty="0" smtClean="0">
                          <a:effectLst/>
                        </a:rPr>
                        <a:t>Orellana</a:t>
                      </a:r>
                      <a:endParaRPr lang="es-EC" sz="1400" b="0" i="0" u="none" strike="noStrike" dirty="0">
                        <a:solidFill>
                          <a:srgbClr val="000000"/>
                        </a:solidFill>
                        <a:effectLst/>
                        <a:latin typeface="Calibri"/>
                      </a:endParaRPr>
                    </a:p>
                  </a:txBody>
                  <a:tcPr marL="9525" marR="9525" marT="9525" marB="0" anchor="b"/>
                </a:tc>
              </a:tr>
              <a:tr h="382588">
                <a:tc>
                  <a:txBody>
                    <a:bodyPr/>
                    <a:lstStyle/>
                    <a:p>
                      <a:pPr algn="l" fontAlgn="b"/>
                      <a:r>
                        <a:rPr lang="es-EC" sz="1400" u="none" strike="noStrike" dirty="0" smtClean="0">
                          <a:effectLst/>
                        </a:rPr>
                        <a:t>Galápagos</a:t>
                      </a:r>
                      <a:endParaRPr lang="es-EC" sz="1400" b="0" i="0" u="none" strike="noStrike" dirty="0">
                        <a:solidFill>
                          <a:srgbClr val="000000"/>
                        </a:solidFill>
                        <a:effectLst/>
                        <a:latin typeface="Calibri"/>
                      </a:endParaRPr>
                    </a:p>
                  </a:txBody>
                  <a:tcPr marL="9525" marR="9525" marT="9525" marB="0" anchor="b"/>
                </a:tc>
              </a:tr>
            </a:tbl>
          </a:graphicData>
        </a:graphic>
      </p:graphicFrame>
    </p:spTree>
    <p:extLst>
      <p:ext uri="{BB962C8B-B14F-4D97-AF65-F5344CB8AC3E}">
        <p14:creationId xmlns:p14="http://schemas.microsoft.com/office/powerpoint/2010/main" val="3158628059"/>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56</a:t>
            </a:r>
            <a:endParaRPr lang="x-none"/>
          </a:p>
        </p:txBody>
      </p:sp>
      <p:sp>
        <p:nvSpPr>
          <p:cNvPr id="3" name="Título 1">
            <a:extLst>
              <a:ext uri="{FF2B5EF4-FFF2-40B4-BE49-F238E27FC236}">
                <a16:creationId xmlns:a16="http://schemas.microsoft.com/office/drawing/2014/main" xmlns="" id="{0AAE075A-2685-4DE5-934F-E9CDCD986BF3}"/>
              </a:ext>
            </a:extLst>
          </p:cNvPr>
          <p:cNvSpPr>
            <a:spLocks noGrp="1"/>
          </p:cNvSpPr>
          <p:nvPr>
            <p:ph type="title"/>
          </p:nvPr>
        </p:nvSpPr>
        <p:spPr>
          <a:xfrm>
            <a:off x="1171428" y="469844"/>
            <a:ext cx="8040797" cy="414116"/>
          </a:xfrm>
        </p:spPr>
        <p:txBody>
          <a:bodyPr>
            <a:noAutofit/>
          </a:bodyPr>
          <a:lstStyle/>
          <a:p>
            <a:r>
              <a:rPr lang="es-ES" sz="1800" dirty="0">
                <a:solidFill>
                  <a:schemeClr val="tx1"/>
                </a:solidFill>
              </a:rPr>
              <a:t>3.6 Indique el presupuesto e inversión y los años de planificación del Plan Provincial de Riego y Drenaje:</a:t>
            </a:r>
            <a:endParaRPr lang="es-EC" sz="1800" dirty="0">
              <a:solidFill>
                <a:schemeClr val="tx1"/>
              </a:solidFill>
            </a:endParaRPr>
          </a:p>
        </p:txBody>
      </p:sp>
      <p:sp>
        <p:nvSpPr>
          <p:cNvPr id="5" name="7 CuadroTexto">
            <a:extLst>
              <a:ext uri="{FF2B5EF4-FFF2-40B4-BE49-F238E27FC236}">
                <a16:creationId xmlns:a16="http://schemas.microsoft.com/office/drawing/2014/main" xmlns="" id="{A3CA41E8-FC84-4242-BA24-4BF6F49520FC}"/>
              </a:ext>
            </a:extLst>
          </p:cNvPr>
          <p:cNvSpPr txBox="1"/>
          <p:nvPr/>
        </p:nvSpPr>
        <p:spPr>
          <a:xfrm>
            <a:off x="605212" y="4012085"/>
            <a:ext cx="11485188" cy="2277547"/>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el presupuesto asignado y la inversión que realizaron los GAD, además los años de planificación y ejecución en la planificación del Plan Provincial de riego y drenaje</a:t>
            </a:r>
            <a:r>
              <a:rPr lang="es-EC" sz="1400" dirty="0" smtClean="0"/>
              <a:t>.</a:t>
            </a:r>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a:t>Registre información en cada uno de los literales, según corresponda.</a:t>
            </a:r>
          </a:p>
          <a:p>
            <a:pPr marL="285750" indent="-285750" algn="just">
              <a:buFont typeface="Arial" panose="020B0604020202020204" pitchFamily="34" charset="0"/>
              <a:buChar char="•"/>
            </a:pPr>
            <a:r>
              <a:rPr lang="es-EC" sz="1400" b="1" dirty="0"/>
              <a:t>Tome en cuenta </a:t>
            </a:r>
            <a:r>
              <a:rPr lang="es-EC" sz="1400" dirty="0"/>
              <a:t>que para alguna de las preguntas que posiblemente podrían causar confusión de respuesta, se cuenta con un icono de </a:t>
            </a:r>
            <a:r>
              <a:rPr lang="es-EC" sz="1400" b="1" dirty="0"/>
              <a:t>ayuda</a:t>
            </a:r>
            <a:r>
              <a:rPr lang="es-EC" sz="1400" dirty="0"/>
              <a:t> la cual despliega una ventana que explica a detalle la información requerida, para obtener esta ayuda se debe presionar el ícono ubicado  en dichas preguntas.</a:t>
            </a:r>
          </a:p>
          <a:p>
            <a:pPr marL="285750" indent="-285750" algn="just">
              <a:buFont typeface="Arial" panose="020B0604020202020204" pitchFamily="34" charset="0"/>
              <a:buChar char="•"/>
            </a:pPr>
            <a:r>
              <a:rPr lang="es-EC" sz="1400" b="1" dirty="0"/>
              <a:t>Además tomar en cuenta </a:t>
            </a:r>
            <a:r>
              <a:rPr lang="es-EC" sz="1400" dirty="0"/>
              <a:t>que los GAD provinciales que en el año anterior tuvieron su plan de riego y drenaje </a:t>
            </a:r>
            <a:r>
              <a:rPr lang="es-EC" sz="1400" b="1" dirty="0"/>
              <a:t>CONSTRUIDO</a:t>
            </a:r>
            <a:r>
              <a:rPr lang="es-EC" sz="1400" dirty="0"/>
              <a:t>, esta información vendrá precargada en el aplicativo para que se puedan actualizar el campo presupuesto </a:t>
            </a:r>
            <a:r>
              <a:rPr lang="es-ES" sz="1600" b="1" dirty="0">
                <a:latin typeface="Century Gothic" panose="020B0502020202020204" pitchFamily="34" charset="0"/>
                <a:ea typeface="Century Gothic" panose="020B0502020202020204" pitchFamily="34" charset="0"/>
                <a:cs typeface="Century Gothic" panose="020B0502020202020204" pitchFamily="34" charset="0"/>
              </a:rPr>
              <a:t>literal b</a:t>
            </a:r>
            <a:r>
              <a:rPr lang="es-ES" sz="1400" b="1" dirty="0" smtClean="0">
                <a:latin typeface="Century Gothic" panose="020B0502020202020204" pitchFamily="34" charset="0"/>
                <a:ea typeface="Century Gothic" panose="020B0502020202020204" pitchFamily="34" charset="0"/>
                <a:cs typeface="Century Gothic" panose="020B0502020202020204" pitchFamily="34" charset="0"/>
              </a:rPr>
              <a:t>.</a:t>
            </a:r>
            <a:endParaRPr lang="es-EC" sz="14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2975" y="989014"/>
            <a:ext cx="7410450" cy="30230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5862805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57</a:t>
            </a:r>
            <a:endParaRPr lang="x-none"/>
          </a:p>
        </p:txBody>
      </p:sp>
      <p:sp>
        <p:nvSpPr>
          <p:cNvPr id="3" name="Título 1">
            <a:extLst>
              <a:ext uri="{FF2B5EF4-FFF2-40B4-BE49-F238E27FC236}">
                <a16:creationId xmlns:a16="http://schemas.microsoft.com/office/drawing/2014/main" xmlns="" id="{D6119CDD-57E4-435B-B518-F3A8A240F79C}"/>
              </a:ext>
            </a:extLst>
          </p:cNvPr>
          <p:cNvSpPr>
            <a:spLocks noGrp="1"/>
          </p:cNvSpPr>
          <p:nvPr>
            <p:ph type="title"/>
          </p:nvPr>
        </p:nvSpPr>
        <p:spPr>
          <a:xfrm>
            <a:off x="1173132" y="464446"/>
            <a:ext cx="8035262" cy="414116"/>
          </a:xfrm>
        </p:spPr>
        <p:txBody>
          <a:bodyPr>
            <a:noAutofit/>
          </a:bodyPr>
          <a:lstStyle/>
          <a:p>
            <a:pPr algn="just"/>
            <a:r>
              <a:rPr lang="es-ES" sz="1800" dirty="0">
                <a:solidFill>
                  <a:schemeClr val="tx1"/>
                </a:solidFill>
              </a:rPr>
              <a:t>3.7 Indique si para la construcción del Plan Provincial de Riego y Drenaje en el año </a:t>
            </a:r>
            <a:r>
              <a:rPr lang="es-ES" sz="1800" dirty="0" smtClean="0">
                <a:solidFill>
                  <a:schemeClr val="tx1"/>
                </a:solidFill>
              </a:rPr>
              <a:t>2021 </a:t>
            </a:r>
            <a:r>
              <a:rPr lang="es-ES" sz="1800" dirty="0">
                <a:solidFill>
                  <a:schemeClr val="tx1"/>
                </a:solidFill>
              </a:rPr>
              <a:t>intervinieron los siguientes actores:</a:t>
            </a:r>
            <a:endParaRPr lang="es-EC" sz="1800" dirty="0">
              <a:solidFill>
                <a:schemeClr val="tx1"/>
              </a:solidFill>
            </a:endParaRPr>
          </a:p>
        </p:txBody>
      </p:sp>
      <p:sp>
        <p:nvSpPr>
          <p:cNvPr id="5" name="7 CuadroTexto">
            <a:extLst>
              <a:ext uri="{FF2B5EF4-FFF2-40B4-BE49-F238E27FC236}">
                <a16:creationId xmlns:a16="http://schemas.microsoft.com/office/drawing/2014/main" xmlns="" id="{843EFC11-9FEB-4560-92BE-1EB717C9F89C}"/>
              </a:ext>
            </a:extLst>
          </p:cNvPr>
          <p:cNvSpPr txBox="1"/>
          <p:nvPr/>
        </p:nvSpPr>
        <p:spPr>
          <a:xfrm>
            <a:off x="731752" y="2065146"/>
            <a:ext cx="4217753" cy="2462213"/>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si el plan </a:t>
            </a:r>
            <a:r>
              <a:rPr lang="es-EC" sz="1400" dirty="0" smtClean="0"/>
              <a:t>provincial </a:t>
            </a:r>
            <a:r>
              <a:rPr lang="es-EC" sz="1400" dirty="0"/>
              <a:t>de riego y drenaje se construyó de manera participativa y que organismos participaron en su construcción</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Seleccione una sola respuesta,  </a:t>
            </a:r>
            <a:r>
              <a:rPr lang="es-EC" sz="1400" b="1" dirty="0"/>
              <a:t>SI/NO</a:t>
            </a:r>
            <a:r>
              <a:rPr lang="es-EC" sz="1400" dirty="0"/>
              <a:t> en cada uno  de los literales.</a:t>
            </a:r>
          </a:p>
          <a:p>
            <a:pPr marL="285750" indent="-285750" algn="just">
              <a:buFont typeface="Arial" panose="020B0604020202020204" pitchFamily="34" charset="0"/>
              <a:buChar char="•"/>
            </a:pPr>
            <a:r>
              <a:rPr lang="es-EC" sz="1400" dirty="0"/>
              <a:t>Si la respuesta es </a:t>
            </a:r>
            <a:r>
              <a:rPr lang="es-EC" sz="1400" b="1" dirty="0"/>
              <a:t>SI</a:t>
            </a:r>
            <a:r>
              <a:rPr lang="es-EC" sz="1400" dirty="0"/>
              <a:t> en el </a:t>
            </a:r>
            <a:r>
              <a:rPr lang="es-EC" sz="1400" b="1" dirty="0"/>
              <a:t>literal f </a:t>
            </a:r>
            <a:r>
              <a:rPr lang="es-EC" sz="1400" dirty="0"/>
              <a:t>otro especifique… describa el actor participante. </a:t>
            </a:r>
            <a:endParaRPr lang="es-EC" sz="1400" dirty="0" smtClean="0"/>
          </a:p>
        </p:txBody>
      </p:sp>
      <p:pic>
        <p:nvPicPr>
          <p:cNvPr id="1229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8364" y="1518231"/>
            <a:ext cx="6772275" cy="35560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5 Rectángulo"/>
          <p:cNvSpPr/>
          <p:nvPr/>
        </p:nvSpPr>
        <p:spPr>
          <a:xfrm>
            <a:off x="605373" y="5325344"/>
            <a:ext cx="10328790" cy="848672"/>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EC" sz="1400" b="1" dirty="0" smtClean="0">
                <a:solidFill>
                  <a:schemeClr val="tx1"/>
                </a:solidFill>
              </a:rPr>
              <a:t>Recuerde: </a:t>
            </a:r>
            <a:r>
              <a:rPr lang="es-EC" sz="1400" dirty="0" smtClean="0">
                <a:solidFill>
                  <a:schemeClr val="tx1"/>
                </a:solidFill>
              </a:rPr>
              <a:t>Se </a:t>
            </a:r>
            <a:r>
              <a:rPr lang="es-EC" sz="1400" dirty="0">
                <a:solidFill>
                  <a:schemeClr val="tx1"/>
                </a:solidFill>
              </a:rPr>
              <a:t>debe registrar información en esta pregunta únicamente cuando el GAD Provincial se encuentre en la etapa de </a:t>
            </a:r>
            <a:r>
              <a:rPr lang="es-EC" sz="1400" b="1" dirty="0" smtClean="0">
                <a:solidFill>
                  <a:schemeClr val="tx1"/>
                </a:solidFill>
              </a:rPr>
              <a:t>CONSTRUCCIÓN</a:t>
            </a:r>
            <a:r>
              <a:rPr lang="es-EC" sz="1400" dirty="0" smtClean="0">
                <a:solidFill>
                  <a:schemeClr val="tx1"/>
                </a:solidFill>
              </a:rPr>
              <a:t> del </a:t>
            </a:r>
            <a:r>
              <a:rPr lang="es-EC" sz="1400" dirty="0">
                <a:solidFill>
                  <a:schemeClr val="tx1"/>
                </a:solidFill>
              </a:rPr>
              <a:t>plan, </a:t>
            </a:r>
            <a:r>
              <a:rPr lang="es-EC" sz="1400" b="1" dirty="0">
                <a:solidFill>
                  <a:schemeClr val="tx1"/>
                </a:solidFill>
              </a:rPr>
              <a:t>el sistema le direccionará automáticamente el </a:t>
            </a:r>
            <a:r>
              <a:rPr lang="es-EC" sz="1400" b="1" dirty="0" smtClean="0">
                <a:solidFill>
                  <a:schemeClr val="tx1"/>
                </a:solidFill>
              </a:rPr>
              <a:t>flujo</a:t>
            </a:r>
            <a:r>
              <a:rPr lang="es-EC" sz="1400" dirty="0" smtClean="0">
                <a:solidFill>
                  <a:schemeClr val="tx1"/>
                </a:solidFill>
              </a:rPr>
              <a:t>.</a:t>
            </a:r>
            <a:endParaRPr lang="es-EC" sz="1400" dirty="0">
              <a:solidFill>
                <a:schemeClr val="tx1"/>
              </a:solidFill>
            </a:endParaRPr>
          </a:p>
        </p:txBody>
      </p:sp>
    </p:spTree>
    <p:extLst>
      <p:ext uri="{BB962C8B-B14F-4D97-AF65-F5344CB8AC3E}">
        <p14:creationId xmlns:p14="http://schemas.microsoft.com/office/powerpoint/2010/main" val="3158628059"/>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58</a:t>
            </a:r>
            <a:endParaRPr lang="x-none"/>
          </a:p>
        </p:txBody>
      </p:sp>
      <p:sp>
        <p:nvSpPr>
          <p:cNvPr id="3" name="Título 1">
            <a:extLst>
              <a:ext uri="{FF2B5EF4-FFF2-40B4-BE49-F238E27FC236}">
                <a16:creationId xmlns:a16="http://schemas.microsoft.com/office/drawing/2014/main" xmlns="" id="{43159381-72D6-4088-A0A3-E4904C45A5F3}"/>
              </a:ext>
            </a:extLst>
          </p:cNvPr>
          <p:cNvSpPr>
            <a:spLocks noGrp="1"/>
          </p:cNvSpPr>
          <p:nvPr>
            <p:ph type="title"/>
          </p:nvPr>
        </p:nvSpPr>
        <p:spPr>
          <a:xfrm>
            <a:off x="1111593" y="459415"/>
            <a:ext cx="8083922" cy="414116"/>
          </a:xfrm>
        </p:spPr>
        <p:txBody>
          <a:bodyPr>
            <a:noAutofit/>
          </a:bodyPr>
          <a:lstStyle/>
          <a:p>
            <a:pPr algn="just"/>
            <a:r>
              <a:rPr lang="es-ES" sz="1800" dirty="0">
                <a:solidFill>
                  <a:schemeClr val="tx1"/>
                </a:solidFill>
              </a:rPr>
              <a:t>3.8 De acuerdo con el modelo de gestión cuantos sistemas de riego existió en su provincia en el año </a:t>
            </a:r>
            <a:r>
              <a:rPr lang="es-ES" sz="1800" dirty="0" smtClean="0">
                <a:solidFill>
                  <a:schemeClr val="tx1"/>
                </a:solidFill>
              </a:rPr>
              <a:t>2021, </a:t>
            </a:r>
            <a:r>
              <a:rPr lang="es-ES" sz="1800" dirty="0">
                <a:solidFill>
                  <a:schemeClr val="tx1"/>
                </a:solidFill>
              </a:rPr>
              <a:t>las hectáreas cubiertas y efectivamente regadas? </a:t>
            </a:r>
            <a:endParaRPr lang="es-EC" sz="1800" dirty="0">
              <a:solidFill>
                <a:schemeClr val="tx1"/>
              </a:solidFill>
            </a:endParaRPr>
          </a:p>
        </p:txBody>
      </p:sp>
      <p:sp>
        <p:nvSpPr>
          <p:cNvPr id="5" name="7 CuadroTexto">
            <a:extLst>
              <a:ext uri="{FF2B5EF4-FFF2-40B4-BE49-F238E27FC236}">
                <a16:creationId xmlns:a16="http://schemas.microsoft.com/office/drawing/2014/main" xmlns="" id="{F98AFD27-ED65-4B8A-A668-CCD72901D587}"/>
              </a:ext>
            </a:extLst>
          </p:cNvPr>
          <p:cNvSpPr txBox="1"/>
          <p:nvPr/>
        </p:nvSpPr>
        <p:spPr>
          <a:xfrm>
            <a:off x="741605" y="4275558"/>
            <a:ext cx="10475894" cy="2062103"/>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el inventario de los sistemas de riego de la provincia, esto de acuerdo a la tipología establecida por el CNC, además determinar </a:t>
            </a:r>
            <a:r>
              <a:rPr lang="es-EC" sz="1400" dirty="0" smtClean="0"/>
              <a:t>la superficie de las ha</a:t>
            </a:r>
            <a:r>
              <a:rPr lang="es-EC" sz="1400" dirty="0"/>
              <a:t>. </a:t>
            </a:r>
            <a:r>
              <a:rPr lang="es-EC" sz="1400" dirty="0" smtClean="0"/>
              <a:t>cubiertas, efectivamente </a:t>
            </a:r>
            <a:r>
              <a:rPr lang="es-EC" sz="1400" dirty="0"/>
              <a:t>regadas </a:t>
            </a:r>
            <a:r>
              <a:rPr lang="es-EC" sz="1400" dirty="0" smtClean="0"/>
              <a:t>y el método de riego.</a:t>
            </a:r>
          </a:p>
          <a:p>
            <a:pPr lvl="0" algn="ctr"/>
            <a:r>
              <a:rPr lang="es-EC" sz="1400" b="1" dirty="0"/>
              <a:t>INSTRUCCIONES:</a:t>
            </a:r>
          </a:p>
          <a:p>
            <a:pPr marL="285750" indent="-285750" algn="just">
              <a:buFont typeface="Arial" panose="020B0604020202020204" pitchFamily="34" charset="0"/>
              <a:buChar char="•"/>
            </a:pPr>
            <a:r>
              <a:rPr lang="es-ES" sz="1400" dirty="0"/>
              <a:t>Revise la información precargada en cada uno de los literales del a al d, verifique el registro realizado en el año 2019, si la información es coincidente para el año 2021, ignore y continúe con el siguiente literal, si necesita actualizar el dato en cualquiera de las preguntas de cada literal  realice la actualización pertinente,  recuerde que si realiza algún cambio este debe ser reportado en el campo </a:t>
            </a:r>
            <a:r>
              <a:rPr lang="es-ES" sz="1400" b="1" dirty="0"/>
              <a:t>OBSERVACIONES </a:t>
            </a:r>
            <a:r>
              <a:rPr lang="es-ES" sz="1400" dirty="0"/>
              <a:t>por cada literal.</a:t>
            </a:r>
            <a:endParaRPr lang="es-EC" sz="1400" dirty="0"/>
          </a:p>
          <a:p>
            <a:pPr algn="just"/>
            <a:endParaRPr lang="es-EC" sz="1400" dirty="0"/>
          </a:p>
        </p:txBody>
      </p:sp>
      <p:grpSp>
        <p:nvGrpSpPr>
          <p:cNvPr id="7" name="Group 2">
            <a:extLst>
              <a:ext uri="{FF2B5EF4-FFF2-40B4-BE49-F238E27FC236}">
                <a16:creationId xmlns:a16="http://schemas.microsoft.com/office/drawing/2014/main" xmlns="" id="{99B5213E-31E8-4D29-BFC6-C873567BBE7D}"/>
              </a:ext>
            </a:extLst>
          </p:cNvPr>
          <p:cNvGrpSpPr>
            <a:grpSpLocks/>
          </p:cNvGrpSpPr>
          <p:nvPr/>
        </p:nvGrpSpPr>
        <p:grpSpPr bwMode="auto">
          <a:xfrm>
            <a:off x="373691" y="823472"/>
            <a:ext cx="11949737" cy="3654320"/>
            <a:chOff x="648" y="-4212"/>
            <a:chExt cx="10567" cy="4236"/>
          </a:xfrm>
        </p:grpSpPr>
        <p:pic>
          <p:nvPicPr>
            <p:cNvPr id="8" name="Picture 3">
              <a:extLst>
                <a:ext uri="{FF2B5EF4-FFF2-40B4-BE49-F238E27FC236}">
                  <a16:creationId xmlns:a16="http://schemas.microsoft.com/office/drawing/2014/main" xmlns="" id="{208D1C4C-E650-4C92-AB8A-23F5DA321FE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 y="-4212"/>
              <a:ext cx="10567" cy="4236"/>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a:extLst>
                <a:ext uri="{FF2B5EF4-FFF2-40B4-BE49-F238E27FC236}">
                  <a16:creationId xmlns:a16="http://schemas.microsoft.com/office/drawing/2014/main" xmlns="" id="{F5962FA5-747A-498A-86A5-EDCA97EAA5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55" y="-3905"/>
              <a:ext cx="9670" cy="3494"/>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15862805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59</a:t>
            </a:r>
            <a:endParaRPr lang="x-none"/>
          </a:p>
        </p:txBody>
      </p:sp>
      <p:sp>
        <p:nvSpPr>
          <p:cNvPr id="3" name="Título 1">
            <a:extLst>
              <a:ext uri="{FF2B5EF4-FFF2-40B4-BE49-F238E27FC236}">
                <a16:creationId xmlns:a16="http://schemas.microsoft.com/office/drawing/2014/main" xmlns="" id="{8380FEDF-2185-45CA-A4E9-5A9C7047C2C1}"/>
              </a:ext>
            </a:extLst>
          </p:cNvPr>
          <p:cNvSpPr>
            <a:spLocks noGrp="1"/>
          </p:cNvSpPr>
          <p:nvPr>
            <p:ph type="title"/>
          </p:nvPr>
        </p:nvSpPr>
        <p:spPr>
          <a:xfrm>
            <a:off x="1136759" y="466269"/>
            <a:ext cx="8045878" cy="414116"/>
          </a:xfrm>
        </p:spPr>
        <p:txBody>
          <a:bodyPr>
            <a:noAutofit/>
          </a:bodyPr>
          <a:lstStyle/>
          <a:p>
            <a:r>
              <a:rPr lang="es-ES" sz="1800" dirty="0">
                <a:solidFill>
                  <a:schemeClr val="tx1"/>
                </a:solidFill>
              </a:rPr>
              <a:t>3.9 En el año </a:t>
            </a:r>
            <a:r>
              <a:rPr lang="es-ES" sz="1800" dirty="0" smtClean="0">
                <a:solidFill>
                  <a:schemeClr val="tx1"/>
                </a:solidFill>
              </a:rPr>
              <a:t>2021 </a:t>
            </a:r>
            <a:r>
              <a:rPr lang="es-ES" sz="1800" dirty="0">
                <a:solidFill>
                  <a:schemeClr val="tx1"/>
                </a:solidFill>
              </a:rPr>
              <a:t>el GAD Provincial contó con sistemas de drenaje? </a:t>
            </a:r>
            <a:endParaRPr lang="es-EC" sz="1800" dirty="0">
              <a:solidFill>
                <a:schemeClr val="tx1"/>
              </a:solidFill>
            </a:endParaRPr>
          </a:p>
        </p:txBody>
      </p:sp>
      <p:sp>
        <p:nvSpPr>
          <p:cNvPr id="5" name="7 CuadroTexto">
            <a:extLst>
              <a:ext uri="{FF2B5EF4-FFF2-40B4-BE49-F238E27FC236}">
                <a16:creationId xmlns:a16="http://schemas.microsoft.com/office/drawing/2014/main" xmlns="" id="{DF1D4099-D4F9-4BC7-A815-DB603753787A}"/>
              </a:ext>
            </a:extLst>
          </p:cNvPr>
          <p:cNvSpPr txBox="1"/>
          <p:nvPr/>
        </p:nvSpPr>
        <p:spPr>
          <a:xfrm>
            <a:off x="1011067" y="2074409"/>
            <a:ext cx="4860272" cy="2031325"/>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solidFill>
                  <a:schemeClr val="tx1"/>
                </a:solidFill>
              </a:rPr>
              <a:t>Conocer  </a:t>
            </a:r>
            <a:r>
              <a:rPr lang="es-EC" sz="1400" dirty="0">
                <a:solidFill>
                  <a:schemeClr val="tx1"/>
                </a:solidFill>
              </a:rPr>
              <a:t>si los GAD Provinciales cuentan con sistemas de drenaje número ha cubiertas y cuántos son los beneficiarios de estos sistemas</a:t>
            </a:r>
            <a:r>
              <a:rPr lang="es-EC" sz="1400" dirty="0" smtClean="0">
                <a:solidFill>
                  <a:schemeClr val="tx1"/>
                </a:solidFill>
              </a:rPr>
              <a:t>.</a:t>
            </a:r>
          </a:p>
          <a:p>
            <a:pPr algn="just"/>
            <a:endParaRPr lang="es-EC" sz="1400" dirty="0" smtClean="0">
              <a:solidFill>
                <a:schemeClr val="tx1"/>
              </a:solidFill>
            </a:endParaRPr>
          </a:p>
          <a:p>
            <a:pPr lvl="0" algn="ctr"/>
            <a:r>
              <a:rPr lang="es-EC" sz="1400" b="1" dirty="0"/>
              <a:t>INSTRUCCIONES:</a:t>
            </a:r>
          </a:p>
          <a:p>
            <a:pPr marL="285750" lvl="0" indent="-285750" algn="just">
              <a:buFont typeface="Arial" panose="020B0604020202020204" pitchFamily="34" charset="0"/>
              <a:buChar char="•"/>
            </a:pPr>
            <a:r>
              <a:rPr lang="es-EC" sz="1400" dirty="0"/>
              <a:t>Seleccione una sola respuesta,  </a:t>
            </a:r>
            <a:r>
              <a:rPr lang="es-EC" sz="1400" b="1" dirty="0"/>
              <a:t>SI/NO</a:t>
            </a:r>
            <a:endParaRPr lang="es-EC" sz="1400" dirty="0"/>
          </a:p>
          <a:p>
            <a:pPr marL="285750" indent="-285750" algn="just">
              <a:buFont typeface="Arial" panose="020B0604020202020204" pitchFamily="34" charset="0"/>
              <a:buChar char="•"/>
            </a:pPr>
            <a:r>
              <a:rPr lang="es-EC" sz="1400" dirty="0"/>
              <a:t>Si la respuesta es </a:t>
            </a:r>
            <a:r>
              <a:rPr lang="es-EC" sz="1400" b="1" dirty="0"/>
              <a:t>SI,</a:t>
            </a:r>
            <a:r>
              <a:rPr lang="es-EC" sz="1400" dirty="0"/>
              <a:t> continúe con el registro en  las </a:t>
            </a:r>
            <a:r>
              <a:rPr lang="es-EC" sz="1400" b="1" dirty="0"/>
              <a:t>preguntas 3.9.1 </a:t>
            </a:r>
            <a:r>
              <a:rPr lang="es-EC" sz="1400" dirty="0"/>
              <a:t>a la</a:t>
            </a:r>
            <a:r>
              <a:rPr lang="es-EC" sz="1400" b="1" dirty="0"/>
              <a:t> 3.9.3. </a:t>
            </a:r>
            <a:endParaRPr lang="es-EC" sz="1400" dirty="0">
              <a:solidFill>
                <a:schemeClr val="tx1"/>
              </a:solidFill>
            </a:endParaRP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3430" y="2179212"/>
            <a:ext cx="6249164" cy="2508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58628059"/>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60</a:t>
            </a:r>
            <a:endParaRPr lang="x-none"/>
          </a:p>
        </p:txBody>
      </p:sp>
      <p:sp>
        <p:nvSpPr>
          <p:cNvPr id="3" name="Título 1">
            <a:extLst>
              <a:ext uri="{FF2B5EF4-FFF2-40B4-BE49-F238E27FC236}">
                <a16:creationId xmlns:a16="http://schemas.microsoft.com/office/drawing/2014/main" xmlns="" id="{98A4A31F-4A7E-4F11-97C1-EB1C30144E8F}"/>
              </a:ext>
            </a:extLst>
          </p:cNvPr>
          <p:cNvSpPr>
            <a:spLocks noGrp="1"/>
          </p:cNvSpPr>
          <p:nvPr>
            <p:ph type="title"/>
          </p:nvPr>
        </p:nvSpPr>
        <p:spPr>
          <a:xfrm>
            <a:off x="1145147" y="474658"/>
            <a:ext cx="8050367" cy="414116"/>
          </a:xfrm>
        </p:spPr>
        <p:txBody>
          <a:bodyPr>
            <a:noAutofit/>
          </a:bodyPr>
          <a:lstStyle/>
          <a:p>
            <a:r>
              <a:rPr lang="es-ES" sz="1800" dirty="0">
                <a:solidFill>
                  <a:schemeClr val="tx1"/>
                </a:solidFill>
              </a:rPr>
              <a:t>3.10 Describa los proyectos ejecutados en el año </a:t>
            </a:r>
            <a:r>
              <a:rPr lang="es-ES" sz="1800" dirty="0" smtClean="0">
                <a:solidFill>
                  <a:schemeClr val="tx1"/>
                </a:solidFill>
              </a:rPr>
              <a:t>2021, </a:t>
            </a:r>
            <a:r>
              <a:rPr lang="es-ES" sz="1800" dirty="0">
                <a:solidFill>
                  <a:schemeClr val="tx1"/>
                </a:solidFill>
              </a:rPr>
              <a:t>referentes a </a:t>
            </a:r>
            <a:r>
              <a:rPr lang="es-ES" sz="1800" dirty="0" smtClean="0">
                <a:solidFill>
                  <a:schemeClr val="tx1"/>
                </a:solidFill>
              </a:rPr>
              <a:t>riego</a:t>
            </a:r>
            <a:endParaRPr lang="es-EC" sz="1800" dirty="0">
              <a:solidFill>
                <a:srgbClr val="FF0000"/>
              </a:solidFill>
            </a:endParaRPr>
          </a:p>
        </p:txBody>
      </p:sp>
      <p:sp>
        <p:nvSpPr>
          <p:cNvPr id="5" name="7 CuadroTexto">
            <a:extLst>
              <a:ext uri="{FF2B5EF4-FFF2-40B4-BE49-F238E27FC236}">
                <a16:creationId xmlns:a16="http://schemas.microsoft.com/office/drawing/2014/main" xmlns="" id="{534A60D4-572E-4EA8-A479-67686DDF75C6}"/>
              </a:ext>
            </a:extLst>
          </p:cNvPr>
          <p:cNvSpPr txBox="1"/>
          <p:nvPr/>
        </p:nvSpPr>
        <p:spPr>
          <a:xfrm>
            <a:off x="611991" y="998540"/>
            <a:ext cx="4206752" cy="4185761"/>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b="1" dirty="0">
                <a:solidFill>
                  <a:schemeClr val="tx1"/>
                </a:solidFill>
              </a:rPr>
              <a:t>: </a:t>
            </a:r>
            <a:endParaRPr lang="es-EC" sz="1400" b="1" dirty="0" smtClean="0">
              <a:solidFill>
                <a:schemeClr val="tx1"/>
              </a:solidFill>
            </a:endParaRPr>
          </a:p>
          <a:p>
            <a:pPr algn="just"/>
            <a:r>
              <a:rPr lang="es-EC" sz="1400" dirty="0" smtClean="0">
                <a:solidFill>
                  <a:schemeClr val="tx1"/>
                </a:solidFill>
              </a:rPr>
              <a:t>Conocer </a:t>
            </a:r>
            <a:r>
              <a:rPr lang="es-EC" sz="1400" dirty="0">
                <a:solidFill>
                  <a:schemeClr val="tx1"/>
                </a:solidFill>
              </a:rPr>
              <a:t>los proyectos ejecutados por el GAD provincial en cuanto a riego, la inversión realizada y los logros obtenidos</a:t>
            </a:r>
            <a:r>
              <a:rPr lang="es-EC" sz="1400" dirty="0" smtClean="0">
                <a:solidFill>
                  <a:schemeClr val="tx1"/>
                </a:solidFill>
              </a:rPr>
              <a:t>.</a:t>
            </a:r>
          </a:p>
          <a:p>
            <a:pPr algn="just"/>
            <a:endParaRPr lang="es-EC" sz="1400" dirty="0" smtClean="0">
              <a:solidFill>
                <a:schemeClr val="tx1"/>
              </a:solidFill>
            </a:endParaRPr>
          </a:p>
          <a:p>
            <a:pPr lvl="0" algn="ctr"/>
            <a:r>
              <a:rPr lang="es-EC" sz="1400" b="1" dirty="0"/>
              <a:t>INSTRUCCIONES:</a:t>
            </a:r>
          </a:p>
          <a:p>
            <a:pPr marL="285750" indent="-285750" algn="just">
              <a:buFont typeface="Arial" panose="020B0604020202020204" pitchFamily="34" charset="0"/>
              <a:buChar char="•"/>
            </a:pPr>
            <a:r>
              <a:rPr lang="es-EC" sz="1400" dirty="0" smtClean="0"/>
              <a:t>Presione </a:t>
            </a:r>
            <a:r>
              <a:rPr lang="es-EC" sz="1400" dirty="0"/>
              <a:t>el botón </a:t>
            </a:r>
            <a:r>
              <a:rPr lang="es-EC" sz="1400" b="1" dirty="0"/>
              <a:t>agregar registros</a:t>
            </a:r>
            <a:r>
              <a:rPr lang="es-EC" sz="1400" dirty="0"/>
              <a:t> para ingresar la información solicitada, se desplegará una ventana en la que se ingresará la información  en las preguntas </a:t>
            </a:r>
            <a:r>
              <a:rPr lang="es-EC" sz="1400" b="1" dirty="0"/>
              <a:t>3.10.1 a la 3.10.8.</a:t>
            </a:r>
          </a:p>
          <a:p>
            <a:pPr marL="285750" indent="-285750" algn="just">
              <a:buFont typeface="Arial" panose="020B0604020202020204" pitchFamily="34" charset="0"/>
              <a:buChar char="•"/>
            </a:pPr>
            <a:r>
              <a:rPr lang="es-EC" sz="1400" dirty="0"/>
              <a:t>Si se cuenta con mas de un proyecto, presione el </a:t>
            </a:r>
            <a:r>
              <a:rPr lang="es-EC" sz="1400" b="1" dirty="0"/>
              <a:t>botón agregar </a:t>
            </a:r>
            <a:r>
              <a:rPr lang="es-EC" sz="1400" dirty="0"/>
              <a:t>y realice el mismo proceso.</a:t>
            </a:r>
          </a:p>
          <a:p>
            <a:pPr marL="285750" indent="-285750" algn="just">
              <a:buFont typeface="Arial" panose="020B0604020202020204" pitchFamily="34" charset="0"/>
              <a:buChar char="•"/>
            </a:pPr>
            <a:r>
              <a:rPr lang="es-ES_tradnl" sz="1400" b="1" dirty="0">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2020 </a:t>
            </a:r>
            <a:r>
              <a:rPr lang="es-ES_tradnl" sz="1400" dirty="0">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2020 </a:t>
            </a:r>
            <a:r>
              <a:rPr lang="es-ES_tradnl" sz="1400" dirty="0">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latin typeface="Century Gothic" panose="020B0502020202020204" pitchFamily="34" charset="0"/>
                <a:ea typeface="Calibri" panose="020F0502020204030204" pitchFamily="34" charset="0"/>
                <a:cs typeface="Arial" panose="020B0604020202020204" pitchFamily="34" charset="0"/>
              </a:rPr>
              <a:t>.</a:t>
            </a:r>
            <a:endParaRPr lang="es-EC" sz="1400" dirty="0">
              <a:solidFill>
                <a:schemeClr val="tx1"/>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4857" y="998540"/>
            <a:ext cx="7141029" cy="553288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8132063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61</a:t>
            </a:r>
            <a:endParaRPr lang="x-none"/>
          </a:p>
        </p:txBody>
      </p:sp>
      <p:sp>
        <p:nvSpPr>
          <p:cNvPr id="3" name="Título 1">
            <a:extLst>
              <a:ext uri="{FF2B5EF4-FFF2-40B4-BE49-F238E27FC236}">
                <a16:creationId xmlns:a16="http://schemas.microsoft.com/office/drawing/2014/main" xmlns="" id="{CAB41F2A-7632-47F1-96FF-109B45987760}"/>
              </a:ext>
            </a:extLst>
          </p:cNvPr>
          <p:cNvSpPr>
            <a:spLocks noGrp="1"/>
          </p:cNvSpPr>
          <p:nvPr>
            <p:ph type="title"/>
          </p:nvPr>
        </p:nvSpPr>
        <p:spPr>
          <a:xfrm>
            <a:off x="1119981" y="453981"/>
            <a:ext cx="8088413" cy="414116"/>
          </a:xfrm>
        </p:spPr>
        <p:txBody>
          <a:bodyPr>
            <a:noAutofit/>
          </a:bodyPr>
          <a:lstStyle/>
          <a:p>
            <a:r>
              <a:rPr lang="es-ES" sz="1800" dirty="0">
                <a:solidFill>
                  <a:schemeClr val="tx1"/>
                </a:solidFill>
              </a:rPr>
              <a:t>3.11 Describa los proyectos ejecutados en el año </a:t>
            </a:r>
            <a:r>
              <a:rPr lang="es-ES" sz="1800" dirty="0" smtClean="0">
                <a:solidFill>
                  <a:schemeClr val="tx1"/>
                </a:solidFill>
              </a:rPr>
              <a:t>2021, </a:t>
            </a:r>
            <a:r>
              <a:rPr lang="es-ES" sz="1800" dirty="0">
                <a:solidFill>
                  <a:schemeClr val="tx1"/>
                </a:solidFill>
              </a:rPr>
              <a:t>referentes a </a:t>
            </a:r>
            <a:r>
              <a:rPr lang="es-ES" sz="1800" dirty="0" smtClean="0">
                <a:solidFill>
                  <a:schemeClr val="tx1"/>
                </a:solidFill>
              </a:rPr>
              <a:t>drenaje</a:t>
            </a:r>
            <a:endParaRPr lang="es-EC" sz="1800" dirty="0">
              <a:solidFill>
                <a:schemeClr val="tx1"/>
              </a:solidFill>
            </a:endParaRPr>
          </a:p>
        </p:txBody>
      </p:sp>
      <p:sp>
        <p:nvSpPr>
          <p:cNvPr id="5" name="7 CuadroTexto">
            <a:extLst>
              <a:ext uri="{FF2B5EF4-FFF2-40B4-BE49-F238E27FC236}">
                <a16:creationId xmlns:a16="http://schemas.microsoft.com/office/drawing/2014/main" xmlns="" id="{79684BB0-0521-4A32-A71C-22796942D511}"/>
              </a:ext>
            </a:extLst>
          </p:cNvPr>
          <p:cNvSpPr txBox="1"/>
          <p:nvPr/>
        </p:nvSpPr>
        <p:spPr>
          <a:xfrm>
            <a:off x="687974" y="1153082"/>
            <a:ext cx="3083926" cy="5047536"/>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solidFill>
                  <a:schemeClr val="tx1"/>
                </a:solidFill>
              </a:rPr>
              <a:t>Conocer </a:t>
            </a:r>
            <a:r>
              <a:rPr lang="es-EC" sz="1400" dirty="0">
                <a:solidFill>
                  <a:schemeClr val="tx1"/>
                </a:solidFill>
              </a:rPr>
              <a:t>los proyectos ejecutados por el GAD provincial en cuanto a drenaje, la inversión realizada y los logros obtenidos</a:t>
            </a:r>
            <a:r>
              <a:rPr lang="es-EC" sz="1400" dirty="0" smtClean="0">
                <a:solidFill>
                  <a:schemeClr val="tx1"/>
                </a:solidFill>
              </a:rPr>
              <a:t>.</a:t>
            </a:r>
          </a:p>
          <a:p>
            <a:pPr lvl="0" algn="ctr"/>
            <a:r>
              <a:rPr lang="es-EC" sz="1400" b="1" dirty="0"/>
              <a:t>INSTRUCCIONES:</a:t>
            </a:r>
          </a:p>
          <a:p>
            <a:pPr marL="285750" indent="-285750" algn="just">
              <a:buFont typeface="Arial" panose="020B0604020202020204" pitchFamily="34" charset="0"/>
              <a:buChar char="•"/>
            </a:pPr>
            <a:r>
              <a:rPr lang="es-EC" sz="1400" dirty="0"/>
              <a:t>Presione el botón </a:t>
            </a:r>
            <a:r>
              <a:rPr lang="es-EC" sz="1400" b="1" dirty="0"/>
              <a:t>agregar registros, </a:t>
            </a:r>
            <a:r>
              <a:rPr lang="es-EC" sz="1400" dirty="0"/>
              <a:t>se desplegará una ventana en la cual  debe ingresar la información preguntas </a:t>
            </a:r>
            <a:r>
              <a:rPr lang="es-EC" sz="1400" b="1" dirty="0"/>
              <a:t>3.11.1 a la 3.11.8.</a:t>
            </a:r>
          </a:p>
          <a:p>
            <a:pPr marL="285750" indent="-285750" algn="just">
              <a:buFont typeface="Arial" panose="020B0604020202020204" pitchFamily="34" charset="0"/>
              <a:buChar char="•"/>
            </a:pPr>
            <a:r>
              <a:rPr lang="es-EC" sz="1400" dirty="0"/>
              <a:t>Si se cuenta con mas de un proyecto, presione el </a:t>
            </a:r>
            <a:r>
              <a:rPr lang="es-EC" sz="1400" b="1" dirty="0"/>
              <a:t>botón agregar </a:t>
            </a:r>
            <a:r>
              <a:rPr lang="es-EC" sz="1400" dirty="0"/>
              <a:t>y realice el mismo proceso.</a:t>
            </a:r>
          </a:p>
          <a:p>
            <a:pPr marL="285750" indent="-285750" algn="just">
              <a:buFont typeface="Arial" panose="020B0604020202020204" pitchFamily="34" charset="0"/>
              <a:buChar char="•"/>
            </a:pPr>
            <a:r>
              <a:rPr lang="es-ES_tradnl" sz="1400" b="1" dirty="0">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2020 </a:t>
            </a:r>
            <a:r>
              <a:rPr lang="es-ES_tradnl" sz="1400" dirty="0">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2020 </a:t>
            </a:r>
            <a:r>
              <a:rPr lang="es-ES_tradnl" sz="1400" dirty="0">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latin typeface="Century Gothic" panose="020B0502020202020204" pitchFamily="34" charset="0"/>
                <a:ea typeface="Calibri" panose="020F0502020204030204" pitchFamily="34" charset="0"/>
                <a:cs typeface="Arial" panose="020B0604020202020204" pitchFamily="34" charset="0"/>
              </a:rPr>
              <a:t>.</a:t>
            </a:r>
            <a:endParaRPr lang="es-EC" sz="1400" dirty="0">
              <a:solidFill>
                <a:schemeClr val="tx1"/>
              </a:solidFill>
            </a:endParaRP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05250" y="1000682"/>
            <a:ext cx="8172450" cy="5267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81320630"/>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62</a:t>
            </a:r>
            <a:endParaRPr lang="x-none"/>
          </a:p>
        </p:txBody>
      </p:sp>
      <p:sp>
        <p:nvSpPr>
          <p:cNvPr id="3" name="Título 1">
            <a:extLst>
              <a:ext uri="{FF2B5EF4-FFF2-40B4-BE49-F238E27FC236}">
                <a16:creationId xmlns:a16="http://schemas.microsoft.com/office/drawing/2014/main" xmlns="" id="{0EBCF8EC-9DE5-4AC8-95A8-90C6F5115688}"/>
              </a:ext>
            </a:extLst>
          </p:cNvPr>
          <p:cNvSpPr>
            <a:spLocks noGrp="1"/>
          </p:cNvSpPr>
          <p:nvPr>
            <p:ph type="title"/>
          </p:nvPr>
        </p:nvSpPr>
        <p:spPr>
          <a:xfrm>
            <a:off x="1111592" y="452799"/>
            <a:ext cx="8058166" cy="414116"/>
          </a:xfrm>
        </p:spPr>
        <p:txBody>
          <a:bodyPr>
            <a:noAutofit/>
          </a:bodyPr>
          <a:lstStyle/>
          <a:p>
            <a:r>
              <a:rPr lang="es-ES" sz="1800" dirty="0">
                <a:solidFill>
                  <a:schemeClr val="tx1"/>
                </a:solidFill>
              </a:rPr>
              <a:t>3.12 Describa los proyectos ejecutados en el año </a:t>
            </a:r>
            <a:r>
              <a:rPr lang="es-ES" sz="1800" dirty="0" smtClean="0">
                <a:solidFill>
                  <a:schemeClr val="tx1"/>
                </a:solidFill>
              </a:rPr>
              <a:t>2021, </a:t>
            </a:r>
            <a:r>
              <a:rPr lang="es-ES" sz="1800" dirty="0">
                <a:solidFill>
                  <a:schemeClr val="tx1"/>
                </a:solidFill>
              </a:rPr>
              <a:t>referentes a riego y drenaje (mixtos</a:t>
            </a:r>
            <a:r>
              <a:rPr lang="es-ES" sz="1800" dirty="0" smtClean="0">
                <a:solidFill>
                  <a:schemeClr val="tx1"/>
                </a:solidFill>
              </a:rPr>
              <a:t>)</a:t>
            </a:r>
            <a:endParaRPr lang="es-EC" sz="1800" dirty="0">
              <a:solidFill>
                <a:schemeClr val="tx1"/>
              </a:solidFill>
            </a:endParaRPr>
          </a:p>
        </p:txBody>
      </p:sp>
      <p:sp>
        <p:nvSpPr>
          <p:cNvPr id="5" name="7 CuadroTexto">
            <a:extLst>
              <a:ext uri="{FF2B5EF4-FFF2-40B4-BE49-F238E27FC236}">
                <a16:creationId xmlns:a16="http://schemas.microsoft.com/office/drawing/2014/main" xmlns="" id="{2A26AE03-9CA9-4DCE-88B9-CB5A33B4C2C9}"/>
              </a:ext>
            </a:extLst>
          </p:cNvPr>
          <p:cNvSpPr txBox="1"/>
          <p:nvPr/>
        </p:nvSpPr>
        <p:spPr>
          <a:xfrm>
            <a:off x="606712" y="1343695"/>
            <a:ext cx="3723988" cy="4185761"/>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lvl="0" algn="ctr"/>
            <a:r>
              <a:rPr lang="es-EC" sz="1400" b="1" dirty="0"/>
              <a:t>OBJETIVO:  </a:t>
            </a:r>
            <a:endParaRPr lang="es-EC" sz="1400" b="1" dirty="0" smtClean="0"/>
          </a:p>
          <a:p>
            <a:pPr lvl="0" algn="just"/>
            <a:r>
              <a:rPr lang="es-EC" sz="1400" dirty="0" smtClean="0">
                <a:solidFill>
                  <a:schemeClr val="tx1"/>
                </a:solidFill>
              </a:rPr>
              <a:t>Conocer </a:t>
            </a:r>
            <a:r>
              <a:rPr lang="es-EC" sz="1400" dirty="0">
                <a:solidFill>
                  <a:schemeClr val="tx1"/>
                </a:solidFill>
              </a:rPr>
              <a:t>los proyectos ejecutados por el GAD provincial en cuanto a riego y drenaje (mixtos), la inversión realizada y los logros obtenidos</a:t>
            </a:r>
            <a:r>
              <a:rPr lang="es-EC" sz="1400" dirty="0" smtClean="0">
                <a:solidFill>
                  <a:schemeClr val="tx1"/>
                </a:solidFill>
              </a:rPr>
              <a:t>.</a:t>
            </a:r>
            <a:r>
              <a:rPr lang="es-EC" sz="1400" b="1" dirty="0"/>
              <a:t> </a:t>
            </a:r>
            <a:endParaRPr lang="es-EC" sz="1400" b="1" dirty="0" smtClean="0"/>
          </a:p>
          <a:p>
            <a:pPr lvl="0" algn="ctr"/>
            <a:r>
              <a:rPr lang="es-EC" sz="1400" b="1" dirty="0" smtClean="0"/>
              <a:t>INSTRUCCIONES</a:t>
            </a:r>
            <a:r>
              <a:rPr lang="es-EC" sz="1400" b="1" dirty="0"/>
              <a:t>:</a:t>
            </a:r>
          </a:p>
          <a:p>
            <a:pPr marL="285750" indent="-285750" algn="just">
              <a:buFont typeface="Arial" panose="020B0604020202020204" pitchFamily="34" charset="0"/>
              <a:buChar char="•"/>
            </a:pPr>
            <a:r>
              <a:rPr lang="es-EC" sz="1400" dirty="0"/>
              <a:t>Presione el botón </a:t>
            </a:r>
            <a:r>
              <a:rPr lang="es-EC" sz="1400" b="1" dirty="0"/>
              <a:t>agregar registros, </a:t>
            </a:r>
            <a:r>
              <a:rPr lang="es-EC" sz="1400" dirty="0"/>
              <a:t>se desplegará una ventana en la cual  debe ingresar la información preguntas </a:t>
            </a:r>
            <a:r>
              <a:rPr lang="es-EC" sz="1400" b="1" dirty="0"/>
              <a:t>3.12.1 a la 3.12.8. </a:t>
            </a:r>
          </a:p>
          <a:p>
            <a:pPr marL="285750" indent="-285750" algn="just">
              <a:buFont typeface="Arial" panose="020B0604020202020204" pitchFamily="34" charset="0"/>
              <a:buChar char="•"/>
            </a:pPr>
            <a:r>
              <a:rPr lang="es-EC" sz="1400" dirty="0"/>
              <a:t>Si se cuenta con mas de un proyecto, presione el </a:t>
            </a:r>
            <a:r>
              <a:rPr lang="es-EC" sz="1400" b="1" dirty="0"/>
              <a:t>botón agregar </a:t>
            </a:r>
            <a:r>
              <a:rPr lang="es-EC" sz="1400" dirty="0"/>
              <a:t>y realice el mismo proceso.</a:t>
            </a:r>
          </a:p>
          <a:p>
            <a:pPr marL="285750" indent="-285750" algn="just">
              <a:buFont typeface="Arial" panose="020B0604020202020204" pitchFamily="34" charset="0"/>
              <a:buChar char="•"/>
            </a:pPr>
            <a:r>
              <a:rPr lang="es-ES_tradnl" sz="1400" b="1" dirty="0">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2020 </a:t>
            </a:r>
            <a:r>
              <a:rPr lang="es-ES_tradnl" sz="1400" dirty="0">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2020 </a:t>
            </a:r>
            <a:r>
              <a:rPr lang="es-ES_tradnl" sz="1400" dirty="0">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latin typeface="Century Gothic" panose="020B0502020202020204" pitchFamily="34" charset="0"/>
                <a:ea typeface="Calibri" panose="020F0502020204030204" pitchFamily="34" charset="0"/>
                <a:cs typeface="Arial" panose="020B0604020202020204" pitchFamily="34" charset="0"/>
              </a:rPr>
              <a:t>.</a:t>
            </a:r>
            <a:endParaRPr lang="es-EC" sz="1400" dirty="0">
              <a:solidFill>
                <a:schemeClr val="tx1"/>
              </a:solidFill>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0400" y="947738"/>
            <a:ext cx="7645400" cy="52371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8132063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63</a:t>
            </a:r>
            <a:endParaRPr lang="x-none"/>
          </a:p>
        </p:txBody>
      </p:sp>
      <p:sp>
        <p:nvSpPr>
          <p:cNvPr id="3" name="Título 1">
            <a:extLst>
              <a:ext uri="{FF2B5EF4-FFF2-40B4-BE49-F238E27FC236}">
                <a16:creationId xmlns:a16="http://schemas.microsoft.com/office/drawing/2014/main" xmlns="" id="{E1D5E856-0568-43F0-A3F6-72BB2B754A57}"/>
              </a:ext>
            </a:extLst>
          </p:cNvPr>
          <p:cNvSpPr>
            <a:spLocks noGrp="1"/>
          </p:cNvSpPr>
          <p:nvPr>
            <p:ph type="title"/>
          </p:nvPr>
        </p:nvSpPr>
        <p:spPr>
          <a:xfrm>
            <a:off x="1111592" y="452208"/>
            <a:ext cx="8083923" cy="414116"/>
          </a:xfrm>
        </p:spPr>
        <p:txBody>
          <a:bodyPr>
            <a:noAutofit/>
          </a:bodyPr>
          <a:lstStyle/>
          <a:p>
            <a:r>
              <a:rPr lang="es-ES" sz="1800" dirty="0">
                <a:solidFill>
                  <a:schemeClr val="tx1"/>
                </a:solidFill>
              </a:rPr>
              <a:t>3.13 ¿El GAD Provincial en el año </a:t>
            </a:r>
            <a:r>
              <a:rPr lang="es-ES" sz="1800" dirty="0" smtClean="0">
                <a:solidFill>
                  <a:schemeClr val="tx1"/>
                </a:solidFill>
              </a:rPr>
              <a:t>2021, </a:t>
            </a:r>
            <a:r>
              <a:rPr lang="es-ES" sz="1800" dirty="0">
                <a:solidFill>
                  <a:schemeClr val="tx1"/>
                </a:solidFill>
              </a:rPr>
              <a:t>generó mecanismos de articulación a favor de riego y drenaje de la provincia?</a:t>
            </a:r>
            <a:endParaRPr lang="es-EC" sz="1800" dirty="0">
              <a:solidFill>
                <a:schemeClr val="tx1"/>
              </a:solidFill>
            </a:endParaRPr>
          </a:p>
        </p:txBody>
      </p:sp>
      <p:sp>
        <p:nvSpPr>
          <p:cNvPr id="5" name="7 CuadroTexto">
            <a:extLst>
              <a:ext uri="{FF2B5EF4-FFF2-40B4-BE49-F238E27FC236}">
                <a16:creationId xmlns:a16="http://schemas.microsoft.com/office/drawing/2014/main" xmlns="" id="{278FCA8F-EB13-4794-889F-D698B522D7A7}"/>
              </a:ext>
            </a:extLst>
          </p:cNvPr>
          <p:cNvSpPr txBox="1"/>
          <p:nvPr/>
        </p:nvSpPr>
        <p:spPr>
          <a:xfrm>
            <a:off x="819301" y="3121204"/>
            <a:ext cx="10993330" cy="2462213"/>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con que instituciones el GAD estableció mecanismos de articulación como talleres, convenios, capacitación y asistencia técnica, para gestionar la competencia</a:t>
            </a:r>
            <a:r>
              <a:rPr lang="es-EC" sz="1400" dirty="0" smtClean="0"/>
              <a:t>.</a:t>
            </a:r>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ícono  </a:t>
            </a:r>
            <a:r>
              <a:rPr lang="es-ES" sz="1400" dirty="0" smtClean="0"/>
              <a:t>       </a:t>
            </a:r>
            <a:r>
              <a:rPr lang="es-ES" sz="1400" dirty="0"/>
              <a:t>y se visualizará los campos para ingresar la información. </a:t>
            </a:r>
            <a:r>
              <a:rPr lang="es-EC" sz="1400" dirty="0"/>
              <a:t> </a:t>
            </a:r>
          </a:p>
          <a:p>
            <a:pPr marL="285750" lvl="0" indent="-285750" algn="just">
              <a:buFont typeface="Arial" panose="020B0604020202020204" pitchFamily="34" charset="0"/>
              <a:buChar char="•"/>
            </a:pPr>
            <a:r>
              <a:rPr lang="es-EC" sz="1400" dirty="0"/>
              <a:t>Seleccione el tipo de mecanismo en la   </a:t>
            </a:r>
            <a:r>
              <a:rPr lang="es-EC" sz="1400" b="1" dirty="0"/>
              <a:t>pregunta 3.13.1  </a:t>
            </a:r>
            <a:r>
              <a:rPr lang="es-EC" sz="1400" dirty="0"/>
              <a:t>y realice el registro en las preguntas </a:t>
            </a:r>
            <a:r>
              <a:rPr lang="es-EC" sz="1400" b="1" dirty="0"/>
              <a:t>3.13.2 a  la 3.13.5 </a:t>
            </a:r>
            <a:r>
              <a:rPr lang="es-EC" sz="1400" dirty="0"/>
              <a:t>según corresponda.</a:t>
            </a:r>
          </a:p>
          <a:p>
            <a:pPr marL="285750" lvl="0" indent="-285750" algn="just">
              <a:buFont typeface="Arial" panose="020B0604020202020204" pitchFamily="34" charset="0"/>
              <a:buChar char="•"/>
            </a:pPr>
            <a:r>
              <a:rPr lang="es-EC" sz="1400" dirty="0"/>
              <a:t>Si en la pregunta </a:t>
            </a:r>
            <a:r>
              <a:rPr lang="es-EC" sz="1400" b="1" dirty="0"/>
              <a:t>3.13.1 </a:t>
            </a:r>
            <a:r>
              <a:rPr lang="es-EC" sz="1400" dirty="0"/>
              <a:t>selecciona literal </a:t>
            </a:r>
            <a:r>
              <a:rPr lang="es-EC" sz="1400" b="1" dirty="0"/>
              <a:t>e. Otro especifique…</a:t>
            </a:r>
            <a:r>
              <a:rPr lang="es-EC" sz="1400" dirty="0"/>
              <a:t> describa el tipo de mecanismo en el campo creado para este fin.</a:t>
            </a:r>
          </a:p>
          <a:p>
            <a:pPr marL="285750" lvl="0" indent="-285750" algn="just">
              <a:buFont typeface="Arial" panose="020B0604020202020204" pitchFamily="34" charset="0"/>
              <a:buChar char="•"/>
            </a:pPr>
            <a:r>
              <a:rPr lang="es-ES" sz="1400" dirty="0"/>
              <a:t>Si se cuenta con más de un instrumento, presione el </a:t>
            </a:r>
            <a:r>
              <a:rPr lang="es-ES" sz="1400" b="1" dirty="0"/>
              <a:t>botón agregar </a:t>
            </a:r>
            <a:r>
              <a:rPr lang="es-ES" sz="1400" dirty="0"/>
              <a:t>y realice el mismo proceso</a:t>
            </a:r>
            <a:r>
              <a:rPr lang="es-ES" sz="1400" dirty="0" smtClean="0"/>
              <a:t>.</a:t>
            </a:r>
            <a:endParaRPr lang="es-EC" sz="1400" dirty="0"/>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0756" y="930718"/>
            <a:ext cx="11330838" cy="21086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48128" y="4117688"/>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813206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texto"/>
          <p:cNvSpPr>
            <a:spLocks noGrp="1"/>
          </p:cNvSpPr>
          <p:nvPr>
            <p:ph type="body" sz="quarter" idx="11"/>
          </p:nvPr>
        </p:nvSpPr>
        <p:spPr/>
        <p:txBody>
          <a:bodyPr>
            <a:normAutofit lnSpcReduction="10000"/>
          </a:bodyPr>
          <a:lstStyle/>
          <a:p>
            <a:r>
              <a:rPr lang="es-EC" dirty="0" smtClean="0"/>
              <a:t>06</a:t>
            </a:r>
            <a:endParaRPr lang="es-EC" dirty="0"/>
          </a:p>
        </p:txBody>
      </p:sp>
      <p:sp>
        <p:nvSpPr>
          <p:cNvPr id="6" name="Título 1">
            <a:extLst>
              <a:ext uri="{FF2B5EF4-FFF2-40B4-BE49-F238E27FC236}">
                <a16:creationId xmlns="" xmlns:a16="http://schemas.microsoft.com/office/drawing/2014/main" id="{D655E9CE-4916-5E4F-8B3E-017FCB2FFD86}"/>
              </a:ext>
            </a:extLst>
          </p:cNvPr>
          <p:cNvSpPr txBox="1">
            <a:spLocks/>
          </p:cNvSpPr>
          <p:nvPr/>
        </p:nvSpPr>
        <p:spPr>
          <a:xfrm>
            <a:off x="1341968" y="492625"/>
            <a:ext cx="7930821" cy="60702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1F285D"/>
                </a:solidFill>
                <a:latin typeface="+mj-lt"/>
                <a:ea typeface="+mj-ea"/>
                <a:cs typeface="+mj-cs"/>
              </a:defRPr>
            </a:lvl1pPr>
          </a:lstStyle>
          <a:p>
            <a:r>
              <a:rPr lang="es-ES" dirty="0" smtClean="0">
                <a:solidFill>
                  <a:schemeClr val="tx1"/>
                </a:solidFill>
              </a:rPr>
              <a:t>DISPOSICIONES GENERALES :</a:t>
            </a:r>
            <a:endParaRPr lang="es-EC" dirty="0">
              <a:solidFill>
                <a:schemeClr val="tx1"/>
              </a:solidFill>
            </a:endParaRPr>
          </a:p>
        </p:txBody>
      </p:sp>
      <p:sp>
        <p:nvSpPr>
          <p:cNvPr id="7" name="6 Rectángulo"/>
          <p:cNvSpPr/>
          <p:nvPr/>
        </p:nvSpPr>
        <p:spPr>
          <a:xfrm>
            <a:off x="778898" y="1468373"/>
            <a:ext cx="11208061" cy="5016758"/>
          </a:xfrm>
          <a:prstGeom prst="rect">
            <a:avLst/>
          </a:prstGeom>
        </p:spPr>
        <p:txBody>
          <a:bodyPr wrap="square">
            <a:spAutoFit/>
          </a:bodyPr>
          <a:lstStyle/>
          <a:p>
            <a:pPr marL="342900" indent="-342900" algn="just">
              <a:buFont typeface="+mj-lt"/>
              <a:buAutoNum type="arabicPeriod"/>
            </a:pPr>
            <a:r>
              <a:rPr lang="es-ES" sz="1600" dirty="0" smtClean="0"/>
              <a:t>Leer detenidamente el manual del usuario de cada capítulo.</a:t>
            </a:r>
          </a:p>
          <a:p>
            <a:pPr marL="342900" indent="-342900" algn="just">
              <a:buFont typeface="+mj-lt"/>
              <a:buAutoNum type="arabicPeriod"/>
            </a:pPr>
            <a:endParaRPr lang="es-ES" sz="1600" dirty="0" smtClean="0"/>
          </a:p>
          <a:p>
            <a:pPr marL="342900" indent="-342900" algn="just">
              <a:buFont typeface="+mj-lt"/>
              <a:buAutoNum type="arabicPeriod"/>
            </a:pPr>
            <a:r>
              <a:rPr lang="es-ES" sz="1600" dirty="0" smtClean="0"/>
              <a:t>Realizar </a:t>
            </a:r>
            <a:r>
              <a:rPr lang="es-ES" sz="1600" dirty="0"/>
              <a:t>un análisis integral de la información </a:t>
            </a:r>
            <a:r>
              <a:rPr lang="es-ES" sz="1600" dirty="0" smtClean="0"/>
              <a:t>registrada en el aplicativo web por cada capítulo a fin de asegurar la calidad y confiabilidad de la información.</a:t>
            </a:r>
          </a:p>
          <a:p>
            <a:pPr marL="342900" indent="-342900" algn="just">
              <a:buFont typeface="+mj-lt"/>
              <a:buAutoNum type="arabicPeriod"/>
            </a:pPr>
            <a:endParaRPr lang="es-ES" sz="1600" dirty="0" smtClean="0"/>
          </a:p>
          <a:p>
            <a:pPr marL="342900" indent="-342900" algn="just">
              <a:buFont typeface="+mj-lt"/>
              <a:buAutoNum type="arabicPeriod"/>
            </a:pPr>
            <a:r>
              <a:rPr lang="es-EC" sz="1600" dirty="0" smtClean="0"/>
              <a:t>Verificar la </a:t>
            </a:r>
            <a:r>
              <a:rPr lang="es-EC" sz="1600" dirty="0"/>
              <a:t>consistencia de los datos entre variables </a:t>
            </a:r>
            <a:r>
              <a:rPr lang="es-EC" sz="1600" dirty="0" smtClean="0"/>
              <a:t>relacionadas.</a:t>
            </a:r>
          </a:p>
          <a:p>
            <a:pPr marL="342900" indent="-342900" algn="just">
              <a:buFont typeface="+mj-lt"/>
              <a:buAutoNum type="arabicPeriod"/>
            </a:pPr>
            <a:endParaRPr lang="es-EC" sz="1600" dirty="0" smtClean="0"/>
          </a:p>
          <a:p>
            <a:pPr marL="342900" indent="-342900" algn="just">
              <a:buFont typeface="+mj-lt"/>
              <a:buAutoNum type="arabicPeriod"/>
            </a:pPr>
            <a:r>
              <a:rPr lang="es-EC" sz="1600" dirty="0" smtClean="0"/>
              <a:t>Realizar un análisis comparativo de la información 2020 VS. 2021.</a:t>
            </a:r>
          </a:p>
          <a:p>
            <a:pPr marL="342900" indent="-342900" algn="just">
              <a:buFont typeface="+mj-lt"/>
              <a:buAutoNum type="arabicPeriod"/>
            </a:pPr>
            <a:endParaRPr lang="es-EC" sz="1600" dirty="0" smtClean="0"/>
          </a:p>
          <a:p>
            <a:pPr marL="342900" lvl="0" indent="-342900" algn="just">
              <a:buFont typeface="+mj-lt"/>
              <a:buAutoNum type="arabicPeriod"/>
            </a:pPr>
            <a:r>
              <a:rPr lang="es-ES" sz="1600" dirty="0" smtClean="0"/>
              <a:t>Revisar que la información proporcionada por cada temática cumpla con las instrucciones emitidas en cada uno de los manuales del usuario.</a:t>
            </a:r>
          </a:p>
          <a:p>
            <a:pPr marL="342900" lvl="0" indent="-342900" algn="just">
              <a:buFont typeface="+mj-lt"/>
              <a:buAutoNum type="arabicPeriod"/>
            </a:pPr>
            <a:endParaRPr lang="es-ES" sz="1600" dirty="0" smtClean="0"/>
          </a:p>
          <a:p>
            <a:pPr marL="342900" lvl="0" indent="-342900" algn="just">
              <a:buFont typeface="+mj-lt"/>
              <a:buAutoNum type="arabicPeriod"/>
            </a:pPr>
            <a:r>
              <a:rPr lang="es-ES" sz="1600" dirty="0" smtClean="0"/>
              <a:t>Verificar </a:t>
            </a:r>
            <a:r>
              <a:rPr lang="es-ES" sz="1600" dirty="0"/>
              <a:t>que no hayan omisiones, inconsistencias, datos exagerados duplicaciones, u otros </a:t>
            </a:r>
            <a:r>
              <a:rPr lang="es-ES" sz="1600" dirty="0" smtClean="0"/>
              <a:t>errores.</a:t>
            </a:r>
          </a:p>
          <a:p>
            <a:pPr marL="342900" lvl="0" indent="-342900" algn="just">
              <a:buFont typeface="+mj-lt"/>
              <a:buAutoNum type="arabicPeriod"/>
            </a:pPr>
            <a:endParaRPr lang="es-ES" sz="1600" dirty="0" smtClean="0"/>
          </a:p>
          <a:p>
            <a:pPr marL="342900" indent="-342900" algn="just">
              <a:buFont typeface="+mj-lt"/>
              <a:buAutoNum type="arabicPeriod"/>
            </a:pPr>
            <a:r>
              <a:rPr lang="es-ES" sz="1600" dirty="0" smtClean="0"/>
              <a:t>Verificar que los datos </a:t>
            </a:r>
            <a:r>
              <a:rPr lang="es-ES" sz="1600" dirty="0"/>
              <a:t>que aparentemente parecen ser inconsistentes o erróneos, </a:t>
            </a:r>
            <a:r>
              <a:rPr lang="es-ES" sz="1600" dirty="0" smtClean="0"/>
              <a:t>tengan la debida justificación en el campo de</a:t>
            </a:r>
            <a:r>
              <a:rPr lang="es-ES" sz="1600" b="1" dirty="0" smtClean="0"/>
              <a:t> OBSERVACIONES</a:t>
            </a:r>
            <a:r>
              <a:rPr lang="es-ES" sz="1600" dirty="0" smtClean="0"/>
              <a:t>.</a:t>
            </a:r>
          </a:p>
          <a:p>
            <a:pPr marL="342900" indent="-342900" algn="just">
              <a:buFont typeface="+mj-lt"/>
              <a:buAutoNum type="arabicPeriod"/>
            </a:pPr>
            <a:endParaRPr lang="es-ES" sz="1600" dirty="0" smtClean="0"/>
          </a:p>
          <a:p>
            <a:pPr marL="342900" indent="-342900" algn="just">
              <a:buFont typeface="+mj-lt"/>
              <a:buAutoNum type="arabicPeriod"/>
            </a:pPr>
            <a:r>
              <a:rPr lang="es-ES" sz="1600" dirty="0" smtClean="0"/>
              <a:t>Verificar que toda la información registrada se encuentre con </a:t>
            </a:r>
            <a:r>
              <a:rPr lang="es-ES" sz="1600" b="1" dirty="0" smtClean="0"/>
              <a:t>MAYÚSCULAS</a:t>
            </a:r>
            <a:r>
              <a:rPr lang="es-ES" sz="1600" dirty="0" smtClean="0"/>
              <a:t> y </a:t>
            </a:r>
            <a:r>
              <a:rPr lang="es-ES" sz="1600" b="1" dirty="0" smtClean="0"/>
              <a:t>SIN FALTAS DE ORTOGRAFÍA.</a:t>
            </a:r>
          </a:p>
          <a:p>
            <a:pPr marL="342900" indent="-342900" algn="just">
              <a:buFont typeface="+mj-lt"/>
              <a:buAutoNum type="arabicPeriod"/>
            </a:pPr>
            <a:endParaRPr lang="es-ES" sz="1600" dirty="0" smtClean="0"/>
          </a:p>
          <a:p>
            <a:pPr algn="just"/>
            <a:endParaRPr lang="es-ES_tradnl" sz="1600" dirty="0" smtClean="0"/>
          </a:p>
        </p:txBody>
      </p:sp>
    </p:spTree>
    <p:extLst>
      <p:ext uri="{BB962C8B-B14F-4D97-AF65-F5344CB8AC3E}">
        <p14:creationId xmlns:p14="http://schemas.microsoft.com/office/powerpoint/2010/main" val="101995567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64</a:t>
            </a:r>
            <a:endParaRPr lang="x-none"/>
          </a:p>
        </p:txBody>
      </p:sp>
      <p:sp>
        <p:nvSpPr>
          <p:cNvPr id="3" name="Título 1">
            <a:extLst>
              <a:ext uri="{FF2B5EF4-FFF2-40B4-BE49-F238E27FC236}">
                <a16:creationId xmlns:a16="http://schemas.microsoft.com/office/drawing/2014/main" xmlns="" id="{6F8FBEF5-9773-4FA7-AD6B-63E9B4F8C7F2}"/>
              </a:ext>
            </a:extLst>
          </p:cNvPr>
          <p:cNvSpPr>
            <a:spLocks noGrp="1"/>
          </p:cNvSpPr>
          <p:nvPr>
            <p:ph type="title"/>
          </p:nvPr>
        </p:nvSpPr>
        <p:spPr>
          <a:xfrm>
            <a:off x="1136759" y="452799"/>
            <a:ext cx="8045878" cy="414116"/>
          </a:xfrm>
        </p:spPr>
        <p:txBody>
          <a:bodyPr>
            <a:noAutofit/>
          </a:bodyPr>
          <a:lstStyle/>
          <a:p>
            <a:r>
              <a:rPr lang="es-ES" sz="1800" dirty="0">
                <a:solidFill>
                  <a:schemeClr val="tx1"/>
                </a:solidFill>
              </a:rPr>
              <a:t>3.14 Indique si durante el año </a:t>
            </a:r>
            <a:r>
              <a:rPr lang="es-ES" sz="1800" dirty="0" smtClean="0">
                <a:solidFill>
                  <a:schemeClr val="tx1"/>
                </a:solidFill>
              </a:rPr>
              <a:t>2021, </a:t>
            </a:r>
            <a:r>
              <a:rPr lang="es-ES" sz="1800" dirty="0">
                <a:solidFill>
                  <a:schemeClr val="tx1"/>
                </a:solidFill>
              </a:rPr>
              <a:t>su GAD Provincial obtuvo ingresos para la competencia de riego y drenaje provenientes de:</a:t>
            </a:r>
            <a:endParaRPr lang="es-EC" sz="1800" dirty="0">
              <a:solidFill>
                <a:schemeClr val="tx1"/>
              </a:solidFill>
            </a:endParaRPr>
          </a:p>
        </p:txBody>
      </p:sp>
      <p:sp>
        <p:nvSpPr>
          <p:cNvPr id="5" name="7 CuadroTexto">
            <a:extLst>
              <a:ext uri="{FF2B5EF4-FFF2-40B4-BE49-F238E27FC236}">
                <a16:creationId xmlns:a16="http://schemas.microsoft.com/office/drawing/2014/main" xmlns="" id="{BCD3C1D6-DE3D-42C5-8E1B-77868DB4703E}"/>
              </a:ext>
            </a:extLst>
          </p:cNvPr>
          <p:cNvSpPr txBox="1"/>
          <p:nvPr/>
        </p:nvSpPr>
        <p:spPr>
          <a:xfrm>
            <a:off x="700674" y="1701472"/>
            <a:ext cx="4315943" cy="2677656"/>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Establecer </a:t>
            </a:r>
            <a:r>
              <a:rPr lang="es-EC" sz="1400" dirty="0"/>
              <a:t>la asignación presupuestaria con la que los GAD gestionan la competencia de Riego y Drenaje. </a:t>
            </a:r>
            <a:endParaRPr lang="es-EC" sz="1400" dirty="0" smtClean="0"/>
          </a:p>
          <a:p>
            <a:pPr lvl="0" algn="ctr"/>
            <a:endParaRPr lang="es-EC" sz="1400" b="1" dirty="0" smtClean="0"/>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a:t>Registre información según corresponda en cada uno de los literales.</a:t>
            </a:r>
          </a:p>
          <a:p>
            <a:pPr marL="285750" indent="-285750" algn="just">
              <a:buFont typeface="Arial" panose="020B0604020202020204" pitchFamily="34" charset="0"/>
              <a:buChar char="•"/>
            </a:pPr>
            <a:r>
              <a:rPr lang="es-EC" sz="1400" dirty="0"/>
              <a:t>Se debe tomar en cuenta que la información del casillero </a:t>
            </a:r>
            <a:r>
              <a:rPr lang="es-EC" sz="1400" b="1" dirty="0"/>
              <a:t>VALOR PROGRAMADO </a:t>
            </a:r>
            <a:r>
              <a:rPr lang="es-EC" sz="1400" dirty="0"/>
              <a:t>debe ser igual o mayor al casillero </a:t>
            </a:r>
            <a:r>
              <a:rPr lang="es-EC" sz="1400" b="1" dirty="0"/>
              <a:t>VALOR DEVENGADO</a:t>
            </a:r>
            <a:r>
              <a:rPr lang="es-EC" sz="1400" dirty="0" smtClean="0"/>
              <a:t>.</a:t>
            </a:r>
            <a:endParaRPr lang="es-EC" sz="1400" dirty="0"/>
          </a:p>
        </p:txBody>
      </p:sp>
      <p:pic>
        <p:nvPicPr>
          <p:cNvPr id="7" name="Picture 2">
            <a:extLst>
              <a:ext uri="{FF2B5EF4-FFF2-40B4-BE49-F238E27FC236}">
                <a16:creationId xmlns:a16="http://schemas.microsoft.com/office/drawing/2014/main" xmlns="" id="{84A34EC5-354B-41A2-97D2-079C15B518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28848" y="1470928"/>
            <a:ext cx="6870377" cy="4074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81320630"/>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36</a:t>
            </a:r>
            <a:endParaRPr lang="x-none"/>
          </a:p>
        </p:txBody>
      </p:sp>
      <p:sp>
        <p:nvSpPr>
          <p:cNvPr id="5" name="Título 1">
            <a:extLst>
              <a:ext uri="{FF2B5EF4-FFF2-40B4-BE49-F238E27FC236}">
                <a16:creationId xmlns:a16="http://schemas.microsoft.com/office/drawing/2014/main" xmlns=""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3.15 El GAD provincial contó con datos de sensores remotos adquiridos o generados?</a:t>
            </a:r>
            <a:endParaRPr lang="es-EC" b="1" dirty="0">
              <a:solidFill>
                <a:schemeClr val="tx1"/>
              </a:solidFill>
              <a:latin typeface="+mj-lt"/>
            </a:endParaRPr>
          </a:p>
        </p:txBody>
      </p:sp>
      <p:sp>
        <p:nvSpPr>
          <p:cNvPr id="6" name="7 CuadroTexto">
            <a:extLst>
              <a:ext uri="{FF2B5EF4-FFF2-40B4-BE49-F238E27FC236}">
                <a16:creationId xmlns:a16="http://schemas.microsoft.com/office/drawing/2014/main" xmlns="" id="{DAFC0C63-A1A7-40E9-AC85-413F895D2A98}"/>
              </a:ext>
            </a:extLst>
          </p:cNvPr>
          <p:cNvSpPr txBox="1"/>
          <p:nvPr/>
        </p:nvSpPr>
        <p:spPr>
          <a:xfrm>
            <a:off x="704048" y="3477529"/>
            <a:ext cx="10902219" cy="2246769"/>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a:t>
            </a:r>
            <a:r>
              <a:rPr lang="es-EC" sz="1400" dirty="0"/>
              <a:t>: </a:t>
            </a:r>
            <a:endParaRPr lang="es-EC" sz="1400" dirty="0" smtClean="0"/>
          </a:p>
          <a:p>
            <a:r>
              <a:rPr lang="es-EC" sz="1400" dirty="0" smtClean="0"/>
              <a:t>Contar </a:t>
            </a:r>
            <a:r>
              <a:rPr lang="es-EC" sz="1400" dirty="0"/>
              <a:t>con un registro de los datos de sensores remotos adquiridos o generados para obtener productos cartográficos de </a:t>
            </a:r>
            <a:r>
              <a:rPr lang="es-EC" sz="1400" dirty="0" smtClean="0"/>
              <a:t>los GAD provinciales. </a:t>
            </a:r>
          </a:p>
          <a:p>
            <a:pPr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r>
              <a:rPr lang="es-EC" sz="1400" dirty="0"/>
              <a:t> </a:t>
            </a:r>
          </a:p>
          <a:p>
            <a:pPr marL="285750" lvl="0" indent="-285750" algn="just">
              <a:buFont typeface="Arial" panose="020B0604020202020204" pitchFamily="34" charset="0"/>
              <a:buChar char="•"/>
            </a:pPr>
            <a:r>
              <a:rPr lang="es-EC" sz="1400" dirty="0"/>
              <a:t>Presione el botón </a:t>
            </a:r>
            <a:r>
              <a:rPr lang="es-EC" sz="1400" b="1" dirty="0"/>
              <a:t>agregar registros </a:t>
            </a:r>
            <a:r>
              <a:rPr lang="es-EC" sz="1400" dirty="0"/>
              <a:t>seguido del ícono      </a:t>
            </a:r>
            <a:r>
              <a:rPr lang="es-EC" sz="1400" dirty="0" smtClean="0"/>
              <a:t>    y </a:t>
            </a:r>
            <a:r>
              <a:rPr lang="es-EC" sz="1400" dirty="0"/>
              <a:t>se visualizará los campos para ingresar la  información.</a:t>
            </a:r>
            <a:r>
              <a:rPr lang="es-EC" sz="1400" b="1" dirty="0"/>
              <a:t> </a:t>
            </a:r>
          </a:p>
          <a:p>
            <a:pPr marL="285750" lvl="0" indent="-285750" algn="just">
              <a:buFont typeface="Arial" panose="020B0604020202020204" pitchFamily="34" charset="0"/>
              <a:buChar char="•"/>
            </a:pPr>
            <a:r>
              <a:rPr lang="es-EC" sz="1400" dirty="0"/>
              <a:t>Seleccione el tipo de dato y continúe con la siguiente pregunta.</a:t>
            </a:r>
          </a:p>
          <a:p>
            <a:pPr marL="285750" lvl="0" indent="-285750" algn="just">
              <a:buFont typeface="Arial" panose="020B0604020202020204" pitchFamily="34" charset="0"/>
              <a:buChar char="•"/>
            </a:pPr>
            <a:r>
              <a:rPr lang="es-EC" sz="1400" b="1" dirty="0"/>
              <a:t>Pregunta </a:t>
            </a:r>
            <a:r>
              <a:rPr lang="es-EC" sz="1400" b="1" dirty="0" smtClean="0"/>
              <a:t>3.15.2 </a:t>
            </a:r>
            <a:r>
              <a:rPr lang="es-EC" sz="1400" dirty="0"/>
              <a:t>si la respuesta </a:t>
            </a:r>
            <a:r>
              <a:rPr lang="es-EC" sz="1400" b="1" dirty="0"/>
              <a:t>SI </a:t>
            </a:r>
            <a:r>
              <a:rPr lang="es-EC" sz="1400" dirty="0"/>
              <a:t>continúe con la </a:t>
            </a:r>
            <a:r>
              <a:rPr lang="es-EC" sz="1400" b="1" dirty="0"/>
              <a:t>pregunta </a:t>
            </a:r>
            <a:r>
              <a:rPr lang="es-EC" sz="1400" b="1" dirty="0" smtClean="0"/>
              <a:t>3.15.3</a:t>
            </a:r>
            <a:r>
              <a:rPr lang="es-EC" sz="1400" b="1" dirty="0"/>
              <a:t>, </a:t>
            </a:r>
            <a:r>
              <a:rPr lang="es-EC" sz="1400" dirty="0"/>
              <a:t>e</a:t>
            </a:r>
            <a:r>
              <a:rPr lang="es-EC" sz="1400" b="1" dirty="0"/>
              <a:t> </a:t>
            </a:r>
            <a:r>
              <a:rPr lang="es-EC" sz="1400" dirty="0"/>
              <a:t>ingrese el año de referencia de la toma</a:t>
            </a:r>
            <a:r>
              <a:rPr lang="es-EC" sz="1400" b="1" dirty="0"/>
              <a:t>,</a:t>
            </a:r>
            <a:r>
              <a:rPr lang="es-EC" sz="1400" dirty="0"/>
              <a:t> si la respuesta en </a:t>
            </a:r>
            <a:r>
              <a:rPr lang="es-EC" sz="1400" b="1" dirty="0"/>
              <a:t>NO </a:t>
            </a:r>
            <a:r>
              <a:rPr lang="es-EC" sz="1400" dirty="0"/>
              <a:t>pase a la </a:t>
            </a:r>
            <a:r>
              <a:rPr lang="es-EC" sz="1400" b="1" dirty="0"/>
              <a:t>pregunta </a:t>
            </a:r>
            <a:r>
              <a:rPr lang="es-EC" sz="1400" b="1" dirty="0" smtClean="0"/>
              <a:t>3.15.4 </a:t>
            </a:r>
            <a:r>
              <a:rPr lang="es-EC" sz="1400" dirty="0"/>
              <a:t>y describa el nombre del producto.</a:t>
            </a:r>
          </a:p>
          <a:p>
            <a:pPr marL="285750" lvl="0" indent="-285750" algn="just">
              <a:buFont typeface="Arial" panose="020B0604020202020204" pitchFamily="34" charset="0"/>
              <a:buChar char="•"/>
            </a:pPr>
            <a:r>
              <a:rPr lang="es-EC" sz="1400" dirty="0"/>
              <a:t>Si se cuenta con más de un tipo de dato, presione el </a:t>
            </a:r>
            <a:r>
              <a:rPr lang="es-EC" sz="1400" b="1" dirty="0"/>
              <a:t>botón agregar </a:t>
            </a:r>
            <a:r>
              <a:rPr lang="es-EC" sz="1400" dirty="0"/>
              <a:t>y continúe con el mismo proceso</a:t>
            </a:r>
            <a:r>
              <a:rPr lang="es-EC" sz="1400" dirty="0" smtClean="0"/>
              <a:t>.</a:t>
            </a:r>
            <a:endParaRPr lang="es-EC" sz="1400"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40" y="44610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6388" y="1252538"/>
            <a:ext cx="10602855" cy="13636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24862905"/>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 xmlns:a16="http://schemas.microsoft.com/office/drawing/2014/main" id="{DAEFAD10-D531-A646-B780-2418143D9740}"/>
              </a:ext>
            </a:extLst>
          </p:cNvPr>
          <p:cNvSpPr>
            <a:spLocks noGrp="1"/>
          </p:cNvSpPr>
          <p:nvPr>
            <p:ph type="title"/>
          </p:nvPr>
        </p:nvSpPr>
        <p:spPr>
          <a:xfrm>
            <a:off x="2829696" y="2848841"/>
            <a:ext cx="8517753" cy="1112109"/>
          </a:xfrm>
        </p:spPr>
        <p:txBody>
          <a:bodyPr>
            <a:normAutofit fontScale="90000"/>
          </a:bodyPr>
          <a:lstStyle/>
          <a:p>
            <a:r>
              <a:rPr lang="es-EC" dirty="0"/>
              <a:t>Capítulo IV </a:t>
            </a:r>
            <a:r>
              <a:rPr lang="es-EC" dirty="0" smtClean="0"/>
              <a:t>              GESTIÓN </a:t>
            </a:r>
            <a:r>
              <a:rPr lang="es-EC" dirty="0"/>
              <a:t>DE RIESGOS</a:t>
            </a:r>
          </a:p>
        </p:txBody>
      </p:sp>
      <p:sp>
        <p:nvSpPr>
          <p:cNvPr id="6" name="Marcador de texto 5">
            <a:extLst>
              <a:ext uri="{FF2B5EF4-FFF2-40B4-BE49-F238E27FC236}">
                <a16:creationId xmlns="" xmlns:a16="http://schemas.microsoft.com/office/drawing/2014/main" id="{BFA92F3C-CE9E-1E45-9C49-25DA5E06B8E0}"/>
              </a:ext>
            </a:extLst>
          </p:cNvPr>
          <p:cNvSpPr>
            <a:spLocks noGrp="1"/>
          </p:cNvSpPr>
          <p:nvPr>
            <p:ph type="body" sz="quarter" idx="10"/>
          </p:nvPr>
        </p:nvSpPr>
        <p:spPr/>
        <p:txBody>
          <a:bodyPr/>
          <a:lstStyle/>
          <a:p>
            <a:r>
              <a:rPr lang="es-EC" dirty="0" smtClean="0"/>
              <a:t>08</a:t>
            </a:r>
            <a:endParaRPr lang="es-EC" dirty="0"/>
          </a:p>
        </p:txBody>
      </p:sp>
    </p:spTree>
    <p:extLst>
      <p:ext uri="{BB962C8B-B14F-4D97-AF65-F5344CB8AC3E}">
        <p14:creationId xmlns:p14="http://schemas.microsoft.com/office/powerpoint/2010/main" val="392727204"/>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65</a:t>
            </a:r>
            <a:endParaRPr lang="x-none"/>
          </a:p>
        </p:txBody>
      </p:sp>
      <p:graphicFrame>
        <p:nvGraphicFramePr>
          <p:cNvPr id="3" name="6 Diagrama">
            <a:extLst>
              <a:ext uri="{FF2B5EF4-FFF2-40B4-BE49-F238E27FC236}">
                <a16:creationId xmlns:a16="http://schemas.microsoft.com/office/drawing/2014/main" xmlns="" id="{8BE3D97B-5B75-4359-9DEC-E70D9637B2A2}"/>
              </a:ext>
            </a:extLst>
          </p:cNvPr>
          <p:cNvGraphicFramePr/>
          <p:nvPr>
            <p:extLst>
              <p:ext uri="{D42A27DB-BD31-4B8C-83A1-F6EECF244321}">
                <p14:modId xmlns:p14="http://schemas.microsoft.com/office/powerpoint/2010/main" val="1854078549"/>
              </p:ext>
            </p:extLst>
          </p:nvPr>
        </p:nvGraphicFramePr>
        <p:xfrm>
          <a:off x="909084" y="1241571"/>
          <a:ext cx="10455852" cy="53080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81320630"/>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66</a:t>
            </a:r>
            <a:endParaRPr lang="x-none"/>
          </a:p>
        </p:txBody>
      </p:sp>
      <p:sp>
        <p:nvSpPr>
          <p:cNvPr id="3" name="7 CuadroTexto">
            <a:extLst>
              <a:ext uri="{FF2B5EF4-FFF2-40B4-BE49-F238E27FC236}">
                <a16:creationId xmlns:a16="http://schemas.microsoft.com/office/drawing/2014/main" xmlns="" id="{7AA92A1B-F7F8-4F1B-B912-8060A9E72A4A}"/>
              </a:ext>
            </a:extLst>
          </p:cNvPr>
          <p:cNvSpPr txBox="1"/>
          <p:nvPr/>
        </p:nvSpPr>
        <p:spPr>
          <a:xfrm>
            <a:off x="1133353" y="1205492"/>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sp>
        <p:nvSpPr>
          <p:cNvPr id="5" name="9 CuadroTexto">
            <a:extLst>
              <a:ext uri="{FF2B5EF4-FFF2-40B4-BE49-F238E27FC236}">
                <a16:creationId xmlns:a16="http://schemas.microsoft.com/office/drawing/2014/main" xmlns="" id="{6FD8A715-92B9-4914-9D54-8916F2D091F9}"/>
              </a:ext>
            </a:extLst>
          </p:cNvPr>
          <p:cNvSpPr txBox="1"/>
          <p:nvPr/>
        </p:nvSpPr>
        <p:spPr>
          <a:xfrm>
            <a:off x="6915733" y="3245724"/>
            <a:ext cx="603250" cy="276999"/>
          </a:xfrm>
          <a:prstGeom prst="rect">
            <a:avLst/>
          </a:prstGeom>
          <a:noFill/>
        </p:spPr>
        <p:txBody>
          <a:bodyPr wrap="square" rtlCol="0">
            <a:spAutoFit/>
          </a:bodyPr>
          <a:lstStyle/>
          <a:p>
            <a:r>
              <a:rPr lang="es-EC" sz="1200" b="1" dirty="0" smtClean="0">
                <a:solidFill>
                  <a:schemeClr val="accent5">
                    <a:lumMod val="60000"/>
                    <a:lumOff val="40000"/>
                  </a:schemeClr>
                </a:solidFill>
              </a:rPr>
              <a:t>2021</a:t>
            </a:r>
            <a:endParaRPr lang="es-EC" b="1" dirty="0">
              <a:solidFill>
                <a:schemeClr val="accent5">
                  <a:lumMod val="60000"/>
                  <a:lumOff val="40000"/>
                </a:schemeClr>
              </a:solidFill>
            </a:endParaRPr>
          </a:p>
        </p:txBody>
      </p:sp>
      <p:pic>
        <p:nvPicPr>
          <p:cNvPr id="6" name="Imagen 3">
            <a:extLst>
              <a:ext uri="{FF2B5EF4-FFF2-40B4-BE49-F238E27FC236}">
                <a16:creationId xmlns:a16="http://schemas.microsoft.com/office/drawing/2014/main" xmlns="" id="{66D0AA25-160C-4A68-BA9A-1E0AE6C69293}"/>
              </a:ext>
            </a:extLst>
          </p:cNvPr>
          <p:cNvPicPr/>
          <p:nvPr/>
        </p:nvPicPr>
        <p:blipFill rotWithShape="1">
          <a:blip r:embed="rId2"/>
          <a:srcRect l="3465" t="2009"/>
          <a:stretch/>
        </p:blipFill>
        <p:spPr bwMode="auto">
          <a:xfrm>
            <a:off x="885090" y="2355210"/>
            <a:ext cx="6899894" cy="3298970"/>
          </a:xfrm>
          <a:prstGeom prst="rect">
            <a:avLst/>
          </a:prstGeom>
          <a:ln>
            <a:noFill/>
          </a:ln>
          <a:extLst>
            <a:ext uri="{53640926-AAD7-44D8-BBD7-CCE9431645EC}">
              <a14:shadowObscured xmlns:a14="http://schemas.microsoft.com/office/drawing/2010/main"/>
            </a:ext>
          </a:extLst>
        </p:spPr>
      </p:pic>
      <p:pic>
        <p:nvPicPr>
          <p:cNvPr id="7" name="Imagen 4">
            <a:extLst>
              <a:ext uri="{FF2B5EF4-FFF2-40B4-BE49-F238E27FC236}">
                <a16:creationId xmlns:a16="http://schemas.microsoft.com/office/drawing/2014/main" xmlns="" id="{6337CCD4-8CE8-405E-BA2C-FA7D2E293B47}"/>
              </a:ext>
            </a:extLst>
          </p:cNvPr>
          <p:cNvPicPr>
            <a:picLocks noChangeAspect="1"/>
          </p:cNvPicPr>
          <p:nvPr/>
        </p:nvPicPr>
        <p:blipFill>
          <a:blip r:embed="rId3"/>
          <a:stretch>
            <a:fillRect/>
          </a:stretch>
        </p:blipFill>
        <p:spPr>
          <a:xfrm>
            <a:off x="7911119" y="2467136"/>
            <a:ext cx="3848100" cy="3000375"/>
          </a:xfrm>
          <a:prstGeom prst="rect">
            <a:avLst/>
          </a:prstGeom>
        </p:spPr>
      </p:pic>
    </p:spTree>
    <p:extLst>
      <p:ext uri="{BB962C8B-B14F-4D97-AF65-F5344CB8AC3E}">
        <p14:creationId xmlns:p14="http://schemas.microsoft.com/office/powerpoint/2010/main" val="138132063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67</a:t>
            </a:r>
            <a:endParaRPr lang="x-none"/>
          </a:p>
        </p:txBody>
      </p:sp>
      <p:sp>
        <p:nvSpPr>
          <p:cNvPr id="3" name="6 CuadroTexto">
            <a:extLst>
              <a:ext uri="{FF2B5EF4-FFF2-40B4-BE49-F238E27FC236}">
                <a16:creationId xmlns:a16="http://schemas.microsoft.com/office/drawing/2014/main" xmlns="" id="{1F5B6634-605F-43A3-AE6F-3A412BD3FB18}"/>
              </a:ext>
            </a:extLst>
          </p:cNvPr>
          <p:cNvSpPr txBox="1"/>
          <p:nvPr/>
        </p:nvSpPr>
        <p:spPr>
          <a:xfrm>
            <a:off x="1158815" y="1081971"/>
            <a:ext cx="8244840"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IV Gestión de Riesgos</a:t>
            </a: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502" y="1762125"/>
            <a:ext cx="11287125" cy="362124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58628059"/>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68</a:t>
            </a:r>
            <a:endParaRPr lang="x-none"/>
          </a:p>
        </p:txBody>
      </p:sp>
      <p:sp>
        <p:nvSpPr>
          <p:cNvPr id="3" name="Título 1">
            <a:extLst>
              <a:ext uri="{FF2B5EF4-FFF2-40B4-BE49-F238E27FC236}">
                <a16:creationId xmlns:a16="http://schemas.microsoft.com/office/drawing/2014/main" xmlns="" id="{853B3651-301E-487A-BF1F-A5E16C518715}"/>
              </a:ext>
            </a:extLst>
          </p:cNvPr>
          <p:cNvSpPr>
            <a:spLocks noGrp="1"/>
          </p:cNvSpPr>
          <p:nvPr>
            <p:ph type="title"/>
          </p:nvPr>
        </p:nvSpPr>
        <p:spPr>
          <a:xfrm>
            <a:off x="1161926" y="463152"/>
            <a:ext cx="8046468" cy="414116"/>
          </a:xfrm>
        </p:spPr>
        <p:txBody>
          <a:bodyPr>
            <a:noAutofit/>
          </a:bodyPr>
          <a:lstStyle/>
          <a:p>
            <a:r>
              <a:rPr lang="es-ES" sz="1800" dirty="0">
                <a:solidFill>
                  <a:schemeClr val="tx1"/>
                </a:solidFill>
              </a:rPr>
              <a:t>4.1 El GAD provincial contó con un Plan de Gestión de Riesgos Naturales en el año </a:t>
            </a:r>
            <a:r>
              <a:rPr lang="es-ES" sz="1800" dirty="0" smtClean="0">
                <a:solidFill>
                  <a:schemeClr val="tx1"/>
                </a:solidFill>
              </a:rPr>
              <a:t>2021?</a:t>
            </a:r>
            <a:endParaRPr lang="es-EC" sz="1800" dirty="0">
              <a:solidFill>
                <a:schemeClr val="tx1"/>
              </a:solidFill>
            </a:endParaRPr>
          </a:p>
        </p:txBody>
      </p:sp>
      <p:sp>
        <p:nvSpPr>
          <p:cNvPr id="5" name="7 CuadroTexto">
            <a:extLst>
              <a:ext uri="{FF2B5EF4-FFF2-40B4-BE49-F238E27FC236}">
                <a16:creationId xmlns:a16="http://schemas.microsoft.com/office/drawing/2014/main" xmlns="" id="{7099FCDB-3E8A-47E8-B4B9-8A0CD1C8A1E6}"/>
              </a:ext>
            </a:extLst>
          </p:cNvPr>
          <p:cNvSpPr txBox="1"/>
          <p:nvPr/>
        </p:nvSpPr>
        <p:spPr>
          <a:xfrm>
            <a:off x="1481069" y="3148325"/>
            <a:ext cx="9813703" cy="1384995"/>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cuántos GAD Provinciales cuentan con un plan de gestión de riesgos y el alcance que tiene el mismo. </a:t>
            </a:r>
            <a:endParaRPr lang="es-EC" sz="1400" dirty="0" smtClean="0"/>
          </a:p>
          <a:p>
            <a:pPr lvl="0" algn="ctr"/>
            <a:r>
              <a:rPr lang="es-EC" sz="1400" b="1" dirty="0"/>
              <a:t>INSTRUCCIONES:</a:t>
            </a:r>
          </a:p>
          <a:p>
            <a:pPr marL="285750" lvl="0" indent="-285750">
              <a:buFont typeface="Arial" panose="020B0604020202020204" pitchFamily="34" charset="0"/>
              <a:buChar char="•"/>
            </a:pPr>
            <a:r>
              <a:rPr lang="es-EC" sz="1400" dirty="0"/>
              <a:t>Si la respuesta es </a:t>
            </a:r>
            <a:r>
              <a:rPr lang="es-EC" sz="1400" b="1" dirty="0"/>
              <a:t>SI, </a:t>
            </a:r>
            <a:r>
              <a:rPr lang="es-EC" sz="1400" dirty="0"/>
              <a:t>debe presionar el </a:t>
            </a:r>
            <a:r>
              <a:rPr lang="es-EC" sz="1400" b="1" dirty="0"/>
              <a:t>botón agregar registros </a:t>
            </a:r>
            <a:r>
              <a:rPr lang="es-EC" sz="1400" dirty="0"/>
              <a:t>se desplegará una ventana  la cual permitirá ingresar la información</a:t>
            </a:r>
            <a:r>
              <a:rPr lang="es-EC" sz="1400" b="1" dirty="0"/>
              <a:t>  de las preguntas 4.1.1 y 4.1.2. </a:t>
            </a:r>
            <a:r>
              <a:rPr lang="es-EC" sz="1400" dirty="0"/>
              <a:t> </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9353" y="1618647"/>
            <a:ext cx="10343715" cy="142076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796316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69</a:t>
            </a:r>
            <a:endParaRPr lang="x-none"/>
          </a:p>
        </p:txBody>
      </p:sp>
      <p:sp>
        <p:nvSpPr>
          <p:cNvPr id="3" name="Título 1">
            <a:extLst>
              <a:ext uri="{FF2B5EF4-FFF2-40B4-BE49-F238E27FC236}">
                <a16:creationId xmlns:a16="http://schemas.microsoft.com/office/drawing/2014/main" xmlns="" id="{6E745AD3-8AA4-4D3E-B77B-9580A96D1687}"/>
              </a:ext>
            </a:extLst>
          </p:cNvPr>
          <p:cNvSpPr>
            <a:spLocks noGrp="1"/>
          </p:cNvSpPr>
          <p:nvPr>
            <p:ph type="title"/>
          </p:nvPr>
        </p:nvSpPr>
        <p:spPr>
          <a:xfrm>
            <a:off x="1136757" y="461073"/>
            <a:ext cx="8058757" cy="414116"/>
          </a:xfrm>
        </p:spPr>
        <p:txBody>
          <a:bodyPr>
            <a:noAutofit/>
          </a:bodyPr>
          <a:lstStyle/>
          <a:p>
            <a:r>
              <a:rPr lang="es-ES" sz="1800" dirty="0">
                <a:solidFill>
                  <a:schemeClr val="tx1"/>
                </a:solidFill>
              </a:rPr>
              <a:t>4.2 Describa los proyectos ejecutados por la competencia de Gestión de Riesgos en el año </a:t>
            </a:r>
            <a:r>
              <a:rPr lang="es-ES" sz="1800" dirty="0" smtClean="0">
                <a:solidFill>
                  <a:schemeClr val="tx1"/>
                </a:solidFill>
              </a:rPr>
              <a:t>2021</a:t>
            </a:r>
            <a:r>
              <a:rPr lang="es-ES" sz="1800" dirty="0">
                <a:solidFill>
                  <a:schemeClr val="tx1"/>
                </a:solidFill>
              </a:rPr>
              <a:t>.</a:t>
            </a:r>
            <a:endParaRPr lang="es-EC" sz="1800" dirty="0">
              <a:solidFill>
                <a:srgbClr val="FF0000"/>
              </a:solidFill>
            </a:endParaRPr>
          </a:p>
        </p:txBody>
      </p:sp>
      <p:sp>
        <p:nvSpPr>
          <p:cNvPr id="5" name="7 CuadroTexto">
            <a:extLst>
              <a:ext uri="{FF2B5EF4-FFF2-40B4-BE49-F238E27FC236}">
                <a16:creationId xmlns:a16="http://schemas.microsoft.com/office/drawing/2014/main" xmlns="" id="{326ACBA2-8A44-4D83-8C48-CA337E72E2CD}"/>
              </a:ext>
            </a:extLst>
          </p:cNvPr>
          <p:cNvSpPr txBox="1"/>
          <p:nvPr/>
        </p:nvSpPr>
        <p:spPr>
          <a:xfrm>
            <a:off x="833632" y="1790810"/>
            <a:ext cx="4552100" cy="3754874"/>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y caracterizar los proyectos en gestión de riesgos naturales ejecutados por los GAD Provinciales</a:t>
            </a:r>
            <a:r>
              <a:rPr lang="es-EC" sz="1400" dirty="0" smtClean="0"/>
              <a:t>.</a:t>
            </a:r>
          </a:p>
          <a:p>
            <a:pPr lvl="0" algn="ctr"/>
            <a:r>
              <a:rPr lang="es-EC" sz="1400" b="1" dirty="0" smtClean="0"/>
              <a:t>INSTRUCCIONES</a:t>
            </a:r>
            <a:r>
              <a:rPr lang="es-EC" sz="1400" b="1" dirty="0"/>
              <a:t>:</a:t>
            </a:r>
          </a:p>
          <a:p>
            <a:pPr marL="285750" indent="-285750" algn="just">
              <a:buFont typeface="Arial" panose="020B0604020202020204" pitchFamily="34" charset="0"/>
              <a:buChar char="•"/>
            </a:pPr>
            <a:r>
              <a:rPr lang="es-EC" sz="1400" dirty="0"/>
              <a:t>Presione el botón </a:t>
            </a:r>
            <a:r>
              <a:rPr lang="es-EC" sz="1400" b="1" dirty="0"/>
              <a:t>agregar registros, </a:t>
            </a:r>
            <a:r>
              <a:rPr lang="es-EC" sz="1400" dirty="0"/>
              <a:t>se desplegará una ventana en la cual  debe ingresar la información en las preguntas </a:t>
            </a:r>
            <a:r>
              <a:rPr lang="es-EC" sz="1400" b="1" dirty="0"/>
              <a:t>4.2.1 a la 4.2.8.</a:t>
            </a:r>
          </a:p>
          <a:p>
            <a:pPr marL="285750" indent="-285750" algn="just">
              <a:buFont typeface="Arial" panose="020B0604020202020204" pitchFamily="34" charset="0"/>
              <a:buChar char="•"/>
            </a:pPr>
            <a:r>
              <a:rPr lang="es-EC" sz="1400" dirty="0"/>
              <a:t>Si se cuenta con más de un proyecto, presione el </a:t>
            </a:r>
            <a:r>
              <a:rPr lang="es-EC" sz="1400" b="1" dirty="0"/>
              <a:t>botón agregar </a:t>
            </a:r>
            <a:r>
              <a:rPr lang="es-EC" sz="1400" dirty="0"/>
              <a:t>y continúe con el mismo proceso.</a:t>
            </a:r>
          </a:p>
          <a:p>
            <a:pPr marL="285750" indent="-285750" algn="just">
              <a:buFont typeface="Arial" panose="020B0604020202020204" pitchFamily="34" charset="0"/>
              <a:buChar char="•"/>
            </a:pPr>
            <a:r>
              <a:rPr lang="es-ES_tradnl" sz="1400" b="1" dirty="0">
                <a:latin typeface="Century Gothic" panose="020B0502020202020204" pitchFamily="34" charset="0"/>
                <a:ea typeface="Calibri" panose="020F0502020204030204" pitchFamily="34" charset="0"/>
                <a:cs typeface="Arial" panose="020B0604020202020204" pitchFamily="34" charset="0"/>
              </a:rPr>
              <a:t>IMPORTANTE</a:t>
            </a:r>
            <a:r>
              <a:rPr lang="es-ES_tradnl" sz="1400" dirty="0">
                <a:latin typeface="Century Gothic" panose="020B0502020202020204" pitchFamily="34" charset="0"/>
                <a:ea typeface="Calibri" panose="020F0502020204030204" pitchFamily="34" charset="0"/>
                <a:cs typeface="Arial" panose="020B0604020202020204" pitchFamily="34" charset="0"/>
              </a:rPr>
              <a:t>, si existen proyectos  registrados en el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2020 </a:t>
            </a:r>
            <a:r>
              <a:rPr lang="es-ES_tradnl" sz="1400" dirty="0">
                <a:latin typeface="Century Gothic" panose="020B0502020202020204" pitchFamily="34" charset="0"/>
                <a:ea typeface="Calibri" panose="020F0502020204030204" pitchFamily="34" charset="0"/>
                <a:cs typeface="Arial" panose="020B0604020202020204" pitchFamily="34" charset="0"/>
              </a:rPr>
              <a:t>cuya fecha de </a:t>
            </a:r>
            <a:r>
              <a:rPr lang="es-ES_tradnl" sz="1400" b="1" dirty="0">
                <a:latin typeface="Century Gothic" panose="020B0502020202020204" pitchFamily="34" charset="0"/>
                <a:ea typeface="Calibri" panose="020F0502020204030204" pitchFamily="34" charset="0"/>
                <a:cs typeface="Arial" panose="020B0604020202020204" pitchFamily="34" charset="0"/>
              </a:rPr>
              <a:t>finalización</a:t>
            </a:r>
            <a:r>
              <a:rPr lang="es-ES_tradnl" sz="1400" dirty="0">
                <a:latin typeface="Century Gothic" panose="020B0502020202020204" pitchFamily="34" charset="0"/>
                <a:ea typeface="Calibri" panose="020F0502020204030204" pitchFamily="34" charset="0"/>
                <a:cs typeface="Arial" panose="020B0604020202020204" pitchFamily="34" charset="0"/>
              </a:rPr>
              <a:t> fueron posteriores al año </a:t>
            </a:r>
            <a:r>
              <a:rPr lang="es-ES_tradnl" sz="1400" dirty="0" smtClean="0">
                <a:latin typeface="Century Gothic" panose="020B0502020202020204" pitchFamily="34" charset="0"/>
                <a:ea typeface="Calibri" panose="020F0502020204030204" pitchFamily="34" charset="0"/>
                <a:cs typeface="Arial" panose="020B0604020202020204" pitchFamily="34" charset="0"/>
              </a:rPr>
              <a:t>2020 </a:t>
            </a:r>
            <a:r>
              <a:rPr lang="es-ES_tradnl" sz="1400" dirty="0">
                <a:latin typeface="Century Gothic" panose="020B0502020202020204" pitchFamily="34" charset="0"/>
                <a:ea typeface="Calibri" panose="020F0502020204030204" pitchFamily="34" charset="0"/>
                <a:cs typeface="Arial" panose="020B0604020202020204" pitchFamily="34" charset="0"/>
              </a:rPr>
              <a:t>estos estarán precargados en el aplicativo por ser proyectos de seguimiento</a:t>
            </a:r>
            <a:r>
              <a:rPr lang="es-ES_tradnl" sz="1400" dirty="0" smtClean="0">
                <a:latin typeface="Century Gothic" panose="020B0502020202020204" pitchFamily="34" charset="0"/>
                <a:ea typeface="Calibri" panose="020F0502020204030204" pitchFamily="34" charset="0"/>
                <a:cs typeface="Arial" panose="020B0604020202020204" pitchFamily="34" charset="0"/>
              </a:rPr>
              <a:t>.</a:t>
            </a:r>
            <a:endParaRPr lang="es-EC" sz="1400"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35656" y="819150"/>
            <a:ext cx="6276975" cy="5524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7963162"/>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36</a:t>
            </a:r>
            <a:endParaRPr lang="x-none"/>
          </a:p>
        </p:txBody>
      </p:sp>
      <p:sp>
        <p:nvSpPr>
          <p:cNvPr id="5" name="Título 1">
            <a:extLst>
              <a:ext uri="{FF2B5EF4-FFF2-40B4-BE49-F238E27FC236}">
                <a16:creationId xmlns:a16="http://schemas.microsoft.com/office/drawing/2014/main" xmlns="" id="{2E731635-5B75-4B1F-ABE0-B163FD0D0D3C}"/>
              </a:ext>
            </a:extLst>
          </p:cNvPr>
          <p:cNvSpPr>
            <a:spLocks noGrp="1"/>
          </p:cNvSpPr>
          <p:nvPr>
            <p:ph type="title"/>
          </p:nvPr>
        </p:nvSpPr>
        <p:spPr>
          <a:xfrm>
            <a:off x="1107768" y="549664"/>
            <a:ext cx="8126384" cy="303190"/>
          </a:xfrm>
        </p:spPr>
        <p:txBody>
          <a:bodyPr>
            <a:noAutofit/>
          </a:bodyPr>
          <a:lstStyle/>
          <a:p>
            <a:pPr lvl="1" algn="just"/>
            <a:r>
              <a:rPr lang="es-EC" b="1" dirty="0" smtClean="0">
                <a:solidFill>
                  <a:schemeClr val="tx1"/>
                </a:solidFill>
                <a:latin typeface="+mj-lt"/>
              </a:rPr>
              <a:t>4.3 El GAD provincial contó con datos de sensores remotos adquiridos o generados?</a:t>
            </a:r>
            <a:endParaRPr lang="es-EC" b="1" dirty="0">
              <a:solidFill>
                <a:schemeClr val="tx1"/>
              </a:solidFill>
              <a:latin typeface="+mj-lt"/>
            </a:endParaRPr>
          </a:p>
        </p:txBody>
      </p:sp>
      <p:sp>
        <p:nvSpPr>
          <p:cNvPr id="6" name="7 CuadroTexto">
            <a:extLst>
              <a:ext uri="{FF2B5EF4-FFF2-40B4-BE49-F238E27FC236}">
                <a16:creationId xmlns:a16="http://schemas.microsoft.com/office/drawing/2014/main" xmlns="" id="{DAFC0C63-A1A7-40E9-AC85-413F895D2A98}"/>
              </a:ext>
            </a:extLst>
          </p:cNvPr>
          <p:cNvSpPr txBox="1"/>
          <p:nvPr/>
        </p:nvSpPr>
        <p:spPr>
          <a:xfrm>
            <a:off x="704048" y="3363229"/>
            <a:ext cx="10902219" cy="2246769"/>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a:t>
            </a:r>
            <a:r>
              <a:rPr lang="es-EC" sz="1400" dirty="0"/>
              <a:t>: </a:t>
            </a:r>
            <a:endParaRPr lang="es-EC" sz="1400" dirty="0" smtClean="0"/>
          </a:p>
          <a:p>
            <a:r>
              <a:rPr lang="es-EC" sz="1400" dirty="0" smtClean="0"/>
              <a:t>Contar </a:t>
            </a:r>
            <a:r>
              <a:rPr lang="es-EC" sz="1400" dirty="0"/>
              <a:t>con un registro de los datos de sensores remotos adquiridos o generados para obtener productos cartográficos de </a:t>
            </a:r>
            <a:r>
              <a:rPr lang="es-EC" sz="1400" dirty="0" smtClean="0"/>
              <a:t>los GAD provinciales. </a:t>
            </a:r>
          </a:p>
          <a:p>
            <a:pPr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r>
              <a:rPr lang="es-EC" sz="1400" dirty="0"/>
              <a:t> </a:t>
            </a:r>
          </a:p>
          <a:p>
            <a:pPr marL="285750" lvl="0" indent="-285750" algn="just">
              <a:buFont typeface="Arial" panose="020B0604020202020204" pitchFamily="34" charset="0"/>
              <a:buChar char="•"/>
            </a:pPr>
            <a:r>
              <a:rPr lang="es-EC" sz="1400" dirty="0"/>
              <a:t>Presione el botón </a:t>
            </a:r>
            <a:r>
              <a:rPr lang="es-EC" sz="1400" b="1" dirty="0"/>
              <a:t>agregar registros </a:t>
            </a:r>
            <a:r>
              <a:rPr lang="es-EC" sz="1400" dirty="0"/>
              <a:t>seguido del ícono      </a:t>
            </a:r>
            <a:r>
              <a:rPr lang="es-EC" sz="1400" dirty="0" smtClean="0"/>
              <a:t>    y </a:t>
            </a:r>
            <a:r>
              <a:rPr lang="es-EC" sz="1400" dirty="0"/>
              <a:t>se visualizará los campos para ingresar la  información.</a:t>
            </a:r>
            <a:r>
              <a:rPr lang="es-EC" sz="1400" b="1" dirty="0"/>
              <a:t> </a:t>
            </a:r>
          </a:p>
          <a:p>
            <a:pPr marL="285750" lvl="0" indent="-285750" algn="just">
              <a:buFont typeface="Arial" panose="020B0604020202020204" pitchFamily="34" charset="0"/>
              <a:buChar char="•"/>
            </a:pPr>
            <a:r>
              <a:rPr lang="es-EC" sz="1400" dirty="0"/>
              <a:t>Seleccione el tipo de dato y continúe con la siguiente pregunta.</a:t>
            </a:r>
          </a:p>
          <a:p>
            <a:pPr marL="285750" lvl="0" indent="-285750" algn="just">
              <a:buFont typeface="Arial" panose="020B0604020202020204" pitchFamily="34" charset="0"/>
              <a:buChar char="•"/>
            </a:pPr>
            <a:r>
              <a:rPr lang="es-EC" sz="1400" b="1" dirty="0"/>
              <a:t>Pregunta 1.18.2 </a:t>
            </a:r>
            <a:r>
              <a:rPr lang="es-EC" sz="1400" dirty="0"/>
              <a:t>si la respuesta </a:t>
            </a:r>
            <a:r>
              <a:rPr lang="es-EC" sz="1400" b="1" dirty="0"/>
              <a:t>SI </a:t>
            </a:r>
            <a:r>
              <a:rPr lang="es-EC" sz="1400" dirty="0"/>
              <a:t>continúe con la </a:t>
            </a:r>
            <a:r>
              <a:rPr lang="es-EC" sz="1400" b="1" dirty="0"/>
              <a:t>pregunta 1.18.3, </a:t>
            </a:r>
            <a:r>
              <a:rPr lang="es-EC" sz="1400" dirty="0"/>
              <a:t>e</a:t>
            </a:r>
            <a:r>
              <a:rPr lang="es-EC" sz="1400" b="1" dirty="0"/>
              <a:t> </a:t>
            </a:r>
            <a:r>
              <a:rPr lang="es-EC" sz="1400" dirty="0"/>
              <a:t>ingrese el año de referencia de la toma</a:t>
            </a:r>
            <a:r>
              <a:rPr lang="es-EC" sz="1400" b="1" dirty="0"/>
              <a:t>,</a:t>
            </a:r>
            <a:r>
              <a:rPr lang="es-EC" sz="1400" dirty="0"/>
              <a:t> si la respuesta en </a:t>
            </a:r>
            <a:r>
              <a:rPr lang="es-EC" sz="1400" b="1" dirty="0"/>
              <a:t>NO </a:t>
            </a:r>
            <a:r>
              <a:rPr lang="es-EC" sz="1400" dirty="0"/>
              <a:t>pase a la </a:t>
            </a:r>
            <a:r>
              <a:rPr lang="es-EC" sz="1400" b="1" dirty="0"/>
              <a:t>pregunta 1.18.4 </a:t>
            </a:r>
            <a:r>
              <a:rPr lang="es-EC" sz="1400" dirty="0"/>
              <a:t>y describa el nombre del producto.</a:t>
            </a:r>
          </a:p>
          <a:p>
            <a:pPr marL="285750" lvl="0" indent="-285750" algn="just">
              <a:buFont typeface="Arial" panose="020B0604020202020204" pitchFamily="34" charset="0"/>
              <a:buChar char="•"/>
            </a:pPr>
            <a:r>
              <a:rPr lang="es-EC" sz="1400" dirty="0"/>
              <a:t>Si se cuenta con más de un tipo de dato, presione el </a:t>
            </a:r>
            <a:r>
              <a:rPr lang="es-EC" sz="1400" b="1" dirty="0"/>
              <a:t>botón agregar </a:t>
            </a:r>
            <a:r>
              <a:rPr lang="es-EC" sz="1400" dirty="0"/>
              <a:t>y continúe con el mismo proceso</a:t>
            </a:r>
            <a:r>
              <a:rPr lang="es-EC" sz="1400" dirty="0" smtClean="0"/>
              <a:t>.</a:t>
            </a:r>
            <a:endParaRPr lang="es-EC" sz="1400"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8540" y="4346764"/>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7900" y="1341438"/>
            <a:ext cx="10337800" cy="132193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2486290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 xmlns:a16="http://schemas.microsoft.com/office/drawing/2014/main" id="{DAEFAD10-D531-A646-B780-2418143D9740}"/>
              </a:ext>
            </a:extLst>
          </p:cNvPr>
          <p:cNvSpPr>
            <a:spLocks noGrp="1"/>
          </p:cNvSpPr>
          <p:nvPr>
            <p:ph type="title"/>
          </p:nvPr>
        </p:nvSpPr>
        <p:spPr>
          <a:xfrm>
            <a:off x="2829696" y="2900358"/>
            <a:ext cx="8517753" cy="1112109"/>
          </a:xfrm>
        </p:spPr>
        <p:txBody>
          <a:bodyPr>
            <a:normAutofit fontScale="90000"/>
          </a:bodyPr>
          <a:lstStyle/>
          <a:p>
            <a:r>
              <a:rPr lang="es-EC" dirty="0"/>
              <a:t>Capítulo V </a:t>
            </a:r>
            <a:r>
              <a:rPr lang="es-EC" dirty="0" smtClean="0"/>
              <a:t>             INGRESOS </a:t>
            </a:r>
            <a:r>
              <a:rPr lang="es-EC" dirty="0"/>
              <a:t>Y GASTOS</a:t>
            </a:r>
          </a:p>
        </p:txBody>
      </p:sp>
      <p:sp>
        <p:nvSpPr>
          <p:cNvPr id="6" name="Marcador de texto 5">
            <a:extLst>
              <a:ext uri="{FF2B5EF4-FFF2-40B4-BE49-F238E27FC236}">
                <a16:creationId xmlns="" xmlns:a16="http://schemas.microsoft.com/office/drawing/2014/main" id="{BFA92F3C-CE9E-1E45-9C49-25DA5E06B8E0}"/>
              </a:ext>
            </a:extLst>
          </p:cNvPr>
          <p:cNvSpPr>
            <a:spLocks noGrp="1"/>
          </p:cNvSpPr>
          <p:nvPr>
            <p:ph type="body" sz="quarter" idx="10"/>
          </p:nvPr>
        </p:nvSpPr>
        <p:spPr/>
        <p:txBody>
          <a:bodyPr/>
          <a:lstStyle/>
          <a:p>
            <a:r>
              <a:rPr lang="es-EC" dirty="0" smtClean="0"/>
              <a:t>09</a:t>
            </a:r>
            <a:endParaRPr lang="es-EC" dirty="0"/>
          </a:p>
        </p:txBody>
      </p:sp>
    </p:spTree>
    <p:extLst>
      <p:ext uri="{BB962C8B-B14F-4D97-AF65-F5344CB8AC3E}">
        <p14:creationId xmlns:p14="http://schemas.microsoft.com/office/powerpoint/2010/main" val="3927272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texto"/>
          <p:cNvSpPr>
            <a:spLocks noGrp="1"/>
          </p:cNvSpPr>
          <p:nvPr>
            <p:ph type="body" sz="quarter" idx="11"/>
          </p:nvPr>
        </p:nvSpPr>
        <p:spPr/>
        <p:txBody>
          <a:bodyPr>
            <a:normAutofit lnSpcReduction="10000"/>
          </a:bodyPr>
          <a:lstStyle/>
          <a:p>
            <a:r>
              <a:rPr lang="es-EC" dirty="0" smtClean="0"/>
              <a:t>07</a:t>
            </a:r>
            <a:endParaRPr lang="es-EC" dirty="0"/>
          </a:p>
        </p:txBody>
      </p:sp>
      <p:sp>
        <p:nvSpPr>
          <p:cNvPr id="5" name="4 Rectángulo"/>
          <p:cNvSpPr/>
          <p:nvPr/>
        </p:nvSpPr>
        <p:spPr>
          <a:xfrm>
            <a:off x="843985" y="986947"/>
            <a:ext cx="10326291" cy="1384995"/>
          </a:xfrm>
          <a:prstGeom prst="rect">
            <a:avLst/>
          </a:prstGeom>
        </p:spPr>
        <p:txBody>
          <a:bodyPr wrap="square">
            <a:spAutoFit/>
          </a:bodyPr>
          <a:lstStyle/>
          <a:p>
            <a:pPr marL="342900" indent="-342900" algn="just">
              <a:buFont typeface="+mj-lt"/>
              <a:buAutoNum type="arabicPeriod"/>
            </a:pPr>
            <a:r>
              <a:rPr lang="es-EC" sz="1400" dirty="0"/>
              <a:t>Envío </a:t>
            </a:r>
            <a:r>
              <a:rPr lang="es-EC" sz="1400" dirty="0" smtClean="0"/>
              <a:t>de </a:t>
            </a:r>
            <a:r>
              <a:rPr lang="es-EC" sz="1400" dirty="0"/>
              <a:t>la </a:t>
            </a:r>
            <a:r>
              <a:rPr lang="es-EC" sz="1400" dirty="0" smtClean="0"/>
              <a:t>circular INEC-CONGOPE </a:t>
            </a:r>
            <a:r>
              <a:rPr lang="es-EC" sz="1400" dirty="0"/>
              <a:t>a cada uno de los GAD provinciales informando sobre el </a:t>
            </a:r>
            <a:r>
              <a:rPr lang="es-EC" sz="1400" dirty="0" smtClean="0"/>
              <a:t>levantamiento y solicitud del </a:t>
            </a:r>
            <a:r>
              <a:rPr lang="es-EC" sz="1400" dirty="0"/>
              <a:t>correo electrónico </a:t>
            </a:r>
            <a:r>
              <a:rPr lang="es-EC" sz="1400" dirty="0" smtClean="0"/>
              <a:t>y nombre </a:t>
            </a:r>
            <a:r>
              <a:rPr lang="es-EC" sz="1400" dirty="0"/>
              <a:t>de la persona </a:t>
            </a:r>
            <a:r>
              <a:rPr lang="es-EC" sz="1400" dirty="0" smtClean="0"/>
              <a:t>que va a proporcionar la información por cada una de las temáticas.</a:t>
            </a:r>
            <a:endParaRPr lang="es-EC" sz="1400" dirty="0"/>
          </a:p>
          <a:p>
            <a:pPr marL="342900" indent="-342900" algn="just">
              <a:buFont typeface="+mj-lt"/>
              <a:buAutoNum type="arabicPeriod"/>
            </a:pPr>
            <a:r>
              <a:rPr lang="es-EC" sz="1400" dirty="0" smtClean="0"/>
              <a:t>Envío </a:t>
            </a:r>
            <a:r>
              <a:rPr lang="es-EC" sz="1400" dirty="0"/>
              <a:t>de </a:t>
            </a:r>
            <a:r>
              <a:rPr lang="es-EC" sz="1400" dirty="0" smtClean="0"/>
              <a:t>correo electrónico por parte de cada responsable zonal a la persona delegada por cada GAD y temática, mediante el cual se emite el link del aplicativo web, </a:t>
            </a:r>
            <a:r>
              <a:rPr lang="es-EC" sz="1400" dirty="0"/>
              <a:t>usuario y </a:t>
            </a:r>
            <a:r>
              <a:rPr lang="es-EC" sz="1400" dirty="0" smtClean="0"/>
              <a:t>contraseña, manual </a:t>
            </a:r>
            <a:r>
              <a:rPr lang="es-EC" sz="1400" dirty="0"/>
              <a:t>del usuario </a:t>
            </a:r>
            <a:r>
              <a:rPr lang="es-EC" sz="1400" dirty="0" smtClean="0"/>
              <a:t>y  circular.</a:t>
            </a:r>
            <a:endParaRPr lang="es-EC" sz="1400" dirty="0"/>
          </a:p>
        </p:txBody>
      </p:sp>
      <p:sp>
        <p:nvSpPr>
          <p:cNvPr id="6" name="Título 1">
            <a:extLst>
              <a:ext uri="{FF2B5EF4-FFF2-40B4-BE49-F238E27FC236}">
                <a16:creationId xmlns="" xmlns:a16="http://schemas.microsoft.com/office/drawing/2014/main" id="{D655E9CE-4916-5E4F-8B3E-017FCB2FFD86}"/>
              </a:ext>
            </a:extLst>
          </p:cNvPr>
          <p:cNvSpPr txBox="1">
            <a:spLocks/>
          </p:cNvSpPr>
          <p:nvPr/>
        </p:nvSpPr>
        <p:spPr>
          <a:xfrm>
            <a:off x="882621" y="286561"/>
            <a:ext cx="8029149" cy="829176"/>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b="1" kern="1200">
                <a:solidFill>
                  <a:srgbClr val="1F285D"/>
                </a:solidFill>
                <a:latin typeface="+mj-lt"/>
                <a:ea typeface="+mj-ea"/>
                <a:cs typeface="+mj-cs"/>
              </a:defRPr>
            </a:lvl1pPr>
          </a:lstStyle>
          <a:p>
            <a:r>
              <a:rPr lang="es-ES" dirty="0" smtClean="0">
                <a:solidFill>
                  <a:schemeClr val="tx1"/>
                </a:solidFill>
              </a:rPr>
              <a:t>PROCESO DEL LEVANTAMIENTO</a:t>
            </a:r>
            <a:endParaRPr lang="es-EC" dirty="0">
              <a:solidFill>
                <a:schemeClr val="tx1"/>
              </a:solidFill>
            </a:endParaRPr>
          </a:p>
        </p:txBody>
      </p:sp>
      <p:pic>
        <p:nvPicPr>
          <p:cNvPr id="1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63314" y="2902857"/>
            <a:ext cx="2728685" cy="30393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12 Rectángulo"/>
          <p:cNvSpPr/>
          <p:nvPr/>
        </p:nvSpPr>
        <p:spPr>
          <a:xfrm>
            <a:off x="727482" y="5948028"/>
            <a:ext cx="10442794" cy="523220"/>
          </a:xfrm>
          <a:prstGeom prst="rect">
            <a:avLst/>
          </a:prstGeom>
        </p:spPr>
        <p:txBody>
          <a:bodyPr wrap="square">
            <a:spAutoFit/>
          </a:bodyPr>
          <a:lstStyle/>
          <a:p>
            <a:pPr marL="342900" indent="-342900" algn="just">
              <a:buFont typeface="+mj-lt"/>
              <a:buAutoNum type="arabicPeriod"/>
            </a:pPr>
            <a:r>
              <a:rPr lang="es-ES_tradnl" sz="1400" dirty="0" smtClean="0"/>
              <a:t>Acceder al </a:t>
            </a:r>
            <a:r>
              <a:rPr lang="en-US" sz="1400" dirty="0" smtClean="0"/>
              <a:t>Link</a:t>
            </a:r>
            <a:r>
              <a:rPr lang="en-US" sz="1400" dirty="0"/>
              <a:t>: </a:t>
            </a:r>
            <a:r>
              <a:rPr lang="en-US" sz="1400" u="sng" dirty="0">
                <a:solidFill>
                  <a:srgbClr val="FFFF00"/>
                </a:solidFill>
                <a:hlinkClick r:id="rId3"/>
              </a:rPr>
              <a:t>http://190.152.152.104/sipe-captura-war</a:t>
            </a:r>
            <a:r>
              <a:rPr lang="en-US" sz="1400" u="sng" dirty="0" smtClean="0">
                <a:solidFill>
                  <a:srgbClr val="FFFF00"/>
                </a:solidFill>
                <a:hlinkClick r:id="rId3"/>
              </a:rPr>
              <a:t>/</a:t>
            </a:r>
            <a:endParaRPr lang="en-US" sz="1400" u="sng" dirty="0" smtClean="0">
              <a:solidFill>
                <a:srgbClr val="FFFF00"/>
              </a:solidFill>
            </a:endParaRPr>
          </a:p>
          <a:p>
            <a:pPr marL="342900" indent="-342900" algn="just">
              <a:buFont typeface="+mj-lt"/>
              <a:buAutoNum type="arabicPeriod"/>
            </a:pPr>
            <a:r>
              <a:rPr lang="en-US" sz="1400" dirty="0" err="1" smtClean="0"/>
              <a:t>Ingresar</a:t>
            </a:r>
            <a:r>
              <a:rPr lang="en-US" sz="1400" dirty="0" smtClean="0"/>
              <a:t> el </a:t>
            </a:r>
            <a:r>
              <a:rPr lang="en-US" sz="1400" dirty="0" err="1" smtClean="0"/>
              <a:t>usuario</a:t>
            </a:r>
            <a:r>
              <a:rPr lang="en-US" sz="1400" dirty="0" smtClean="0"/>
              <a:t> y </a:t>
            </a:r>
            <a:r>
              <a:rPr lang="en-US" sz="1400" dirty="0" err="1" smtClean="0"/>
              <a:t>contraseña</a:t>
            </a:r>
            <a:r>
              <a:rPr lang="en-US" sz="1400" dirty="0" smtClean="0"/>
              <a:t> </a:t>
            </a:r>
            <a:r>
              <a:rPr lang="en-US" sz="1400" dirty="0" err="1" smtClean="0"/>
              <a:t>asignado</a:t>
            </a:r>
            <a:r>
              <a:rPr lang="en-US" sz="1400" dirty="0" smtClean="0"/>
              <a:t> para </a:t>
            </a:r>
            <a:r>
              <a:rPr lang="en-US" sz="1400" dirty="0" err="1" smtClean="0"/>
              <a:t>cada</a:t>
            </a:r>
            <a:r>
              <a:rPr lang="en-US" sz="1400" dirty="0" smtClean="0"/>
              <a:t> </a:t>
            </a:r>
            <a:r>
              <a:rPr lang="en-US" sz="1400" dirty="0" err="1" smtClean="0"/>
              <a:t>responsable</a:t>
            </a:r>
            <a:r>
              <a:rPr lang="en-US" sz="1400" dirty="0" smtClean="0"/>
              <a:t> zonal.</a:t>
            </a:r>
            <a:endParaRPr lang="es-ES_tradnl" sz="1400" dirty="0" smtClean="0"/>
          </a:p>
        </p:txBody>
      </p:sp>
      <p:pic>
        <p:nvPicPr>
          <p:cNvPr id="14"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l="6054" t="15443" r="2998"/>
          <a:stretch/>
        </p:blipFill>
        <p:spPr bwMode="auto">
          <a:xfrm>
            <a:off x="582342" y="2902857"/>
            <a:ext cx="8880972" cy="30720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Título 1">
            <a:extLst>
              <a:ext uri="{FF2B5EF4-FFF2-40B4-BE49-F238E27FC236}">
                <a16:creationId xmlns="" xmlns:a16="http://schemas.microsoft.com/office/drawing/2014/main" id="{D655E9CE-4916-5E4F-8B3E-017FCB2FFD86}"/>
              </a:ext>
            </a:extLst>
          </p:cNvPr>
          <p:cNvSpPr txBox="1">
            <a:spLocks/>
          </p:cNvSpPr>
          <p:nvPr/>
        </p:nvSpPr>
        <p:spPr>
          <a:xfrm>
            <a:off x="693736" y="2239533"/>
            <a:ext cx="10476540" cy="829176"/>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3600" b="1" kern="1200">
                <a:solidFill>
                  <a:srgbClr val="1F285D"/>
                </a:solidFill>
                <a:latin typeface="+mj-lt"/>
                <a:ea typeface="+mj-ea"/>
                <a:cs typeface="+mj-cs"/>
              </a:defRPr>
            </a:lvl1pPr>
          </a:lstStyle>
          <a:p>
            <a:r>
              <a:rPr lang="es-ES" dirty="0" smtClean="0">
                <a:solidFill>
                  <a:schemeClr val="tx1"/>
                </a:solidFill>
              </a:rPr>
              <a:t>PROCESO PARA EL INGRESO AL APLICATIVO WEB</a:t>
            </a:r>
            <a:endParaRPr lang="es-EC" dirty="0">
              <a:solidFill>
                <a:schemeClr val="tx1"/>
              </a:solidFill>
            </a:endParaRPr>
          </a:p>
        </p:txBody>
      </p:sp>
    </p:spTree>
    <p:extLst>
      <p:ext uri="{BB962C8B-B14F-4D97-AF65-F5344CB8AC3E}">
        <p14:creationId xmlns:p14="http://schemas.microsoft.com/office/powerpoint/2010/main" val="3435803041"/>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70</a:t>
            </a:r>
            <a:endParaRPr lang="x-none"/>
          </a:p>
        </p:txBody>
      </p:sp>
      <p:graphicFrame>
        <p:nvGraphicFramePr>
          <p:cNvPr id="3" name="6 Diagrama">
            <a:extLst>
              <a:ext uri="{FF2B5EF4-FFF2-40B4-BE49-F238E27FC236}">
                <a16:creationId xmlns:a16="http://schemas.microsoft.com/office/drawing/2014/main" xmlns="" id="{1DC9E64D-E4A5-453B-BA41-240D4F5347EA}"/>
              </a:ext>
            </a:extLst>
          </p:cNvPr>
          <p:cNvGraphicFramePr/>
          <p:nvPr>
            <p:extLst>
              <p:ext uri="{D42A27DB-BD31-4B8C-83A1-F6EECF244321}">
                <p14:modId xmlns:p14="http://schemas.microsoft.com/office/powerpoint/2010/main" val="3320692515"/>
              </p:ext>
            </p:extLst>
          </p:nvPr>
        </p:nvGraphicFramePr>
        <p:xfrm>
          <a:off x="773691" y="1387812"/>
          <a:ext cx="11020911" cy="50129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9796316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71</a:t>
            </a:r>
            <a:endParaRPr lang="x-none"/>
          </a:p>
        </p:txBody>
      </p:sp>
      <p:sp>
        <p:nvSpPr>
          <p:cNvPr id="3" name="7 CuadroTexto">
            <a:extLst>
              <a:ext uri="{FF2B5EF4-FFF2-40B4-BE49-F238E27FC236}">
                <a16:creationId xmlns:a16="http://schemas.microsoft.com/office/drawing/2014/main" xmlns="" id="{27D1CBBE-6ADF-4596-A5C1-716C50ACEDF2}"/>
              </a:ext>
            </a:extLst>
          </p:cNvPr>
          <p:cNvSpPr txBox="1"/>
          <p:nvPr/>
        </p:nvSpPr>
        <p:spPr>
          <a:xfrm>
            <a:off x="1156178" y="1195432"/>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pic>
        <p:nvPicPr>
          <p:cNvPr id="5" name="Imagen 2">
            <a:extLst>
              <a:ext uri="{FF2B5EF4-FFF2-40B4-BE49-F238E27FC236}">
                <a16:creationId xmlns:a16="http://schemas.microsoft.com/office/drawing/2014/main" xmlns="" id="{0F795DAA-1014-476D-87A4-58F4A1B2D923}"/>
              </a:ext>
            </a:extLst>
          </p:cNvPr>
          <p:cNvPicPr>
            <a:picLocks noChangeAspect="1"/>
          </p:cNvPicPr>
          <p:nvPr/>
        </p:nvPicPr>
        <p:blipFill>
          <a:blip r:embed="rId2"/>
          <a:stretch>
            <a:fillRect/>
          </a:stretch>
        </p:blipFill>
        <p:spPr>
          <a:xfrm>
            <a:off x="8097998" y="2247480"/>
            <a:ext cx="3848100" cy="2981325"/>
          </a:xfrm>
          <a:prstGeom prst="rect">
            <a:avLst/>
          </a:prstGeom>
        </p:spPr>
      </p:pic>
      <p:pic>
        <p:nvPicPr>
          <p:cNvPr id="6" name="Imagen 3">
            <a:extLst>
              <a:ext uri="{FF2B5EF4-FFF2-40B4-BE49-F238E27FC236}">
                <a16:creationId xmlns:a16="http://schemas.microsoft.com/office/drawing/2014/main" xmlns="" id="{1EB81CE7-8CA8-4592-A48F-100400B892FE}"/>
              </a:ext>
            </a:extLst>
          </p:cNvPr>
          <p:cNvPicPr/>
          <p:nvPr/>
        </p:nvPicPr>
        <p:blipFill rotWithShape="1">
          <a:blip r:embed="rId3"/>
          <a:srcRect l="3465" t="2009"/>
          <a:stretch/>
        </p:blipFill>
        <p:spPr bwMode="auto">
          <a:xfrm>
            <a:off x="692142" y="2220985"/>
            <a:ext cx="7405855" cy="3441583"/>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9796316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72</a:t>
            </a:r>
            <a:endParaRPr lang="x-none"/>
          </a:p>
        </p:txBody>
      </p:sp>
      <p:sp>
        <p:nvSpPr>
          <p:cNvPr id="3" name="6 CuadroTexto">
            <a:extLst>
              <a:ext uri="{FF2B5EF4-FFF2-40B4-BE49-F238E27FC236}">
                <a16:creationId xmlns:a16="http://schemas.microsoft.com/office/drawing/2014/main" xmlns="" id="{D59A6DB3-72F8-4CFF-8A1A-A085A076C24C}"/>
              </a:ext>
            </a:extLst>
          </p:cNvPr>
          <p:cNvSpPr txBox="1"/>
          <p:nvPr/>
        </p:nvSpPr>
        <p:spPr>
          <a:xfrm>
            <a:off x="1261648" y="1115527"/>
            <a:ext cx="8072986"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V Ingresos y Gastos</a:t>
            </a:r>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3739" y="1785938"/>
            <a:ext cx="11296650" cy="39065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796316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73</a:t>
            </a:r>
            <a:endParaRPr lang="x-none"/>
          </a:p>
        </p:txBody>
      </p:sp>
      <p:sp>
        <p:nvSpPr>
          <p:cNvPr id="3" name="Título 1">
            <a:extLst>
              <a:ext uri="{FF2B5EF4-FFF2-40B4-BE49-F238E27FC236}">
                <a16:creationId xmlns:a16="http://schemas.microsoft.com/office/drawing/2014/main" xmlns="" id="{83E5DD14-9325-443B-B507-D8C779B7DA9B}"/>
              </a:ext>
            </a:extLst>
          </p:cNvPr>
          <p:cNvSpPr>
            <a:spLocks noGrp="1"/>
          </p:cNvSpPr>
          <p:nvPr>
            <p:ph type="title"/>
          </p:nvPr>
        </p:nvSpPr>
        <p:spPr>
          <a:xfrm>
            <a:off x="1119980" y="448309"/>
            <a:ext cx="8088413" cy="414116"/>
          </a:xfrm>
        </p:spPr>
        <p:txBody>
          <a:bodyPr>
            <a:noAutofit/>
          </a:bodyPr>
          <a:lstStyle/>
          <a:p>
            <a:pPr algn="just"/>
            <a:r>
              <a:rPr lang="es-ES" sz="1800" dirty="0">
                <a:solidFill>
                  <a:schemeClr val="tx1"/>
                </a:solidFill>
              </a:rPr>
              <a:t>5.1 Indique si durante el año </a:t>
            </a:r>
            <a:r>
              <a:rPr lang="es-ES" sz="1800" dirty="0" smtClean="0">
                <a:solidFill>
                  <a:schemeClr val="tx1"/>
                </a:solidFill>
              </a:rPr>
              <a:t>2021 </a:t>
            </a:r>
            <a:r>
              <a:rPr lang="es-ES" sz="1800" dirty="0">
                <a:solidFill>
                  <a:schemeClr val="tx1"/>
                </a:solidFill>
              </a:rPr>
              <a:t>su GAD Provincial percibió ingresos provenientes de:</a:t>
            </a:r>
            <a:endParaRPr lang="es-EC" sz="1800" dirty="0">
              <a:solidFill>
                <a:schemeClr val="tx1"/>
              </a:solidFill>
            </a:endParaRPr>
          </a:p>
        </p:txBody>
      </p:sp>
      <p:sp>
        <p:nvSpPr>
          <p:cNvPr id="5" name="7 CuadroTexto">
            <a:extLst>
              <a:ext uri="{FF2B5EF4-FFF2-40B4-BE49-F238E27FC236}">
                <a16:creationId xmlns:a16="http://schemas.microsoft.com/office/drawing/2014/main" xmlns="" id="{134EAA69-772B-42C9-8A44-9E4090A2CBFD}"/>
              </a:ext>
            </a:extLst>
          </p:cNvPr>
          <p:cNvSpPr txBox="1"/>
          <p:nvPr/>
        </p:nvSpPr>
        <p:spPr>
          <a:xfrm>
            <a:off x="790015" y="4226168"/>
            <a:ext cx="11310264" cy="2031325"/>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Determinar </a:t>
            </a:r>
            <a:r>
              <a:rPr lang="es-EC" sz="1400" dirty="0"/>
              <a:t>cuáles fueron los ingresos para el GAD Provincial, departamentos: ambiental, fomento productivo, vialidad y cooperación</a:t>
            </a:r>
            <a:r>
              <a:rPr lang="es-EC" sz="1400" dirty="0" smtClean="0"/>
              <a:t>. </a:t>
            </a:r>
            <a:r>
              <a:rPr lang="es-EC" sz="1400" dirty="0"/>
              <a:t> </a:t>
            </a:r>
            <a:endParaRPr lang="es-EC" sz="1400" dirty="0" smtClean="0"/>
          </a:p>
          <a:p>
            <a:pPr lvl="0" algn="ctr"/>
            <a:r>
              <a:rPr lang="es-EC" sz="1400" b="1" dirty="0"/>
              <a:t>INSTRUCCIONES:</a:t>
            </a:r>
          </a:p>
          <a:p>
            <a:pPr lvl="0"/>
            <a:r>
              <a:rPr lang="es-EC" sz="1400" dirty="0"/>
              <a:t>Seleccione una sola respuesta,  </a:t>
            </a:r>
            <a:r>
              <a:rPr lang="es-EC" sz="1400" b="1" dirty="0"/>
              <a:t>SI/NO</a:t>
            </a:r>
            <a:r>
              <a:rPr lang="es-EC" sz="1400" dirty="0"/>
              <a:t>, el registro debe realizarse en forma horizontal para cada uno de los literales según corresponda.</a:t>
            </a:r>
          </a:p>
          <a:p>
            <a:pPr lvl="0"/>
            <a:r>
              <a:rPr lang="es-EC" sz="1400" dirty="0"/>
              <a:t>Si la respuesta es </a:t>
            </a:r>
            <a:r>
              <a:rPr lang="es-EC" sz="1400" b="1" dirty="0"/>
              <a:t> SI  </a:t>
            </a:r>
            <a:r>
              <a:rPr lang="es-EC" sz="1400" dirty="0"/>
              <a:t>para los </a:t>
            </a:r>
            <a:r>
              <a:rPr lang="es-EC" sz="1400" b="1" dirty="0"/>
              <a:t>literales a, b  </a:t>
            </a:r>
            <a:r>
              <a:rPr lang="es-EC" sz="1400" dirty="0"/>
              <a:t>y</a:t>
            </a:r>
            <a:r>
              <a:rPr lang="es-EC" sz="1400" b="1" dirty="0"/>
              <a:t> g </a:t>
            </a:r>
            <a:r>
              <a:rPr lang="es-EC" sz="1400" dirty="0"/>
              <a:t>registre información desde la </a:t>
            </a:r>
            <a:r>
              <a:rPr lang="es-EC" sz="1400" b="1" dirty="0"/>
              <a:t>pregunta 5.1.2 </a:t>
            </a:r>
            <a:r>
              <a:rPr lang="es-EC" sz="1400" dirty="0"/>
              <a:t>a la</a:t>
            </a:r>
            <a:r>
              <a:rPr lang="es-EC" sz="1400" b="1" dirty="0"/>
              <a:t> 5.1.3.4</a:t>
            </a:r>
            <a:endParaRPr lang="es-EC" sz="1400" dirty="0"/>
          </a:p>
          <a:p>
            <a:pPr lvl="0"/>
            <a:r>
              <a:rPr lang="es-EC" sz="1400" dirty="0"/>
              <a:t>Si la respuesta es SI para los </a:t>
            </a:r>
            <a:r>
              <a:rPr lang="es-EC" sz="1400" b="1" dirty="0"/>
              <a:t>literales c al f, </a:t>
            </a:r>
            <a:r>
              <a:rPr lang="es-EC" sz="1400" dirty="0"/>
              <a:t>debe registrar información en la</a:t>
            </a:r>
            <a:r>
              <a:rPr lang="es-EC" sz="1400" b="1" dirty="0"/>
              <a:t>  pregunta 5.1.1, </a:t>
            </a:r>
            <a:r>
              <a:rPr lang="es-EC" sz="1400" dirty="0"/>
              <a:t>el</a:t>
            </a:r>
            <a:r>
              <a:rPr lang="es-EC" sz="1400" b="1" dirty="0"/>
              <a:t> </a:t>
            </a:r>
            <a:r>
              <a:rPr lang="es-EC" sz="1400" dirty="0"/>
              <a:t>objetivo es conocer la/s  fuente/s  de procedencia de los ingresos y continúe con el registro de las siguientes preguntas </a:t>
            </a:r>
            <a:r>
              <a:rPr lang="es-EC" sz="1400" b="1" dirty="0"/>
              <a:t>5.1.2 </a:t>
            </a:r>
            <a:r>
              <a:rPr lang="es-EC" sz="1400" dirty="0"/>
              <a:t>a la</a:t>
            </a:r>
            <a:r>
              <a:rPr lang="es-EC" sz="1400" b="1" dirty="0"/>
              <a:t> 5.1.3.4</a:t>
            </a:r>
            <a:r>
              <a:rPr lang="es-EC" sz="1400" b="1" dirty="0" smtClean="0"/>
              <a:t>.</a:t>
            </a:r>
            <a:endParaRPr lang="es-EC" sz="1400" dirty="0"/>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5647" y="1030310"/>
            <a:ext cx="10774284" cy="31038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796316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74</a:t>
            </a:r>
            <a:endParaRPr lang="x-none"/>
          </a:p>
        </p:txBody>
      </p:sp>
      <p:sp>
        <p:nvSpPr>
          <p:cNvPr id="3" name="Título 1">
            <a:extLst>
              <a:ext uri="{FF2B5EF4-FFF2-40B4-BE49-F238E27FC236}">
                <a16:creationId xmlns:a16="http://schemas.microsoft.com/office/drawing/2014/main" xmlns="" id="{21B31889-7A28-4ED5-9E7A-EA9EC992FC16}"/>
              </a:ext>
            </a:extLst>
          </p:cNvPr>
          <p:cNvSpPr>
            <a:spLocks noGrp="1"/>
          </p:cNvSpPr>
          <p:nvPr>
            <p:ph type="title"/>
          </p:nvPr>
        </p:nvSpPr>
        <p:spPr>
          <a:xfrm>
            <a:off x="1153537" y="447718"/>
            <a:ext cx="8029100" cy="414116"/>
          </a:xfrm>
        </p:spPr>
        <p:txBody>
          <a:bodyPr>
            <a:noAutofit/>
          </a:bodyPr>
          <a:lstStyle/>
          <a:p>
            <a:r>
              <a:rPr lang="es-ES" sz="1800" dirty="0">
                <a:solidFill>
                  <a:schemeClr val="tx1"/>
                </a:solidFill>
              </a:rPr>
              <a:t>5.2 Registre el GASTO TOTAL del GAD Provincial  durante el año </a:t>
            </a:r>
            <a:r>
              <a:rPr lang="es-ES" sz="1800" dirty="0" smtClean="0">
                <a:solidFill>
                  <a:schemeClr val="tx1"/>
                </a:solidFill>
              </a:rPr>
              <a:t>2021</a:t>
            </a:r>
            <a:endParaRPr lang="es-EC" sz="1800" dirty="0">
              <a:solidFill>
                <a:schemeClr val="tx1"/>
              </a:solidFill>
            </a:endParaRPr>
          </a:p>
        </p:txBody>
      </p:sp>
      <p:sp>
        <p:nvSpPr>
          <p:cNvPr id="6" name="7 CuadroTexto">
            <a:extLst>
              <a:ext uri="{FF2B5EF4-FFF2-40B4-BE49-F238E27FC236}">
                <a16:creationId xmlns:a16="http://schemas.microsoft.com/office/drawing/2014/main" xmlns="" id="{D449E9D7-6B8D-4440-85ED-FE0A59EDB4BB}"/>
              </a:ext>
            </a:extLst>
          </p:cNvPr>
          <p:cNvSpPr txBox="1"/>
          <p:nvPr/>
        </p:nvSpPr>
        <p:spPr>
          <a:xfrm rot="10800000" flipV="1">
            <a:off x="852682" y="4357298"/>
            <a:ext cx="11095323" cy="1600438"/>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Determinar </a:t>
            </a:r>
            <a:r>
              <a:rPr lang="es-EC" sz="1400" dirty="0"/>
              <a:t>cuáles fueron los gastos para el GAD Provincial   durante el periodo de referencia </a:t>
            </a:r>
            <a:r>
              <a:rPr lang="es-EC" sz="1400" dirty="0" smtClean="0"/>
              <a:t>2021.</a:t>
            </a:r>
          </a:p>
          <a:p>
            <a:pPr lvl="0" algn="ctr"/>
            <a:r>
              <a:rPr lang="es-EC" sz="1400" b="1" dirty="0"/>
              <a:t>INSTRUCCIONES:</a:t>
            </a:r>
          </a:p>
          <a:p>
            <a:pPr marL="285750" lvl="0" indent="-285750">
              <a:buFont typeface="Arial" panose="020B0604020202020204" pitchFamily="34" charset="0"/>
              <a:buChar char="•"/>
            </a:pPr>
            <a:r>
              <a:rPr lang="es-EC" sz="1400" dirty="0"/>
              <a:t>Ingrese información en cada uno de los literales según corresponda.</a:t>
            </a:r>
          </a:p>
          <a:p>
            <a:pPr marL="285750" lvl="0" indent="-285750">
              <a:buFont typeface="Arial" panose="020B0604020202020204" pitchFamily="34" charset="0"/>
              <a:buChar char="•"/>
            </a:pPr>
            <a:r>
              <a:rPr lang="es-EC" sz="1400" dirty="0"/>
              <a:t>Para cada tipo de gasto debe existir información en las </a:t>
            </a:r>
            <a:r>
              <a:rPr lang="es-EC" sz="1400" b="1" dirty="0"/>
              <a:t>preguntas 5.2.1 a la 5.2.3.</a:t>
            </a:r>
            <a:endParaRPr lang="es-EC" sz="1400" dirty="0"/>
          </a:p>
          <a:p>
            <a:pPr marL="285750" lvl="0" indent="-285750">
              <a:buFont typeface="Arial" panose="020B0604020202020204" pitchFamily="34" charset="0"/>
              <a:buChar char="•"/>
            </a:pPr>
            <a:r>
              <a:rPr lang="es-EC" sz="1400" dirty="0"/>
              <a:t>La información que registre en  </a:t>
            </a:r>
            <a:r>
              <a:rPr lang="es-EC" sz="1400" b="1" dirty="0"/>
              <a:t>pregunta 5.2.3</a:t>
            </a:r>
            <a:r>
              <a:rPr lang="es-EC" sz="1400" dirty="0"/>
              <a:t> corresponde al porcentaje de ejecución del gasto, el mismo que tendrá un máximo del 100</a:t>
            </a:r>
            <a:r>
              <a:rPr lang="es-EC" sz="1400" dirty="0" smtClean="0"/>
              <a:t>%.</a:t>
            </a:r>
            <a:r>
              <a:rPr lang="es-EC" sz="1400" dirty="0"/>
              <a:t> </a:t>
            </a:r>
          </a:p>
        </p:txBody>
      </p:sp>
      <p:pic>
        <p:nvPicPr>
          <p:cNvPr id="7" name="Imagen 4">
            <a:extLst>
              <a:ext uri="{FF2B5EF4-FFF2-40B4-BE49-F238E27FC236}">
                <a16:creationId xmlns:a16="http://schemas.microsoft.com/office/drawing/2014/main" xmlns="" id="{0301E324-61A9-4EC3-918E-77229ADE1204}"/>
              </a:ext>
            </a:extLst>
          </p:cNvPr>
          <p:cNvPicPr>
            <a:picLocks noChangeAspect="1"/>
          </p:cNvPicPr>
          <p:nvPr/>
        </p:nvPicPr>
        <p:blipFill rotWithShape="1">
          <a:blip r:embed="rId2"/>
          <a:srcRect t="8032"/>
          <a:stretch/>
        </p:blipFill>
        <p:spPr>
          <a:xfrm>
            <a:off x="779736" y="953033"/>
            <a:ext cx="10880961" cy="3126640"/>
          </a:xfrm>
          <a:prstGeom prst="rect">
            <a:avLst/>
          </a:prstGeom>
        </p:spPr>
      </p:pic>
    </p:spTree>
    <p:extLst>
      <p:ext uri="{BB962C8B-B14F-4D97-AF65-F5344CB8AC3E}">
        <p14:creationId xmlns:p14="http://schemas.microsoft.com/office/powerpoint/2010/main" val="597963162"/>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75</a:t>
            </a:r>
            <a:endParaRPr lang="x-none"/>
          </a:p>
        </p:txBody>
      </p:sp>
      <p:sp>
        <p:nvSpPr>
          <p:cNvPr id="3" name="Título 1">
            <a:extLst>
              <a:ext uri="{FF2B5EF4-FFF2-40B4-BE49-F238E27FC236}">
                <a16:creationId xmlns:a16="http://schemas.microsoft.com/office/drawing/2014/main" xmlns="" id="{A080FE3A-A20C-4ABF-AE40-4162BCCCAA19}"/>
              </a:ext>
            </a:extLst>
          </p:cNvPr>
          <p:cNvSpPr>
            <a:spLocks noGrp="1"/>
          </p:cNvSpPr>
          <p:nvPr>
            <p:ph type="title"/>
          </p:nvPr>
        </p:nvSpPr>
        <p:spPr>
          <a:xfrm>
            <a:off x="1128369" y="443819"/>
            <a:ext cx="8067145" cy="414116"/>
          </a:xfrm>
        </p:spPr>
        <p:txBody>
          <a:bodyPr>
            <a:noAutofit/>
          </a:bodyPr>
          <a:lstStyle/>
          <a:p>
            <a:pPr algn="just"/>
            <a:r>
              <a:rPr lang="es-ES" sz="1800" dirty="0">
                <a:solidFill>
                  <a:schemeClr val="tx1"/>
                </a:solidFill>
              </a:rPr>
              <a:t>5.3 Registre el GASTO para GESTIÓN AMBIENTAL que realizó el GAD Provincial durante el año </a:t>
            </a:r>
            <a:r>
              <a:rPr lang="es-ES" sz="1800" dirty="0" smtClean="0">
                <a:solidFill>
                  <a:schemeClr val="tx1"/>
                </a:solidFill>
              </a:rPr>
              <a:t>2021 </a:t>
            </a:r>
            <a:endParaRPr lang="es-EC" sz="1800" dirty="0">
              <a:solidFill>
                <a:schemeClr val="tx1"/>
              </a:solidFill>
            </a:endParaRPr>
          </a:p>
        </p:txBody>
      </p:sp>
      <p:sp>
        <p:nvSpPr>
          <p:cNvPr id="5" name="7 CuadroTexto">
            <a:extLst>
              <a:ext uri="{FF2B5EF4-FFF2-40B4-BE49-F238E27FC236}">
                <a16:creationId xmlns:a16="http://schemas.microsoft.com/office/drawing/2014/main" xmlns="" id="{D4A1A194-F627-4ADD-9D9B-9D5D3E729A0B}"/>
              </a:ext>
            </a:extLst>
          </p:cNvPr>
          <p:cNvSpPr txBox="1"/>
          <p:nvPr/>
        </p:nvSpPr>
        <p:spPr>
          <a:xfrm>
            <a:off x="695626" y="2181013"/>
            <a:ext cx="4400950" cy="2677656"/>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Determinar </a:t>
            </a:r>
            <a:r>
              <a:rPr lang="es-EC" sz="1400" dirty="0"/>
              <a:t>el gasto de los gobiernos provinciales para la Gestión ambiental</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Ingrese información del Valor Programado, Valor codificado y el valor Devengado según corresponda en cada uno de los literales.</a:t>
            </a:r>
          </a:p>
          <a:p>
            <a:pPr marL="285750" indent="-285750" algn="just">
              <a:buFont typeface="Arial" panose="020B0604020202020204" pitchFamily="34" charset="0"/>
              <a:buChar char="•"/>
            </a:pPr>
            <a:r>
              <a:rPr lang="es-EC" sz="1400" dirty="0"/>
              <a:t>El aplicativo valida automáticamente la información registrada por lo que se debe tener presente que el </a:t>
            </a:r>
            <a:r>
              <a:rPr lang="es-EC" sz="1400" b="1" dirty="0"/>
              <a:t>Valor Codificado </a:t>
            </a:r>
            <a:r>
              <a:rPr lang="es-EC" sz="1400" dirty="0"/>
              <a:t>debe ser </a:t>
            </a:r>
            <a:r>
              <a:rPr lang="es-EC" sz="1400" b="1" dirty="0"/>
              <a:t>mayor o igual</a:t>
            </a:r>
            <a:r>
              <a:rPr lang="es-EC" sz="1400" dirty="0"/>
              <a:t> al </a:t>
            </a:r>
            <a:r>
              <a:rPr lang="es-EC" sz="1400" b="1" dirty="0"/>
              <a:t> Valor Devengado</a:t>
            </a:r>
            <a:r>
              <a:rPr lang="es-EC" sz="1400" b="1" dirty="0" smtClean="0"/>
              <a:t>.</a:t>
            </a:r>
            <a:endParaRPr lang="es-EC" sz="1400" dirty="0"/>
          </a:p>
        </p:txBody>
      </p:sp>
      <p:pic>
        <p:nvPicPr>
          <p:cNvPr id="7" name="Imagen 4">
            <a:extLst>
              <a:ext uri="{FF2B5EF4-FFF2-40B4-BE49-F238E27FC236}">
                <a16:creationId xmlns:a16="http://schemas.microsoft.com/office/drawing/2014/main" xmlns="" id="{D6F8D9F6-3034-49F2-BC04-081B5B7D4AB9}"/>
              </a:ext>
            </a:extLst>
          </p:cNvPr>
          <p:cNvPicPr>
            <a:picLocks noChangeAspect="1"/>
          </p:cNvPicPr>
          <p:nvPr/>
        </p:nvPicPr>
        <p:blipFill rotWithShape="1">
          <a:blip r:embed="rId2"/>
          <a:srcRect t="4005"/>
          <a:stretch/>
        </p:blipFill>
        <p:spPr>
          <a:xfrm>
            <a:off x="5155246" y="940154"/>
            <a:ext cx="7010400" cy="5164431"/>
          </a:xfrm>
          <a:prstGeom prst="rect">
            <a:avLst/>
          </a:prstGeom>
        </p:spPr>
      </p:pic>
    </p:spTree>
    <p:extLst>
      <p:ext uri="{BB962C8B-B14F-4D97-AF65-F5344CB8AC3E}">
        <p14:creationId xmlns:p14="http://schemas.microsoft.com/office/powerpoint/2010/main" val="597963162"/>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 xmlns:a16="http://schemas.microsoft.com/office/drawing/2014/main" id="{DAEFAD10-D531-A646-B780-2418143D9740}"/>
              </a:ext>
            </a:extLst>
          </p:cNvPr>
          <p:cNvSpPr>
            <a:spLocks noGrp="1"/>
          </p:cNvSpPr>
          <p:nvPr>
            <p:ph type="title"/>
          </p:nvPr>
        </p:nvSpPr>
        <p:spPr>
          <a:xfrm>
            <a:off x="2829696" y="3610956"/>
            <a:ext cx="8517753" cy="1112109"/>
          </a:xfrm>
        </p:spPr>
        <p:txBody>
          <a:bodyPr>
            <a:normAutofit fontScale="90000"/>
          </a:bodyPr>
          <a:lstStyle/>
          <a:p>
            <a:r>
              <a:rPr lang="es-EC" dirty="0"/>
              <a:t>Capítulo VI </a:t>
            </a:r>
            <a:r>
              <a:rPr lang="es-EC" dirty="0" smtClean="0"/>
              <a:t>COOPERACIÓN INTERNACIONAL</a:t>
            </a:r>
            <a:endParaRPr lang="es-EC" dirty="0"/>
          </a:p>
        </p:txBody>
      </p:sp>
      <p:sp>
        <p:nvSpPr>
          <p:cNvPr id="6" name="Marcador de texto 5">
            <a:extLst>
              <a:ext uri="{FF2B5EF4-FFF2-40B4-BE49-F238E27FC236}">
                <a16:creationId xmlns="" xmlns:a16="http://schemas.microsoft.com/office/drawing/2014/main" id="{BFA92F3C-CE9E-1E45-9C49-25DA5E06B8E0}"/>
              </a:ext>
            </a:extLst>
          </p:cNvPr>
          <p:cNvSpPr>
            <a:spLocks noGrp="1"/>
          </p:cNvSpPr>
          <p:nvPr>
            <p:ph type="body" sz="quarter" idx="10"/>
          </p:nvPr>
        </p:nvSpPr>
        <p:spPr/>
        <p:txBody>
          <a:bodyPr/>
          <a:lstStyle/>
          <a:p>
            <a:r>
              <a:rPr lang="es-EC" dirty="0" smtClean="0"/>
              <a:t>10</a:t>
            </a:r>
            <a:endParaRPr lang="es-EC" dirty="0"/>
          </a:p>
        </p:txBody>
      </p:sp>
    </p:spTree>
    <p:extLst>
      <p:ext uri="{BB962C8B-B14F-4D97-AF65-F5344CB8AC3E}">
        <p14:creationId xmlns:p14="http://schemas.microsoft.com/office/powerpoint/2010/main" val="392727204"/>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76</a:t>
            </a:r>
            <a:endParaRPr lang="x-none"/>
          </a:p>
        </p:txBody>
      </p:sp>
      <p:graphicFrame>
        <p:nvGraphicFramePr>
          <p:cNvPr id="3" name="6 Diagrama">
            <a:extLst>
              <a:ext uri="{FF2B5EF4-FFF2-40B4-BE49-F238E27FC236}">
                <a16:creationId xmlns:a16="http://schemas.microsoft.com/office/drawing/2014/main" xmlns="" id="{11287B44-C44B-4DC5-8642-54C30B0DD516}"/>
              </a:ext>
            </a:extLst>
          </p:cNvPr>
          <p:cNvGraphicFramePr/>
          <p:nvPr>
            <p:extLst>
              <p:ext uri="{D42A27DB-BD31-4B8C-83A1-F6EECF244321}">
                <p14:modId xmlns:p14="http://schemas.microsoft.com/office/powerpoint/2010/main" val="1189562497"/>
              </p:ext>
            </p:extLst>
          </p:nvPr>
        </p:nvGraphicFramePr>
        <p:xfrm>
          <a:off x="922506" y="1223683"/>
          <a:ext cx="10442430" cy="52443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597963162"/>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77</a:t>
            </a:r>
            <a:endParaRPr lang="x-none"/>
          </a:p>
        </p:txBody>
      </p:sp>
      <p:sp>
        <p:nvSpPr>
          <p:cNvPr id="3" name="7 CuadroTexto">
            <a:extLst>
              <a:ext uri="{FF2B5EF4-FFF2-40B4-BE49-F238E27FC236}">
                <a16:creationId xmlns:a16="http://schemas.microsoft.com/office/drawing/2014/main" xmlns="" id="{60C96DBF-2038-4B37-93AB-57CB248BC57E}"/>
              </a:ext>
            </a:extLst>
          </p:cNvPr>
          <p:cNvSpPr txBox="1"/>
          <p:nvPr/>
        </p:nvSpPr>
        <p:spPr>
          <a:xfrm>
            <a:off x="1175298" y="1184330"/>
            <a:ext cx="10789920" cy="646331"/>
          </a:xfrm>
          <a:prstGeom prst="rect">
            <a:avLst/>
          </a:prstGeom>
          <a:noFill/>
        </p:spPr>
        <p:txBody>
          <a:bodyPr wrap="square" rtlCol="0">
            <a:spAutoFit/>
          </a:bodyPr>
          <a:lstStyle/>
          <a:p>
            <a:pPr marL="342900" indent="-342900" algn="just">
              <a:buFont typeface="Arial" panose="020B0604020202020204" pitchFamily="34" charset="0"/>
              <a:buChar char="•"/>
            </a:pPr>
            <a:r>
              <a:rPr lang="es-EC" dirty="0"/>
              <a:t>Acceder  al aplicativo  mediante el link proporcionado a cada uno de los </a:t>
            </a:r>
            <a:r>
              <a:rPr lang="es-EC" dirty="0" smtClean="0"/>
              <a:t>usuarios, </a:t>
            </a:r>
            <a:r>
              <a:rPr lang="es-EC" dirty="0"/>
              <a:t>el mismo que contiene el nombre del usuario y contraseña.</a:t>
            </a:r>
          </a:p>
        </p:txBody>
      </p:sp>
      <p:sp>
        <p:nvSpPr>
          <p:cNvPr id="5" name="9 CuadroTexto">
            <a:extLst>
              <a:ext uri="{FF2B5EF4-FFF2-40B4-BE49-F238E27FC236}">
                <a16:creationId xmlns:a16="http://schemas.microsoft.com/office/drawing/2014/main" xmlns="" id="{051B2517-BCA2-4122-BF48-498E44D4C977}"/>
              </a:ext>
            </a:extLst>
          </p:cNvPr>
          <p:cNvSpPr txBox="1"/>
          <p:nvPr/>
        </p:nvSpPr>
        <p:spPr>
          <a:xfrm>
            <a:off x="6714397" y="3111500"/>
            <a:ext cx="603250" cy="276999"/>
          </a:xfrm>
          <a:prstGeom prst="rect">
            <a:avLst/>
          </a:prstGeom>
          <a:noFill/>
        </p:spPr>
        <p:txBody>
          <a:bodyPr wrap="square" rtlCol="0">
            <a:spAutoFit/>
          </a:bodyPr>
          <a:lstStyle/>
          <a:p>
            <a:r>
              <a:rPr lang="es-EC" sz="1200" b="1" dirty="0" smtClean="0">
                <a:solidFill>
                  <a:schemeClr val="accent5">
                    <a:lumMod val="60000"/>
                    <a:lumOff val="40000"/>
                  </a:schemeClr>
                </a:solidFill>
              </a:rPr>
              <a:t>2021</a:t>
            </a:r>
            <a:endParaRPr lang="es-EC" b="1" dirty="0">
              <a:solidFill>
                <a:schemeClr val="accent5">
                  <a:lumMod val="60000"/>
                  <a:lumOff val="40000"/>
                </a:schemeClr>
              </a:solidFill>
            </a:endParaRPr>
          </a:p>
        </p:txBody>
      </p:sp>
      <p:pic>
        <p:nvPicPr>
          <p:cNvPr id="6" name="Imagen 3">
            <a:extLst>
              <a:ext uri="{FF2B5EF4-FFF2-40B4-BE49-F238E27FC236}">
                <a16:creationId xmlns:a16="http://schemas.microsoft.com/office/drawing/2014/main" xmlns="" id="{B8BAEECB-00FF-48D5-9B25-0091E6FEEE1A}"/>
              </a:ext>
            </a:extLst>
          </p:cNvPr>
          <p:cNvPicPr/>
          <p:nvPr/>
        </p:nvPicPr>
        <p:blipFill rotWithShape="1">
          <a:blip r:embed="rId2"/>
          <a:srcRect l="3465" t="2009"/>
          <a:stretch/>
        </p:blipFill>
        <p:spPr bwMode="auto">
          <a:xfrm>
            <a:off x="683754" y="2220986"/>
            <a:ext cx="6899894" cy="3452684"/>
          </a:xfrm>
          <a:prstGeom prst="rect">
            <a:avLst/>
          </a:prstGeom>
          <a:ln>
            <a:noFill/>
          </a:ln>
          <a:extLst>
            <a:ext uri="{53640926-AAD7-44D8-BBD7-CCE9431645EC}">
              <a14:shadowObscured xmlns:a14="http://schemas.microsoft.com/office/drawing/2010/main"/>
            </a:ext>
          </a:extLst>
        </p:spPr>
      </p:pic>
      <p:pic>
        <p:nvPicPr>
          <p:cNvPr id="7" name="Imagen 4">
            <a:extLst>
              <a:ext uri="{FF2B5EF4-FFF2-40B4-BE49-F238E27FC236}">
                <a16:creationId xmlns:a16="http://schemas.microsoft.com/office/drawing/2014/main" xmlns="" id="{99C11FE9-A8A7-47BC-8CEB-80B4CD8CFC0A}"/>
              </a:ext>
            </a:extLst>
          </p:cNvPr>
          <p:cNvPicPr>
            <a:picLocks noChangeAspect="1"/>
          </p:cNvPicPr>
          <p:nvPr/>
        </p:nvPicPr>
        <p:blipFill>
          <a:blip r:embed="rId3"/>
          <a:stretch>
            <a:fillRect/>
          </a:stretch>
        </p:blipFill>
        <p:spPr>
          <a:xfrm>
            <a:off x="7895704" y="2220985"/>
            <a:ext cx="3867150" cy="3298969"/>
          </a:xfrm>
          <a:prstGeom prst="rect">
            <a:avLst/>
          </a:prstGeom>
        </p:spPr>
      </p:pic>
    </p:spTree>
    <p:extLst>
      <p:ext uri="{BB962C8B-B14F-4D97-AF65-F5344CB8AC3E}">
        <p14:creationId xmlns:p14="http://schemas.microsoft.com/office/powerpoint/2010/main" val="597963162"/>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78</a:t>
            </a:r>
            <a:endParaRPr lang="x-none"/>
          </a:p>
        </p:txBody>
      </p:sp>
      <p:sp>
        <p:nvSpPr>
          <p:cNvPr id="3" name="6 CuadroTexto">
            <a:extLst>
              <a:ext uri="{FF2B5EF4-FFF2-40B4-BE49-F238E27FC236}">
                <a16:creationId xmlns:a16="http://schemas.microsoft.com/office/drawing/2014/main" xmlns="" id="{4644F832-4937-498D-934E-4EBC92EF25A5}"/>
              </a:ext>
            </a:extLst>
          </p:cNvPr>
          <p:cNvSpPr txBox="1"/>
          <p:nvPr/>
        </p:nvSpPr>
        <p:spPr>
          <a:xfrm>
            <a:off x="1066536" y="1191028"/>
            <a:ext cx="8244840" cy="369332"/>
          </a:xfrm>
          <a:prstGeom prst="rect">
            <a:avLst/>
          </a:prstGeom>
          <a:noFill/>
        </p:spPr>
        <p:txBody>
          <a:bodyPr wrap="square" rtlCol="0">
            <a:spAutoFit/>
          </a:bodyPr>
          <a:lstStyle/>
          <a:p>
            <a:pPr marL="285750" indent="-285750">
              <a:buFont typeface="Arial" panose="020B0604020202020204" pitchFamily="34" charset="0"/>
              <a:buChar char="•"/>
            </a:pPr>
            <a:r>
              <a:rPr lang="es-EC" dirty="0"/>
              <a:t>Acceder  a la pestaña del capítulo VI Cooperación Internacional</a:t>
            </a: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3156" y="1714500"/>
            <a:ext cx="11039475" cy="379765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979631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Marcador de texto"/>
          <p:cNvSpPr>
            <a:spLocks noGrp="1"/>
          </p:cNvSpPr>
          <p:nvPr>
            <p:ph type="body" sz="quarter" idx="11"/>
          </p:nvPr>
        </p:nvSpPr>
        <p:spPr/>
        <p:txBody>
          <a:bodyPr>
            <a:normAutofit lnSpcReduction="10000"/>
          </a:bodyPr>
          <a:lstStyle/>
          <a:p>
            <a:r>
              <a:rPr lang="es-EC" dirty="0" smtClean="0"/>
              <a:t>08</a:t>
            </a:r>
            <a:endParaRPr lang="es-EC"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1721" y="980069"/>
            <a:ext cx="10334625" cy="37593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6 Rectángulo"/>
          <p:cNvSpPr/>
          <p:nvPr/>
        </p:nvSpPr>
        <p:spPr>
          <a:xfrm>
            <a:off x="633032" y="5037881"/>
            <a:ext cx="11208061" cy="584775"/>
          </a:xfrm>
          <a:prstGeom prst="rect">
            <a:avLst/>
          </a:prstGeom>
        </p:spPr>
        <p:txBody>
          <a:bodyPr wrap="square">
            <a:spAutoFit/>
          </a:bodyPr>
          <a:lstStyle/>
          <a:p>
            <a:pPr algn="just"/>
            <a:r>
              <a:rPr lang="es-EC" sz="1600" dirty="0" smtClean="0"/>
              <a:t>3. A continuación se visualizará la distribución de la carga de trabajo asignada para cada una de las coordinaciones zonales (sur, centro, litoral) y planta central.</a:t>
            </a:r>
            <a:endParaRPr lang="es-ES_tradnl" sz="1600" dirty="0" smtClean="0"/>
          </a:p>
        </p:txBody>
      </p:sp>
    </p:spTree>
    <p:extLst>
      <p:ext uri="{BB962C8B-B14F-4D97-AF65-F5344CB8AC3E}">
        <p14:creationId xmlns:p14="http://schemas.microsoft.com/office/powerpoint/2010/main" val="1259402596"/>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79</a:t>
            </a:r>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533593"/>
            <a:ext cx="8034181" cy="414116"/>
          </a:xfrm>
        </p:spPr>
        <p:txBody>
          <a:bodyPr>
            <a:noAutofit/>
          </a:bodyPr>
          <a:lstStyle/>
          <a:p>
            <a:r>
              <a:rPr lang="es-EC" sz="1800" dirty="0">
                <a:solidFill>
                  <a:schemeClr val="tx1"/>
                </a:solidFill>
              </a:rPr>
              <a:t>6.1 Dispuso de una dependencia específica encargada de la gestión de la competencia:</a:t>
            </a:r>
          </a:p>
        </p:txBody>
      </p:sp>
      <p:sp>
        <p:nvSpPr>
          <p:cNvPr id="12" name="7 CuadroTexto">
            <a:extLst>
              <a:ext uri="{FF2B5EF4-FFF2-40B4-BE49-F238E27FC236}">
                <a16:creationId xmlns="" xmlns:a16="http://schemas.microsoft.com/office/drawing/2014/main" id="{E050A916-3307-45F8-BC47-FF5F24888E41}"/>
              </a:ext>
            </a:extLst>
          </p:cNvPr>
          <p:cNvSpPr txBox="1"/>
          <p:nvPr/>
        </p:nvSpPr>
        <p:spPr>
          <a:xfrm>
            <a:off x="758839" y="1881471"/>
            <a:ext cx="4400950" cy="2246769"/>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Determinar  </a:t>
            </a:r>
            <a:r>
              <a:rPr lang="es-EC" sz="1400" dirty="0"/>
              <a:t>el  número de GAD que cuentan con una </a:t>
            </a:r>
            <a:r>
              <a:rPr lang="es-EC" sz="1400" dirty="0" smtClean="0"/>
              <a:t>dependencia específica </a:t>
            </a:r>
            <a:r>
              <a:rPr lang="es-EC" sz="1400" dirty="0"/>
              <a:t>de Cooperación Internacional</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Seleccione una sola respuesta </a:t>
            </a:r>
            <a:r>
              <a:rPr lang="es-EC" sz="1400" b="1" dirty="0"/>
              <a:t>SI/NO </a:t>
            </a:r>
            <a:r>
              <a:rPr lang="es-EC" sz="1400" dirty="0"/>
              <a:t>y continúe con la siguiente pregunta.</a:t>
            </a:r>
          </a:p>
          <a:p>
            <a:pPr marL="285750" lvl="0" indent="-285750" algn="just">
              <a:buFont typeface="Arial" panose="020B0604020202020204" pitchFamily="34" charset="0"/>
              <a:buChar char="•"/>
            </a:pPr>
            <a:r>
              <a:rPr lang="es-EC" sz="1400" dirty="0"/>
              <a:t>Si la respuesta es </a:t>
            </a:r>
            <a:r>
              <a:rPr lang="es-EC" sz="1400" b="1" dirty="0"/>
              <a:t>NO, </a:t>
            </a:r>
            <a:r>
              <a:rPr lang="es-EC" sz="1400" dirty="0"/>
              <a:t>especifique  a que dependencia gestionó la competencia en la </a:t>
            </a:r>
            <a:r>
              <a:rPr lang="es-EC" sz="1400" b="1" dirty="0"/>
              <a:t>pregunta 6.1.2 </a:t>
            </a:r>
            <a:r>
              <a:rPr lang="es-EC" sz="1400" b="1" dirty="0" smtClean="0"/>
              <a:t>Especifique</a:t>
            </a:r>
            <a:endParaRPr lang="es-EC" sz="14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79546" y="2094397"/>
            <a:ext cx="6699892" cy="16662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046144706"/>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80</a:t>
            </a:r>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456319"/>
            <a:ext cx="8015781" cy="414116"/>
          </a:xfrm>
        </p:spPr>
        <p:txBody>
          <a:bodyPr>
            <a:noAutofit/>
          </a:bodyPr>
          <a:lstStyle/>
          <a:p>
            <a:r>
              <a:rPr lang="es-EC" sz="1800" dirty="0">
                <a:solidFill>
                  <a:schemeClr val="tx1"/>
                </a:solidFill>
              </a:rPr>
              <a:t>6.1.1 Especifique la dependencia que dispuso el GAD para la gestión de la competencia:</a:t>
            </a:r>
          </a:p>
        </p:txBody>
      </p:sp>
      <p:sp>
        <p:nvSpPr>
          <p:cNvPr id="5" name="7 CuadroTexto">
            <a:extLst>
              <a:ext uri="{FF2B5EF4-FFF2-40B4-BE49-F238E27FC236}">
                <a16:creationId xmlns:a16="http://schemas.microsoft.com/office/drawing/2014/main" xmlns="" id="{D22D1DBD-43CC-47EF-8A78-DA1D565E2464}"/>
              </a:ext>
            </a:extLst>
          </p:cNvPr>
          <p:cNvSpPr txBox="1"/>
          <p:nvPr/>
        </p:nvSpPr>
        <p:spPr>
          <a:xfrm>
            <a:off x="950685" y="1253356"/>
            <a:ext cx="5145315" cy="3754874"/>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a:t>
            </a:r>
            <a:r>
              <a:rPr lang="es-EC" sz="1400" dirty="0"/>
              <a:t>si el GAD contó con una estructura organizacional  para llevar a cabo las actividades de la gestión de la competencia dentro del departamento de Vialidad</a:t>
            </a:r>
            <a:r>
              <a:rPr lang="es-EC" sz="1400" dirty="0" smtClean="0"/>
              <a:t>.</a:t>
            </a:r>
          </a:p>
          <a:p>
            <a:pPr algn="just"/>
            <a:r>
              <a:rPr lang="es-EC" sz="1400" b="1" dirty="0"/>
              <a:t>Estructura organizacional.-</a:t>
            </a:r>
            <a:r>
              <a:rPr lang="es-EC" sz="1400" dirty="0"/>
              <a:t>se relaciona con la organización del “cuerpo corporativo” y no del personal, dentro de una organización cada grupo de actividades con el  mismo objetivo deben tener una cabeza y un plan, dependiendo de cada GAD estas cabezas pueden ser, una Coordinación, Dirección, Jefatura o Unidad</a:t>
            </a:r>
          </a:p>
          <a:p>
            <a:pPr lvl="0" algn="ctr"/>
            <a:r>
              <a:rPr lang="es-EC" sz="1400" b="1" dirty="0" smtClean="0"/>
              <a:t>INSTRUCCIONES:</a:t>
            </a:r>
            <a:endParaRPr lang="es-EC" sz="1400" b="1" dirty="0"/>
          </a:p>
          <a:p>
            <a:pPr marL="285750" lvl="0" indent="-285750" algn="just">
              <a:buFont typeface="Arial" panose="020B0604020202020204" pitchFamily="34" charset="0"/>
              <a:buChar char="•"/>
            </a:pPr>
            <a:r>
              <a:rPr lang="es-EC" sz="1400" dirty="0"/>
              <a:t>Seleccione una sola respuesta entre los literales </a:t>
            </a:r>
            <a:r>
              <a:rPr lang="es-EC" sz="1400" b="1" dirty="0"/>
              <a:t>a</a:t>
            </a:r>
            <a:r>
              <a:rPr lang="es-EC" sz="1400" dirty="0"/>
              <a:t> al </a:t>
            </a:r>
            <a:r>
              <a:rPr lang="es-EC" sz="1400" b="1" dirty="0"/>
              <a:t>e</a:t>
            </a:r>
            <a:r>
              <a:rPr lang="es-EC" sz="1400" dirty="0"/>
              <a:t>, si selecciona literal </a:t>
            </a:r>
            <a:r>
              <a:rPr lang="es-EC" sz="1400" b="1" dirty="0"/>
              <a:t>e Otro especifique</a:t>
            </a:r>
            <a:r>
              <a:rPr lang="es-EC" sz="1400" dirty="0"/>
              <a:t>, describa cual es la estructura organizacional con la que cuenta la Gestión</a:t>
            </a:r>
            <a:r>
              <a:rPr lang="es-EC" sz="1400" dirty="0" smtClean="0"/>
              <a:t>.</a:t>
            </a:r>
            <a:endParaRPr lang="es-EC" sz="14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32525" y="1828800"/>
            <a:ext cx="5554830" cy="2108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9752926"/>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81</a:t>
            </a:r>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456319"/>
            <a:ext cx="8008423" cy="414116"/>
          </a:xfrm>
        </p:spPr>
        <p:txBody>
          <a:bodyPr>
            <a:noAutofit/>
          </a:bodyPr>
          <a:lstStyle/>
          <a:p>
            <a:r>
              <a:rPr lang="es-EC" sz="1800" dirty="0">
                <a:solidFill>
                  <a:schemeClr val="tx1"/>
                </a:solidFill>
              </a:rPr>
              <a:t>6.1.2 Al no contar con una dependencia específica, indique quien gestionó la </a:t>
            </a:r>
            <a:r>
              <a:rPr lang="es-EC" sz="1800" dirty="0" smtClean="0">
                <a:solidFill>
                  <a:schemeClr val="tx1"/>
                </a:solidFill>
              </a:rPr>
              <a:t>competencia</a:t>
            </a:r>
            <a:r>
              <a:rPr lang="es-EC" sz="1800" dirty="0">
                <a:solidFill>
                  <a:schemeClr val="tx1"/>
                </a:solidFill>
              </a:rPr>
              <a:t>.</a:t>
            </a:r>
            <a:endParaRPr lang="es-EC" sz="1800" dirty="0">
              <a:solidFill>
                <a:srgbClr val="FF0000"/>
              </a:solidFill>
            </a:endParaRPr>
          </a:p>
        </p:txBody>
      </p:sp>
      <p:sp>
        <p:nvSpPr>
          <p:cNvPr id="5" name="7 CuadroTexto">
            <a:extLst>
              <a:ext uri="{FF2B5EF4-FFF2-40B4-BE49-F238E27FC236}">
                <a16:creationId xmlns="" xmlns:a16="http://schemas.microsoft.com/office/drawing/2014/main" id="{E050A916-3307-45F8-BC47-FF5F24888E41}"/>
              </a:ext>
            </a:extLst>
          </p:cNvPr>
          <p:cNvSpPr txBox="1"/>
          <p:nvPr/>
        </p:nvSpPr>
        <p:spPr>
          <a:xfrm>
            <a:off x="758839" y="1881471"/>
            <a:ext cx="4400950" cy="1384995"/>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 </a:t>
            </a:r>
            <a:endParaRPr lang="es-EC" sz="1400" b="1" dirty="0" smtClean="0"/>
          </a:p>
          <a:p>
            <a:pPr algn="just"/>
            <a:r>
              <a:rPr lang="es-EC" sz="1400" dirty="0" smtClean="0"/>
              <a:t>Conocer que dependencia gestionó la competencia de Cooperación </a:t>
            </a:r>
            <a:r>
              <a:rPr lang="es-EC" sz="1400" dirty="0"/>
              <a:t>Internacional</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Seleccione una sola respuesta entre los literales </a:t>
            </a:r>
            <a:r>
              <a:rPr lang="es-EC" sz="1400" b="1" dirty="0"/>
              <a:t>a</a:t>
            </a:r>
            <a:r>
              <a:rPr lang="es-EC" sz="1400" dirty="0"/>
              <a:t> al </a:t>
            </a:r>
            <a:r>
              <a:rPr lang="es-EC" sz="1400" b="1" dirty="0"/>
              <a:t>c</a:t>
            </a:r>
            <a:r>
              <a:rPr lang="es-EC" sz="1400" b="1" dirty="0" smtClean="0"/>
              <a:t>.</a:t>
            </a:r>
            <a:endParaRPr lang="es-EC" sz="14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7663" y="2161566"/>
            <a:ext cx="6336673" cy="15214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9752926"/>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6213432"/>
            <a:ext cx="728662" cy="457629"/>
          </a:xfrm>
        </p:spPr>
        <p:txBody>
          <a:bodyPr>
            <a:normAutofit lnSpcReduction="10000"/>
          </a:bodyPr>
          <a:lstStyle/>
          <a:p>
            <a:r>
              <a:rPr lang="es-EC" dirty="0" smtClean="0"/>
              <a:t>82</a:t>
            </a:r>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316619"/>
            <a:ext cx="8008423" cy="414116"/>
          </a:xfrm>
        </p:spPr>
        <p:txBody>
          <a:bodyPr>
            <a:noAutofit/>
          </a:bodyPr>
          <a:lstStyle/>
          <a:p>
            <a:r>
              <a:rPr lang="es-EC" sz="1800" dirty="0">
                <a:solidFill>
                  <a:schemeClr val="tx1"/>
                </a:solidFill>
              </a:rPr>
              <a:t>6.2 Registre la información del personal con el cual contó  la jefatura, dirección o coordinación para gestionar la competencia en el año </a:t>
            </a:r>
            <a:r>
              <a:rPr lang="es-EC" sz="1800" dirty="0" smtClean="0">
                <a:solidFill>
                  <a:schemeClr val="tx1"/>
                </a:solidFill>
              </a:rPr>
              <a:t>2021</a:t>
            </a:r>
            <a:endParaRPr lang="es-EC" sz="1800" dirty="0">
              <a:solidFill>
                <a:srgbClr val="FF0000"/>
              </a:solidFill>
            </a:endParaRPr>
          </a:p>
        </p:txBody>
      </p:sp>
      <p:sp>
        <p:nvSpPr>
          <p:cNvPr id="13"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a:xfrm>
            <a:off x="11083969" y="6213432"/>
            <a:ext cx="728662" cy="457629"/>
          </a:xfrm>
        </p:spPr>
        <p:txBody>
          <a:bodyPr>
            <a:normAutofit lnSpcReduction="10000"/>
          </a:bodyPr>
          <a:lstStyle/>
          <a:p>
            <a:r>
              <a:rPr lang="es-EC" dirty="0" smtClean="0"/>
              <a:t>15</a:t>
            </a:r>
            <a:endParaRPr lang="x-none"/>
          </a:p>
        </p:txBody>
      </p:sp>
      <p:sp>
        <p:nvSpPr>
          <p:cNvPr id="14" name="7 CuadroTexto">
            <a:extLst>
              <a:ext uri="{FF2B5EF4-FFF2-40B4-BE49-F238E27FC236}">
                <a16:creationId xmlns:a16="http://schemas.microsoft.com/office/drawing/2014/main" xmlns="" id="{38205373-B736-4ECB-AE7A-CD9B037A1D1E}"/>
              </a:ext>
            </a:extLst>
          </p:cNvPr>
          <p:cNvSpPr txBox="1"/>
          <p:nvPr/>
        </p:nvSpPr>
        <p:spPr>
          <a:xfrm>
            <a:off x="605373" y="3338678"/>
            <a:ext cx="11401036" cy="2031325"/>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 </a:t>
            </a:r>
            <a:r>
              <a:rPr lang="es-EC" sz="1400" dirty="0" smtClean="0"/>
              <a:t>Conocer la información del personal con el cual contó el </a:t>
            </a:r>
            <a:r>
              <a:rPr lang="es-EC" sz="1400" dirty="0"/>
              <a:t>GAD Provincial dentro del departamento o unidad, </a:t>
            </a:r>
            <a:r>
              <a:rPr lang="es-EC" sz="1400" dirty="0" smtClean="0"/>
              <a:t>para ejecutar  las actividades que son de su competencia, </a:t>
            </a:r>
            <a:r>
              <a:rPr lang="es-EC" sz="1400" dirty="0"/>
              <a:t>además determinar la denominación del puesto, régimen laboral (Nombramiento Provisional; Nombramiento definitivo; Contrato ocasional; código de </a:t>
            </a:r>
            <a:r>
              <a:rPr lang="es-EC" sz="1400" dirty="0" smtClean="0"/>
              <a:t>trabajo, etc.), </a:t>
            </a:r>
            <a:r>
              <a:rPr lang="es-EC" sz="1400" dirty="0"/>
              <a:t>nivel de instrucción, </a:t>
            </a:r>
            <a:r>
              <a:rPr lang="es-EC" sz="1400" dirty="0" smtClean="0"/>
              <a:t>título,  género, edad y experiencia </a:t>
            </a:r>
            <a:r>
              <a:rPr lang="es-EC" sz="1400" dirty="0"/>
              <a:t>del personal lo cual ayudará al desarrollo de procesos de formación más efectivos a largo plazo. </a:t>
            </a:r>
            <a:endParaRPr lang="es-EC" sz="1400" dirty="0" smtClean="0"/>
          </a:p>
          <a:p>
            <a:pPr lvl="0" algn="ctr"/>
            <a:r>
              <a:rPr lang="es-EC" sz="1400" b="1" dirty="0" smtClean="0"/>
              <a:t>INSTRUCCIONES</a:t>
            </a:r>
            <a:r>
              <a:rPr lang="es-EC" sz="1400" b="1" dirty="0"/>
              <a:t>:</a:t>
            </a:r>
          </a:p>
          <a:p>
            <a:pPr marL="285750" lvl="0" indent="-285750" algn="just">
              <a:buFont typeface="Arial" panose="020B0604020202020204" pitchFamily="34" charset="0"/>
              <a:buChar char="•"/>
            </a:pPr>
            <a:r>
              <a:rPr lang="es-EC" sz="1400" dirty="0" smtClean="0"/>
              <a:t>Presione </a:t>
            </a:r>
            <a:r>
              <a:rPr lang="es-EC" sz="1400" dirty="0"/>
              <a:t>el</a:t>
            </a:r>
            <a:r>
              <a:rPr lang="es-EC" sz="1400" b="1" dirty="0"/>
              <a:t> botón agregar registros </a:t>
            </a:r>
            <a:r>
              <a:rPr lang="es-EC" sz="1400" dirty="0"/>
              <a:t>seguido del ícono        y se visualizará los campos para el  ingreso de la información </a:t>
            </a:r>
            <a:r>
              <a:rPr lang="es-EC" sz="1400" b="1" dirty="0"/>
              <a:t>DENOMINACIÓN DEL PUESTO, </a:t>
            </a:r>
            <a:r>
              <a:rPr lang="es-EC" sz="1400" b="1" dirty="0" smtClean="0"/>
              <a:t>GÉNERO, EDAD, RÉGIMEN </a:t>
            </a:r>
            <a:r>
              <a:rPr lang="es-EC" sz="1400" b="1" dirty="0"/>
              <a:t>LABORAL, NIVEL DE </a:t>
            </a:r>
            <a:r>
              <a:rPr lang="es-EC" sz="1400" b="1" dirty="0" smtClean="0"/>
              <a:t>INSTRUCCIÓN</a:t>
            </a:r>
            <a:r>
              <a:rPr lang="es-EC" sz="1400" b="1" dirty="0"/>
              <a:t> </a:t>
            </a:r>
            <a:r>
              <a:rPr lang="es-EC" sz="1400" b="1" dirty="0" smtClean="0"/>
              <a:t>Y EXPERIENCA </a:t>
            </a:r>
            <a:r>
              <a:rPr lang="es-EC" sz="1400" dirty="0"/>
              <a:t>una vez que haya culminado con el registro presione el ícono     </a:t>
            </a:r>
            <a:r>
              <a:rPr lang="es-EC" sz="1400" b="1" dirty="0"/>
              <a:t>.</a:t>
            </a:r>
            <a:r>
              <a:rPr lang="es-EC" sz="1400" dirty="0"/>
              <a:t> </a:t>
            </a:r>
          </a:p>
          <a:p>
            <a:pPr marL="285750" indent="-285750" algn="just">
              <a:buFont typeface="Arial" panose="020B0604020202020204" pitchFamily="34" charset="0"/>
              <a:buChar char="•"/>
            </a:pPr>
            <a:r>
              <a:rPr lang="es-EC" sz="1400" dirty="0"/>
              <a:t>Si se cuenta con más de un registro, presione el </a:t>
            </a:r>
            <a:r>
              <a:rPr lang="es-EC" sz="1400" b="1" dirty="0"/>
              <a:t>botón agregar </a:t>
            </a:r>
            <a:r>
              <a:rPr lang="es-EC" sz="1400" dirty="0"/>
              <a:t>y realice el mismo proceso</a:t>
            </a:r>
            <a:r>
              <a:rPr lang="es-EC" sz="1400" dirty="0" smtClean="0"/>
              <a:t>.</a:t>
            </a:r>
            <a:endParaRPr lang="es-EC" sz="1400" dirty="0"/>
          </a:p>
        </p:txBody>
      </p:sp>
      <p:pic>
        <p:nvPicPr>
          <p:cNvPr id="18"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8578" y="4872989"/>
            <a:ext cx="232625" cy="267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0823" y="5006749"/>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0" name="19 Rectángulo"/>
          <p:cNvSpPr/>
          <p:nvPr/>
        </p:nvSpPr>
        <p:spPr>
          <a:xfrm>
            <a:off x="605372" y="5407010"/>
            <a:ext cx="7319427" cy="1285890"/>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s-EC" sz="1400" b="1" dirty="0" smtClean="0">
                <a:solidFill>
                  <a:schemeClr val="tx1"/>
                </a:solidFill>
              </a:rPr>
              <a:t>Recuerde: </a:t>
            </a:r>
            <a:r>
              <a:rPr lang="es-EC" sz="1400" dirty="0" smtClean="0">
                <a:solidFill>
                  <a:schemeClr val="tx1"/>
                </a:solidFill>
              </a:rPr>
              <a:t>Para el campo </a:t>
            </a:r>
            <a:r>
              <a:rPr lang="es-EC" sz="1400" b="1" dirty="0" smtClean="0">
                <a:solidFill>
                  <a:schemeClr val="tx1"/>
                </a:solidFill>
              </a:rPr>
              <a:t>TÍTULO </a:t>
            </a:r>
            <a:r>
              <a:rPr lang="es-EC" sz="1400" dirty="0">
                <a:solidFill>
                  <a:schemeClr val="tx1"/>
                </a:solidFill>
              </a:rPr>
              <a:t>se </a:t>
            </a:r>
            <a:r>
              <a:rPr lang="es-EC" sz="1400" dirty="0" smtClean="0">
                <a:solidFill>
                  <a:schemeClr val="tx1"/>
                </a:solidFill>
              </a:rPr>
              <a:t>debe describir </a:t>
            </a:r>
            <a:r>
              <a:rPr lang="es-EC" sz="1400" b="1" dirty="0" smtClean="0">
                <a:solidFill>
                  <a:schemeClr val="tx1"/>
                </a:solidFill>
              </a:rPr>
              <a:t>UN</a:t>
            </a:r>
            <a:r>
              <a:rPr lang="es-EC" sz="1400" dirty="0" smtClean="0">
                <a:solidFill>
                  <a:schemeClr val="tx1"/>
                </a:solidFill>
              </a:rPr>
              <a:t> solo título </a:t>
            </a:r>
            <a:r>
              <a:rPr lang="es-EC" sz="1400" dirty="0">
                <a:solidFill>
                  <a:schemeClr val="tx1"/>
                </a:solidFill>
              </a:rPr>
              <a:t>como se encuentra registrado en </a:t>
            </a:r>
            <a:r>
              <a:rPr lang="es-EC" sz="1400" dirty="0" smtClean="0">
                <a:solidFill>
                  <a:schemeClr val="tx1"/>
                </a:solidFill>
              </a:rPr>
              <a:t>la </a:t>
            </a:r>
            <a:r>
              <a:rPr lang="es-EC" sz="1400" b="1" dirty="0" smtClean="0">
                <a:solidFill>
                  <a:schemeClr val="tx1"/>
                </a:solidFill>
              </a:rPr>
              <a:t>SENESCYT</a:t>
            </a:r>
            <a:r>
              <a:rPr lang="es-EC" sz="1400" dirty="0" smtClean="0">
                <a:solidFill>
                  <a:schemeClr val="tx1"/>
                </a:solidFill>
              </a:rPr>
              <a:t>, no se debe aceptar abreviaturas, no se debe aceptar los siguientes registros:</a:t>
            </a:r>
          </a:p>
          <a:p>
            <a:pPr algn="just"/>
            <a:r>
              <a:rPr lang="es-EC" sz="1400" dirty="0" smtClean="0">
                <a:solidFill>
                  <a:schemeClr val="tx1"/>
                </a:solidFill>
              </a:rPr>
              <a:t> </a:t>
            </a:r>
            <a:endParaRPr lang="es-EC" sz="1400" b="1" dirty="0">
              <a:solidFill>
                <a:schemeClr val="tx1"/>
              </a:solidFill>
            </a:endParaRPr>
          </a:p>
        </p:txBody>
      </p:sp>
      <p:pic>
        <p:nvPicPr>
          <p:cNvPr id="21" name="Picture 4"/>
          <p:cNvPicPr>
            <a:picLocks noChangeAspect="1" noChangeArrowheads="1"/>
          </p:cNvPicPr>
          <p:nvPr/>
        </p:nvPicPr>
        <p:blipFill rotWithShape="1">
          <a:blip r:embed="rId4">
            <a:extLst>
              <a:ext uri="{28A0092B-C50C-407E-A947-70E740481C1C}">
                <a14:useLocalDpi xmlns:a14="http://schemas.microsoft.com/office/drawing/2010/main" val="0"/>
              </a:ext>
            </a:extLst>
          </a:blip>
          <a:srcRect b="43442"/>
          <a:stretch/>
        </p:blipFill>
        <p:spPr bwMode="auto">
          <a:xfrm>
            <a:off x="3920049" y="5880100"/>
            <a:ext cx="3916509" cy="79096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2" name="21 CuadroTexto"/>
          <p:cNvSpPr txBox="1"/>
          <p:nvPr/>
        </p:nvSpPr>
        <p:spPr>
          <a:xfrm>
            <a:off x="8026400" y="5367738"/>
            <a:ext cx="3991937" cy="1384995"/>
          </a:xfrm>
          <a:prstGeom prst="rect">
            <a:avLst/>
          </a:prstGeom>
          <a:solidFill>
            <a:schemeClr val="accent4">
              <a:lumMod val="40000"/>
              <a:lumOff val="60000"/>
            </a:schemeClr>
          </a:solidFill>
        </p:spPr>
        <p:txBody>
          <a:bodyPr wrap="square" rtlCol="0">
            <a:spAutoFit/>
          </a:bodyPr>
          <a:lstStyle/>
          <a:p>
            <a:pPr algn="just"/>
            <a:r>
              <a:rPr lang="es-EC" sz="1200" b="1" dirty="0"/>
              <a:t>TOME EN CUENTA:</a:t>
            </a:r>
            <a:r>
              <a:rPr lang="es-EC" sz="1200" dirty="0"/>
              <a:t> para el caso que seleccione en nivel de instrucción </a:t>
            </a:r>
            <a:r>
              <a:rPr lang="es-EC" sz="1200" b="1" dirty="0"/>
              <a:t>SECUNDARIA,</a:t>
            </a:r>
            <a:r>
              <a:rPr lang="es-EC" sz="1200" dirty="0"/>
              <a:t> en el campo </a:t>
            </a:r>
            <a:r>
              <a:rPr lang="es-EC" sz="1200" b="1" dirty="0"/>
              <a:t>TÍTULO </a:t>
            </a:r>
            <a:r>
              <a:rPr lang="es-EC" sz="1200" dirty="0"/>
              <a:t>el sistema automáticamente describirá la opción </a:t>
            </a:r>
            <a:r>
              <a:rPr lang="es-EC" sz="1200" b="1" dirty="0"/>
              <a:t>BACHILLER</a:t>
            </a:r>
            <a:r>
              <a:rPr lang="es-EC" sz="1200" dirty="0"/>
              <a:t> </a:t>
            </a:r>
            <a:r>
              <a:rPr lang="es-EC" sz="1200" b="1" dirty="0"/>
              <a:t> </a:t>
            </a:r>
            <a:r>
              <a:rPr lang="es-EC" sz="1200" dirty="0"/>
              <a:t>sin descripción de ninguna rama, para el caso en que seleccione nivel de instrucción </a:t>
            </a:r>
            <a:r>
              <a:rPr lang="es-EC" sz="1200" b="1" dirty="0"/>
              <a:t>PRIMARIA</a:t>
            </a:r>
            <a:r>
              <a:rPr lang="es-EC" sz="1200" dirty="0"/>
              <a:t>, el campo </a:t>
            </a:r>
            <a:r>
              <a:rPr lang="es-EC" sz="1200" b="1" dirty="0"/>
              <a:t>TÍTULO </a:t>
            </a:r>
            <a:r>
              <a:rPr lang="es-EC" sz="1200" dirty="0"/>
              <a:t>se bloqueará</a:t>
            </a:r>
          </a:p>
        </p:txBody>
      </p:sp>
      <p:pic>
        <p:nvPicPr>
          <p:cNvPr id="2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78303" y="4460649"/>
            <a:ext cx="312906" cy="28569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706" y="939800"/>
            <a:ext cx="11404703" cy="2362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479752926"/>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83</a:t>
            </a:r>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456319"/>
            <a:ext cx="7995545" cy="414116"/>
          </a:xfrm>
        </p:spPr>
        <p:txBody>
          <a:bodyPr>
            <a:noAutofit/>
          </a:bodyPr>
          <a:lstStyle/>
          <a:p>
            <a:r>
              <a:rPr lang="es-EC" sz="1800" dirty="0">
                <a:solidFill>
                  <a:schemeClr val="tx1"/>
                </a:solidFill>
              </a:rPr>
              <a:t>6.3.1 Detalle la información sobre las capacitaciones recibidas, en el 2021, por el personal que gestionó la competencia:</a:t>
            </a:r>
          </a:p>
        </p:txBody>
      </p:sp>
      <p:sp>
        <p:nvSpPr>
          <p:cNvPr id="5" name="7 CuadroTexto">
            <a:extLst>
              <a:ext uri="{FF2B5EF4-FFF2-40B4-BE49-F238E27FC236}">
                <a16:creationId xmlns:a16="http://schemas.microsoft.com/office/drawing/2014/main" xmlns="" id="{0613E060-4592-4852-8476-7DCD5CD36D68}"/>
              </a:ext>
            </a:extLst>
          </p:cNvPr>
          <p:cNvSpPr txBox="1"/>
          <p:nvPr/>
        </p:nvSpPr>
        <p:spPr>
          <a:xfrm>
            <a:off x="588105" y="2935428"/>
            <a:ext cx="11466520" cy="2677656"/>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just"/>
            <a:r>
              <a:rPr lang="es-EC" sz="1400" b="1" dirty="0"/>
              <a:t>OBJETIVO: </a:t>
            </a:r>
            <a:r>
              <a:rPr lang="es-EC" sz="1400" dirty="0"/>
              <a:t>El propósito es conocer si el GAD ha implementado acciones de capacitación a los funcionarios en temas relevantes para  el buen funcionamiento de la competencia de </a:t>
            </a:r>
            <a:r>
              <a:rPr lang="es-EC" sz="1400" dirty="0" smtClean="0"/>
              <a:t>cooperación internacional.</a:t>
            </a:r>
          </a:p>
          <a:p>
            <a:pPr lvl="0" algn="ctr"/>
            <a:r>
              <a:rPr lang="es-EC" sz="1400" b="1" dirty="0"/>
              <a:t>Instrucciones:</a:t>
            </a:r>
          </a:p>
          <a:p>
            <a:pPr marL="285750" lvl="0" indent="-285750" algn="just">
              <a:buFont typeface="Arial" panose="020B0604020202020204" pitchFamily="34" charset="0"/>
              <a:buChar char="•"/>
            </a:pPr>
            <a:r>
              <a:rPr lang="es-EC" sz="1400" dirty="0"/>
              <a:t>Seleccione una sola respuesta,  </a:t>
            </a:r>
            <a:r>
              <a:rPr lang="es-EC" sz="1400" b="1" dirty="0"/>
              <a:t>SI/NO</a:t>
            </a:r>
            <a:r>
              <a:rPr lang="es-EC" sz="1400" dirty="0"/>
              <a:t> en cada uno  de los literales.</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a:t>
            </a:r>
            <a:r>
              <a:rPr lang="es-ES" sz="1400" b="1" dirty="0"/>
              <a:t>ícono    </a:t>
            </a:r>
            <a:r>
              <a:rPr lang="es-ES" sz="1400" b="1" dirty="0" smtClean="0"/>
              <a:t>       </a:t>
            </a:r>
            <a:r>
              <a:rPr lang="es-ES" sz="1400" dirty="0"/>
              <a:t>y se visualizará los campos para ingresar la información.</a:t>
            </a:r>
          </a:p>
          <a:p>
            <a:pPr marL="285750" indent="-285750" algn="just">
              <a:buFont typeface="Arial" panose="020B0604020202020204" pitchFamily="34" charset="0"/>
              <a:buChar char="•"/>
            </a:pPr>
            <a:r>
              <a:rPr lang="es-EC" sz="1400" dirty="0"/>
              <a:t>Pregunta 6.3.1.1 seleccione una sola opción entre los literales </a:t>
            </a:r>
            <a:r>
              <a:rPr lang="es-EC" sz="1400" b="1" dirty="0"/>
              <a:t>a</a:t>
            </a:r>
            <a:r>
              <a:rPr lang="es-EC" sz="1400" dirty="0"/>
              <a:t> al </a:t>
            </a:r>
            <a:r>
              <a:rPr lang="es-EC" sz="1400" b="1" dirty="0"/>
              <a:t>c, </a:t>
            </a:r>
            <a:r>
              <a:rPr lang="es-EC" sz="1400" dirty="0"/>
              <a:t>si selecciona el literal </a:t>
            </a:r>
            <a:r>
              <a:rPr lang="es-EC" sz="1400" b="1" dirty="0"/>
              <a:t>c.</a:t>
            </a:r>
            <a:r>
              <a:rPr lang="es-EC" sz="1400" dirty="0"/>
              <a:t> </a:t>
            </a:r>
            <a:r>
              <a:rPr lang="es-EC" sz="1400" b="1" dirty="0"/>
              <a:t>Otro especifique, </a:t>
            </a:r>
            <a:r>
              <a:rPr lang="es-EC" sz="1400" dirty="0"/>
              <a:t>describa cual es la temática en la cual se recibió la capacitación. .</a:t>
            </a:r>
          </a:p>
          <a:p>
            <a:pPr marL="285750" lvl="0" indent="-285750" algn="just">
              <a:buFont typeface="Arial" panose="020B0604020202020204" pitchFamily="34" charset="0"/>
              <a:buChar char="•"/>
            </a:pPr>
            <a:r>
              <a:rPr lang="es-EC" sz="1400" b="1" dirty="0"/>
              <a:t>Pregunta 6.3.1.2, </a:t>
            </a:r>
            <a:r>
              <a:rPr lang="es-EC" sz="1400" dirty="0"/>
              <a:t>el sistema </a:t>
            </a:r>
            <a:r>
              <a:rPr lang="es-EC" sz="1400" b="1" dirty="0"/>
              <a:t>sumará</a:t>
            </a:r>
            <a:r>
              <a:rPr lang="es-EC" sz="1400" dirty="0"/>
              <a:t> automáticamente la cantidad registrada en la pregunta 6.3.1.3 y 6.3.1.4.</a:t>
            </a:r>
          </a:p>
          <a:p>
            <a:pPr marL="285750" lvl="0" indent="-285750" algn="just">
              <a:buFont typeface="Arial" panose="020B0604020202020204" pitchFamily="34" charset="0"/>
              <a:buChar char="•"/>
            </a:pPr>
            <a:r>
              <a:rPr lang="es-EC" sz="1400" b="1" dirty="0"/>
              <a:t>Pregunta 6.3.1.3 </a:t>
            </a:r>
            <a:r>
              <a:rPr lang="es-EC" sz="1400" dirty="0"/>
              <a:t>y</a:t>
            </a:r>
            <a:r>
              <a:rPr lang="es-EC" sz="1400" b="1" dirty="0"/>
              <a:t> 6.3.1.4</a:t>
            </a:r>
            <a:r>
              <a:rPr lang="es-EC" sz="1400" dirty="0"/>
              <a:t> se debe registrar el número de personal capacitado género</a:t>
            </a:r>
          </a:p>
          <a:p>
            <a:pPr marL="285750" lvl="0" indent="-285750" algn="just">
              <a:buFont typeface="Arial" panose="020B0604020202020204" pitchFamily="34" charset="0"/>
              <a:buChar char="•"/>
            </a:pPr>
            <a:r>
              <a:rPr lang="es-EC" sz="1400" b="1" dirty="0"/>
              <a:t>Pregunta 6.3.1.5 </a:t>
            </a:r>
            <a:r>
              <a:rPr lang="es-EC" sz="1400" dirty="0"/>
              <a:t>seleccione una sola opción, entre los literales </a:t>
            </a:r>
            <a:r>
              <a:rPr lang="es-EC" sz="1400" b="1" dirty="0"/>
              <a:t>a</a:t>
            </a:r>
            <a:r>
              <a:rPr lang="es-EC" sz="1400" dirty="0"/>
              <a:t> al </a:t>
            </a:r>
            <a:r>
              <a:rPr lang="es-EC" sz="1400" b="1" dirty="0"/>
              <a:t>d, </a:t>
            </a:r>
            <a:r>
              <a:rPr lang="es-EC" sz="1400" dirty="0"/>
              <a:t>si selecciona el literal </a:t>
            </a:r>
            <a:r>
              <a:rPr lang="es-EC" sz="1400" b="1" dirty="0"/>
              <a:t>d.</a:t>
            </a:r>
            <a:r>
              <a:rPr lang="es-EC" sz="1400" dirty="0"/>
              <a:t> </a:t>
            </a:r>
            <a:r>
              <a:rPr lang="es-EC" sz="1400" b="1" dirty="0"/>
              <a:t>Otro especifique, </a:t>
            </a:r>
            <a:r>
              <a:rPr lang="es-EC" sz="1400" dirty="0"/>
              <a:t>describa cual es la entidad que brindó la capacitación. </a:t>
            </a:r>
          </a:p>
          <a:p>
            <a:pPr marL="285750" indent="-285750" algn="just">
              <a:buFont typeface="Arial" panose="020B0604020202020204" pitchFamily="34" charset="0"/>
              <a:buChar char="•"/>
            </a:pPr>
            <a:r>
              <a:rPr lang="es-ES" sz="1400" dirty="0"/>
              <a:t>Si se cuenta con más de un instrumento, presione el </a:t>
            </a:r>
            <a:r>
              <a:rPr lang="es-ES" sz="1400" b="1" dirty="0"/>
              <a:t>botón agregar </a:t>
            </a:r>
            <a:r>
              <a:rPr lang="es-ES" sz="1400" dirty="0"/>
              <a:t>y continúe con el mismo proceso</a:t>
            </a:r>
            <a:r>
              <a:rPr lang="es-ES" sz="1400" dirty="0" smtClean="0"/>
              <a:t>.</a:t>
            </a:r>
            <a:endParaRPr lang="es-EC" sz="1400"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104" y="1197534"/>
            <a:ext cx="11444183" cy="162293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3167" y="3788222"/>
            <a:ext cx="302691" cy="27637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105260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84</a:t>
            </a:r>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469198"/>
            <a:ext cx="8047060" cy="414116"/>
          </a:xfrm>
        </p:spPr>
        <p:txBody>
          <a:bodyPr>
            <a:noAutofit/>
          </a:bodyPr>
          <a:lstStyle/>
          <a:p>
            <a:r>
              <a:rPr lang="es-EC" sz="1800" dirty="0">
                <a:solidFill>
                  <a:schemeClr val="tx1"/>
                </a:solidFill>
              </a:rPr>
              <a:t>6.4 ¿El GAD Provincial en el año 2021, emitió instrumentos de planificación para Cooperación Internacional</a:t>
            </a:r>
            <a:r>
              <a:rPr lang="es-EC" sz="1800" dirty="0" smtClean="0">
                <a:solidFill>
                  <a:schemeClr val="tx1"/>
                </a:solidFill>
              </a:rPr>
              <a:t>? </a:t>
            </a:r>
            <a:endParaRPr lang="es-EC" sz="1800" dirty="0">
              <a:solidFill>
                <a:srgbClr val="FF0000"/>
              </a:solidFill>
            </a:endParaRPr>
          </a:p>
        </p:txBody>
      </p:sp>
      <p:sp>
        <p:nvSpPr>
          <p:cNvPr id="5" name="7 CuadroTexto">
            <a:extLst>
              <a:ext uri="{FF2B5EF4-FFF2-40B4-BE49-F238E27FC236}">
                <a16:creationId xmlns:a16="http://schemas.microsoft.com/office/drawing/2014/main" xmlns="" id="{F5AAC325-2701-43A8-BC88-2805864EA8D6}"/>
              </a:ext>
            </a:extLst>
          </p:cNvPr>
          <p:cNvSpPr txBox="1"/>
          <p:nvPr/>
        </p:nvSpPr>
        <p:spPr>
          <a:xfrm>
            <a:off x="745425" y="3193083"/>
            <a:ext cx="11206163" cy="2462213"/>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si los GAD provinciales emitieron instrumentos de planificación </a:t>
            </a:r>
            <a:r>
              <a:rPr lang="es-EC" sz="1400" dirty="0" smtClean="0"/>
              <a:t>con </a:t>
            </a:r>
            <a:r>
              <a:rPr lang="es-EC" sz="1400" dirty="0"/>
              <a:t>el objetivo de precautelar los recursos naturales existentes en su territorio, esto de acuerdo a lo previsto en el Art. 12 del Código Orgánico de  Organización Territorial, Autonomía y Descentralización (COOTAD), conocer además el alcance de la normativa, los recursos a los que  ampara</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a:t>
            </a:r>
            <a:r>
              <a:rPr lang="es-ES" sz="1400" b="1" dirty="0"/>
              <a:t>botón agregar registros </a:t>
            </a:r>
            <a:r>
              <a:rPr lang="es-ES" sz="1400" dirty="0"/>
              <a:t>seguido del </a:t>
            </a:r>
            <a:r>
              <a:rPr lang="es-ES" sz="1400" b="1" dirty="0"/>
              <a:t>ícono     </a:t>
            </a:r>
            <a:r>
              <a:rPr lang="es-ES" sz="1400" b="1" dirty="0" smtClean="0"/>
              <a:t>      </a:t>
            </a:r>
            <a:r>
              <a:rPr lang="es-ES" sz="1400" dirty="0"/>
              <a:t>y</a:t>
            </a:r>
            <a:r>
              <a:rPr lang="es-ES" sz="1400" b="1" dirty="0"/>
              <a:t> </a:t>
            </a:r>
            <a:r>
              <a:rPr lang="es-ES" sz="1400" dirty="0"/>
              <a:t>se visualizará los campos para ingresar la   información. </a:t>
            </a:r>
          </a:p>
          <a:p>
            <a:pPr marL="285750" lvl="0" indent="-285750" algn="just">
              <a:buFont typeface="Arial" panose="020B0604020202020204" pitchFamily="34" charset="0"/>
              <a:buChar char="•"/>
            </a:pPr>
            <a:r>
              <a:rPr lang="es-ES" sz="1400" dirty="0"/>
              <a:t>Seleccione el tipo de instrumento y continúe con la siguiente pregunta.</a:t>
            </a:r>
            <a:endParaRPr lang="es-ES" sz="1400" b="1" dirty="0"/>
          </a:p>
          <a:p>
            <a:pPr marL="285750" lvl="0" indent="-285750" algn="just">
              <a:buFont typeface="Arial" panose="020B0604020202020204" pitchFamily="34" charset="0"/>
              <a:buChar char="•"/>
            </a:pPr>
            <a:r>
              <a:rPr lang="es-ES" sz="1400" dirty="0"/>
              <a:t>Pregunta </a:t>
            </a:r>
            <a:r>
              <a:rPr lang="es-ES" sz="1400" b="1" dirty="0"/>
              <a:t>6.4.1 </a:t>
            </a:r>
            <a:r>
              <a:rPr lang="es-ES" sz="1400" dirty="0"/>
              <a:t>OTRO especifique describa el tipo de instrumento en el campo adecuado para este fin.</a:t>
            </a:r>
          </a:p>
          <a:p>
            <a:pPr marL="285750" lvl="0" indent="-285750" algn="just">
              <a:buFont typeface="Arial" panose="020B0604020202020204" pitchFamily="34" charset="0"/>
              <a:buChar char="•"/>
            </a:pPr>
            <a:r>
              <a:rPr lang="es-ES" sz="1400" dirty="0"/>
              <a:t>Si se cuenta con más de un instrumento, presione el </a:t>
            </a:r>
            <a:r>
              <a:rPr lang="es-ES" sz="1400" b="1" dirty="0"/>
              <a:t>botón agregar </a:t>
            </a:r>
            <a:r>
              <a:rPr lang="es-ES" sz="1400" dirty="0"/>
              <a:t>y continúe con el mismo proceso.</a:t>
            </a:r>
          </a:p>
          <a:p>
            <a:pPr algn="just"/>
            <a:endParaRPr lang="es-EC" sz="14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7982" y="4398772"/>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0118" y="1150938"/>
            <a:ext cx="11045782" cy="15876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1052604"/>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85</a:t>
            </a:r>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456319"/>
            <a:ext cx="7995545" cy="414116"/>
          </a:xfrm>
        </p:spPr>
        <p:txBody>
          <a:bodyPr>
            <a:noAutofit/>
          </a:bodyPr>
          <a:lstStyle/>
          <a:p>
            <a:r>
              <a:rPr lang="es-EC" sz="1800" dirty="0">
                <a:solidFill>
                  <a:schemeClr val="tx1"/>
                </a:solidFill>
              </a:rPr>
              <a:t>6.5 ¿El GAD Provincial en el año 2021, emitió normativa local de regulación para cooperación internacional?</a:t>
            </a:r>
          </a:p>
        </p:txBody>
      </p:sp>
      <p:sp>
        <p:nvSpPr>
          <p:cNvPr id="5" name="7 CuadroTexto">
            <a:extLst>
              <a:ext uri="{FF2B5EF4-FFF2-40B4-BE49-F238E27FC236}">
                <a16:creationId xmlns:a16="http://schemas.microsoft.com/office/drawing/2014/main" xmlns="" id="{F5AAC325-2701-43A8-BC88-2805864EA8D6}"/>
              </a:ext>
            </a:extLst>
          </p:cNvPr>
          <p:cNvSpPr txBox="1"/>
          <p:nvPr/>
        </p:nvSpPr>
        <p:spPr>
          <a:xfrm>
            <a:off x="745425" y="3091483"/>
            <a:ext cx="11206163" cy="2462213"/>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si los GAD provinciales emitieron </a:t>
            </a:r>
            <a:r>
              <a:rPr lang="es-EC" sz="1400" dirty="0" smtClean="0"/>
              <a:t>normativa local con </a:t>
            </a:r>
            <a:r>
              <a:rPr lang="es-EC" sz="1400" dirty="0"/>
              <a:t>el objetivo de precautelar los recursos naturales existentes en su territorio, esto de acuerdo a lo previsto en el Art. 12 del Código Orgánico de  Organización Territorial, Autonomía y Descentralización (COOTAD), conocer además el alcance de la normativa, los recursos a los que  ampara</a:t>
            </a:r>
            <a:r>
              <a:rPr lang="es-EC" sz="1400" dirty="0" smtClean="0"/>
              <a:t>.</a:t>
            </a:r>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a:t>
            </a:r>
            <a:r>
              <a:rPr lang="es-ES" sz="1400" b="1" dirty="0"/>
              <a:t>botón agregar registros </a:t>
            </a:r>
            <a:r>
              <a:rPr lang="es-ES" sz="1400" dirty="0"/>
              <a:t>seguido del </a:t>
            </a:r>
            <a:r>
              <a:rPr lang="es-ES" sz="1400" b="1" dirty="0"/>
              <a:t>ícono    </a:t>
            </a:r>
            <a:r>
              <a:rPr lang="es-ES" sz="1400" b="1" dirty="0" smtClean="0"/>
              <a:t>       </a:t>
            </a:r>
            <a:r>
              <a:rPr lang="es-ES" sz="1400" dirty="0" smtClean="0"/>
              <a:t> </a:t>
            </a:r>
            <a:r>
              <a:rPr lang="es-ES" sz="1400" dirty="0"/>
              <a:t>y</a:t>
            </a:r>
            <a:r>
              <a:rPr lang="es-ES" sz="1400" b="1" dirty="0"/>
              <a:t> </a:t>
            </a:r>
            <a:r>
              <a:rPr lang="es-ES" sz="1400" dirty="0"/>
              <a:t>se visualizará los campos para ingresar la  información. </a:t>
            </a:r>
          </a:p>
          <a:p>
            <a:pPr marL="285750" indent="-285750" algn="just">
              <a:buFont typeface="Arial" panose="020B0604020202020204" pitchFamily="34" charset="0"/>
              <a:buChar char="•"/>
            </a:pPr>
            <a:r>
              <a:rPr lang="es-EC" sz="1400" dirty="0"/>
              <a:t>Seleccione el tipo de instrumento en la  </a:t>
            </a:r>
            <a:r>
              <a:rPr lang="es-EC" sz="1400" b="1" dirty="0"/>
              <a:t>preguntas 6.5.1.  </a:t>
            </a:r>
            <a:r>
              <a:rPr lang="es-EC" sz="1400" dirty="0"/>
              <a:t>y</a:t>
            </a:r>
            <a:r>
              <a:rPr lang="es-EC" sz="1400" b="1" dirty="0"/>
              <a:t> </a:t>
            </a:r>
            <a:r>
              <a:rPr lang="es-EC" sz="1400" dirty="0"/>
              <a:t>continúe con el registro en las preguntas </a:t>
            </a:r>
            <a:r>
              <a:rPr lang="es-EC" sz="1400" b="1" dirty="0"/>
              <a:t> 6.5.2 a la 6.5.4 </a:t>
            </a:r>
            <a:r>
              <a:rPr lang="es-EC" sz="1400" dirty="0"/>
              <a:t>según corresponda.</a:t>
            </a:r>
          </a:p>
          <a:p>
            <a:pPr marL="285750" lvl="0" indent="-285750" algn="just">
              <a:buFont typeface="Arial" panose="020B0604020202020204" pitchFamily="34" charset="0"/>
              <a:buChar char="•"/>
            </a:pPr>
            <a:r>
              <a:rPr lang="es-ES" sz="1400" dirty="0"/>
              <a:t>Si se cuenta con más de un instrumento, presione el </a:t>
            </a:r>
            <a:r>
              <a:rPr lang="es-ES" sz="1400" b="1" dirty="0"/>
              <a:t>botón agregar </a:t>
            </a:r>
            <a:r>
              <a:rPr lang="es-ES" sz="1400" dirty="0"/>
              <a:t>y continúe con el mismo proceso.</a:t>
            </a:r>
          </a:p>
          <a:p>
            <a:pPr algn="just"/>
            <a:endParaRPr lang="es-EC" sz="1400"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01083" y="4308075"/>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6170" y="1077913"/>
            <a:ext cx="11061875" cy="16779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1052604"/>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86</a:t>
            </a:r>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456319"/>
            <a:ext cx="7982666" cy="414116"/>
          </a:xfrm>
        </p:spPr>
        <p:txBody>
          <a:bodyPr>
            <a:noAutofit/>
          </a:bodyPr>
          <a:lstStyle/>
          <a:p>
            <a:r>
              <a:rPr lang="es-EC" sz="1800" dirty="0">
                <a:solidFill>
                  <a:schemeClr val="tx1"/>
                </a:solidFill>
              </a:rPr>
              <a:t>6.6  ¿El GAD en el año 2021 levantó un instrumento técnico para la gestión de la cooperación </a:t>
            </a:r>
            <a:r>
              <a:rPr lang="es-EC" sz="1800" dirty="0" smtClean="0">
                <a:solidFill>
                  <a:schemeClr val="tx1"/>
                </a:solidFill>
              </a:rPr>
              <a:t>internacional?</a:t>
            </a:r>
            <a:endParaRPr lang="es-EC" sz="1800" dirty="0">
              <a:solidFill>
                <a:srgbClr val="FF0000"/>
              </a:solidFill>
            </a:endParaRPr>
          </a:p>
        </p:txBody>
      </p:sp>
      <p:sp>
        <p:nvSpPr>
          <p:cNvPr id="5" name="7 CuadroTexto">
            <a:extLst>
              <a:ext uri="{FF2B5EF4-FFF2-40B4-BE49-F238E27FC236}">
                <a16:creationId xmlns:a16="http://schemas.microsoft.com/office/drawing/2014/main" xmlns="" id="{F5AAC325-2701-43A8-BC88-2805864EA8D6}"/>
              </a:ext>
            </a:extLst>
          </p:cNvPr>
          <p:cNvSpPr txBox="1"/>
          <p:nvPr/>
        </p:nvSpPr>
        <p:spPr>
          <a:xfrm>
            <a:off x="758306" y="3685517"/>
            <a:ext cx="11206163" cy="3016210"/>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S" sz="1600" dirty="0" smtClean="0">
                <a:latin typeface="Century Gothic" panose="020B0502020202020204" pitchFamily="34" charset="0"/>
                <a:cs typeface="Arial" panose="020B0604020202020204" pitchFamily="34" charset="0"/>
              </a:rPr>
              <a:t>C</a:t>
            </a:r>
            <a:r>
              <a:rPr lang="es-ES" sz="1600" dirty="0" smtClean="0">
                <a:latin typeface="Century Gothic" panose="020B0502020202020204" pitchFamily="34" charset="0"/>
                <a:ea typeface="Century Gothic" panose="020B0502020202020204" pitchFamily="34" charset="0"/>
                <a:cs typeface="Arial" panose="020B0604020202020204" pitchFamily="34" charset="0"/>
              </a:rPr>
              <a:t>onocer </a:t>
            </a:r>
            <a:r>
              <a:rPr lang="es-ES" sz="1600" dirty="0">
                <a:latin typeface="Century Gothic" panose="020B0502020202020204" pitchFamily="34" charset="0"/>
                <a:ea typeface="Century Gothic" panose="020B0502020202020204" pitchFamily="34" charset="0"/>
                <a:cs typeface="Arial" panose="020B0604020202020204" pitchFamily="34" charset="0"/>
              </a:rPr>
              <a:t>si los GAD Provinciales cuentan con </a:t>
            </a:r>
            <a:r>
              <a:rPr lang="es-ES" sz="1600" dirty="0" smtClean="0">
                <a:latin typeface="Century Gothic" panose="020B0502020202020204" pitchFamily="34" charset="0"/>
                <a:ea typeface="Century Gothic" panose="020B0502020202020204" pitchFamily="34" charset="0"/>
                <a:cs typeface="Arial" panose="020B0604020202020204" pitchFamily="34" charset="0"/>
              </a:rPr>
              <a:t>instrumentos técnicos </a:t>
            </a:r>
            <a:r>
              <a:rPr lang="es-ES" sz="1600" dirty="0">
                <a:latin typeface="Century Gothic" panose="020B0502020202020204" pitchFamily="34" charset="0"/>
                <a:ea typeface="Century Gothic" panose="020B0502020202020204" pitchFamily="34" charset="0"/>
                <a:cs typeface="Arial" panose="020B0604020202020204" pitchFamily="34" charset="0"/>
              </a:rPr>
              <a:t>que ayuden a organizar a los actores de cooperación presentes en el territorio y su oferta y empatar ésta con las prioridades locales (demanda).</a:t>
            </a:r>
            <a:r>
              <a:rPr lang="es-EC" sz="1400" dirty="0"/>
              <a:t>  </a:t>
            </a:r>
            <a:endParaRPr lang="es-EC" sz="1400" dirty="0" smtClean="0"/>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r>
              <a:rPr lang="es-EC" sz="1400" dirty="0"/>
              <a:t> </a:t>
            </a:r>
          </a:p>
          <a:p>
            <a:pPr marL="285750" indent="-285750" algn="just">
              <a:buFont typeface="Arial" panose="020B0604020202020204" pitchFamily="34" charset="0"/>
              <a:buChar char="•"/>
            </a:pPr>
            <a:r>
              <a:rPr lang="es-ES" sz="1400" dirty="0"/>
              <a:t>Presione el </a:t>
            </a:r>
            <a:r>
              <a:rPr lang="es-ES" sz="1400" b="1" dirty="0"/>
              <a:t>botón agregar registros </a:t>
            </a:r>
            <a:r>
              <a:rPr lang="es-ES" sz="1400" dirty="0"/>
              <a:t>seguido del </a:t>
            </a:r>
            <a:r>
              <a:rPr lang="es-ES" sz="1400" b="1" dirty="0"/>
              <a:t>ícono  </a:t>
            </a:r>
            <a:r>
              <a:rPr lang="es-ES" sz="1400" b="1" dirty="0" smtClean="0"/>
              <a:t>            </a:t>
            </a:r>
            <a:r>
              <a:rPr lang="es-ES" sz="1400" dirty="0" smtClean="0"/>
              <a:t>y</a:t>
            </a:r>
            <a:r>
              <a:rPr lang="es-ES" sz="1400" b="1" dirty="0" smtClean="0"/>
              <a:t> </a:t>
            </a:r>
            <a:r>
              <a:rPr lang="es-ES" sz="1400" dirty="0" smtClean="0"/>
              <a:t>se </a:t>
            </a:r>
            <a:r>
              <a:rPr lang="es-ES" sz="1400" dirty="0"/>
              <a:t>visualizará los campos para ingresar la información.</a:t>
            </a:r>
          </a:p>
          <a:p>
            <a:pPr marL="285750" lvl="0" indent="-285750" algn="just">
              <a:buFont typeface="Arial" panose="020B0604020202020204" pitchFamily="34" charset="0"/>
              <a:buChar char="•"/>
            </a:pPr>
            <a:r>
              <a:rPr lang="es-EC" sz="1400" dirty="0"/>
              <a:t>Seleccione el tipo de registro en la  </a:t>
            </a:r>
            <a:r>
              <a:rPr lang="es-EC" sz="1400" b="1" dirty="0"/>
              <a:t>preguntas 6.6.1.  </a:t>
            </a:r>
            <a:r>
              <a:rPr lang="es-EC" sz="1400" dirty="0"/>
              <a:t>y</a:t>
            </a:r>
            <a:r>
              <a:rPr lang="es-EC" sz="1400" b="1" dirty="0"/>
              <a:t> </a:t>
            </a:r>
            <a:r>
              <a:rPr lang="es-EC" sz="1400" dirty="0"/>
              <a:t>continúe con el registro en las preguntas </a:t>
            </a:r>
            <a:r>
              <a:rPr lang="es-EC" sz="1400" b="1" dirty="0"/>
              <a:t> 6.6.2 a la 6.6.4 </a:t>
            </a:r>
            <a:r>
              <a:rPr lang="es-EC" sz="1400" dirty="0"/>
              <a:t>según corresponda.</a:t>
            </a:r>
          </a:p>
          <a:p>
            <a:pPr marL="285750" lvl="0" indent="-285750" algn="just">
              <a:buFont typeface="Arial" panose="020B0604020202020204" pitchFamily="34" charset="0"/>
              <a:buChar char="•"/>
            </a:pPr>
            <a:r>
              <a:rPr lang="es-EC" sz="1400" dirty="0"/>
              <a:t>Si en la pregunta 6.6.1 selecciona literal </a:t>
            </a:r>
            <a:r>
              <a:rPr lang="es-EC" sz="1400" b="1" dirty="0"/>
              <a:t>c. Otro especifique…</a:t>
            </a:r>
            <a:r>
              <a:rPr lang="es-EC" sz="1400" dirty="0"/>
              <a:t> describa el tipo de instrumento técnico.</a:t>
            </a:r>
          </a:p>
          <a:p>
            <a:pPr marL="285750" indent="-285750" algn="just">
              <a:buFont typeface="Arial" panose="020B0604020202020204" pitchFamily="34" charset="0"/>
              <a:buChar char="•"/>
            </a:pPr>
            <a:r>
              <a:rPr lang="es-EC" sz="1400" dirty="0"/>
              <a:t>Si en la pregunta 6.6.3 selecciona literal </a:t>
            </a:r>
            <a:r>
              <a:rPr lang="es-EC" sz="1400" b="1" dirty="0"/>
              <a:t>c. Otro especifique…</a:t>
            </a:r>
            <a:r>
              <a:rPr lang="es-EC" sz="1400" dirty="0"/>
              <a:t> describa la frecuencia de actualización. </a:t>
            </a:r>
          </a:p>
          <a:p>
            <a:pPr marL="285750" indent="-285750" algn="just">
              <a:buFont typeface="Arial" panose="020B0604020202020204" pitchFamily="34" charset="0"/>
              <a:buChar char="•"/>
            </a:pPr>
            <a:r>
              <a:rPr lang="es-EC" sz="1400" dirty="0"/>
              <a:t>Si en la pregunta 6.6.4 selecciona literal </a:t>
            </a:r>
            <a:r>
              <a:rPr lang="es-EC" sz="1400" b="1" dirty="0"/>
              <a:t>c. Otro especifique</a:t>
            </a:r>
            <a:r>
              <a:rPr lang="es-EC" sz="1400" dirty="0"/>
              <a:t>… describa la fuente de información utilizada.</a:t>
            </a:r>
            <a:endParaRPr lang="es-EC" sz="1200" dirty="0"/>
          </a:p>
          <a:p>
            <a:pPr marL="285750" lvl="0" indent="-285750" algn="just">
              <a:buFont typeface="Arial" panose="020B0604020202020204" pitchFamily="34" charset="0"/>
              <a:buChar char="•"/>
            </a:pPr>
            <a:r>
              <a:rPr lang="es-ES" sz="1400" dirty="0"/>
              <a:t>Si se cuenta con más de un instrumento, presione el </a:t>
            </a:r>
            <a:r>
              <a:rPr lang="es-ES" sz="1400" b="1" dirty="0"/>
              <a:t>botón agregar </a:t>
            </a:r>
            <a:r>
              <a:rPr lang="es-ES" sz="1400" dirty="0"/>
              <a:t>y continúe con el mismo proceso.</a:t>
            </a:r>
          </a:p>
          <a:p>
            <a:pPr algn="just"/>
            <a:endParaRPr lang="es-EC" sz="14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6207" y="4750147"/>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5785" y="1112838"/>
            <a:ext cx="11239500" cy="21002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41052604"/>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87</a:t>
            </a:r>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456319"/>
            <a:ext cx="8008423" cy="414116"/>
          </a:xfrm>
        </p:spPr>
        <p:txBody>
          <a:bodyPr>
            <a:noAutofit/>
          </a:bodyPr>
          <a:lstStyle/>
          <a:p>
            <a:r>
              <a:rPr lang="es-EC" sz="1800" dirty="0">
                <a:solidFill>
                  <a:schemeClr val="tx1"/>
                </a:solidFill>
              </a:rPr>
              <a:t>6.7 ¿El GAD Provincial en el año 2021 suscribió convenios de cooperación internacional no reembolsable?</a:t>
            </a:r>
          </a:p>
        </p:txBody>
      </p:sp>
      <p:sp>
        <p:nvSpPr>
          <p:cNvPr id="6" name="7 CuadroTexto">
            <a:extLst>
              <a:ext uri="{FF2B5EF4-FFF2-40B4-BE49-F238E27FC236}">
                <a16:creationId xmlns:a16="http://schemas.microsoft.com/office/drawing/2014/main" xmlns="" id="{F5AAC325-2701-43A8-BC88-2805864EA8D6}"/>
              </a:ext>
            </a:extLst>
          </p:cNvPr>
          <p:cNvSpPr txBox="1"/>
          <p:nvPr/>
        </p:nvSpPr>
        <p:spPr>
          <a:xfrm>
            <a:off x="784062" y="4072886"/>
            <a:ext cx="11206163" cy="2031325"/>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a:t>OBJETIVO</a:t>
            </a:r>
            <a:r>
              <a:rPr lang="es-EC" sz="1400" dirty="0"/>
              <a:t>: </a:t>
            </a:r>
            <a:endParaRPr lang="es-EC" sz="1400" dirty="0" smtClean="0"/>
          </a:p>
          <a:p>
            <a:pPr algn="just"/>
            <a:r>
              <a:rPr lang="es-EC" sz="1400" dirty="0" smtClean="0"/>
              <a:t>Conocer </a:t>
            </a:r>
            <a:r>
              <a:rPr lang="es-EC" sz="1400" dirty="0"/>
              <a:t>si los GAD provinciales suscribieron convenios  de cooperación internacional no </a:t>
            </a:r>
            <a:r>
              <a:rPr lang="es-EC" sz="1400" dirty="0" smtClean="0"/>
              <a:t>reembolsable.</a:t>
            </a:r>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a:t>
            </a:r>
            <a:r>
              <a:rPr lang="es-ES" sz="1400" b="1" dirty="0"/>
              <a:t>ícono     </a:t>
            </a:r>
            <a:r>
              <a:rPr lang="es-ES" sz="1400" b="1" dirty="0" smtClean="0"/>
              <a:t>    </a:t>
            </a:r>
            <a:r>
              <a:rPr lang="es-ES" sz="1400" dirty="0"/>
              <a:t>y se visualizará los campos para ingresar la  información. </a:t>
            </a:r>
            <a:r>
              <a:rPr lang="es-EC" sz="1400" dirty="0"/>
              <a:t> </a:t>
            </a:r>
          </a:p>
          <a:p>
            <a:pPr marL="285750" lvl="0" indent="-285750" algn="just">
              <a:buFont typeface="Arial" panose="020B0604020202020204" pitchFamily="34" charset="0"/>
              <a:buChar char="•"/>
            </a:pPr>
            <a:r>
              <a:rPr lang="es-EC" sz="1400" dirty="0"/>
              <a:t>Describa la entidad /  cooperante en la </a:t>
            </a:r>
            <a:r>
              <a:rPr lang="es-EC" sz="1400" b="1" dirty="0"/>
              <a:t>pregunta 6.7.1 </a:t>
            </a:r>
            <a:r>
              <a:rPr lang="es-EC" sz="1400" dirty="0"/>
              <a:t>y continúe con el registro de la</a:t>
            </a:r>
            <a:r>
              <a:rPr lang="es-EC" sz="1400" b="1" dirty="0"/>
              <a:t> </a:t>
            </a:r>
            <a:r>
              <a:rPr lang="es-EC" sz="1400" dirty="0"/>
              <a:t>información solicitada en las </a:t>
            </a:r>
            <a:r>
              <a:rPr lang="es-EC" sz="1400" b="1" dirty="0"/>
              <a:t>preguntas 6.7.2. </a:t>
            </a:r>
            <a:r>
              <a:rPr lang="es-EC" sz="1400" dirty="0"/>
              <a:t>a la</a:t>
            </a:r>
            <a:r>
              <a:rPr lang="es-EC" sz="1400" b="1" dirty="0"/>
              <a:t> 6.7.4 </a:t>
            </a:r>
            <a:r>
              <a:rPr lang="es-EC" sz="1400" dirty="0"/>
              <a:t>según corresponda.</a:t>
            </a:r>
          </a:p>
          <a:p>
            <a:pPr marL="285750" indent="-285750" algn="just">
              <a:buFont typeface="Arial" panose="020B0604020202020204" pitchFamily="34" charset="0"/>
              <a:buChar char="•"/>
            </a:pPr>
            <a:r>
              <a:rPr lang="es-EC" sz="1400" dirty="0"/>
              <a:t>Si se cuenta con más de un convenio, presione el </a:t>
            </a:r>
            <a:r>
              <a:rPr lang="es-EC" sz="1400" b="1" dirty="0"/>
              <a:t>botón agregar </a:t>
            </a:r>
            <a:r>
              <a:rPr lang="es-EC" sz="1400" dirty="0"/>
              <a:t>y continúe con el mismo proceso.</a:t>
            </a:r>
          </a:p>
          <a:p>
            <a:pPr algn="just"/>
            <a:endParaRPr lang="es-EC" sz="1400" dirty="0"/>
          </a:p>
        </p:txBody>
      </p:sp>
      <p:pic>
        <p:nvPicPr>
          <p:cNvPr id="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3415" y="4844338"/>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4062" y="870435"/>
            <a:ext cx="11097607" cy="29522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166061"/>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 xmlns:a16="http://schemas.microsoft.com/office/drawing/2014/main" id="{3C5C67A1-29D7-1048-826C-D7445004ADF8}"/>
              </a:ext>
            </a:extLst>
          </p:cNvPr>
          <p:cNvSpPr>
            <a:spLocks noGrp="1"/>
          </p:cNvSpPr>
          <p:nvPr>
            <p:ph type="body" sz="quarter" idx="11"/>
          </p:nvPr>
        </p:nvSpPr>
        <p:spPr/>
        <p:txBody>
          <a:bodyPr>
            <a:normAutofit lnSpcReduction="10000"/>
          </a:bodyPr>
          <a:lstStyle/>
          <a:p>
            <a:r>
              <a:rPr lang="es-EC" dirty="0" smtClean="0"/>
              <a:t>88</a:t>
            </a:r>
            <a:endParaRPr lang="x-none"/>
          </a:p>
        </p:txBody>
      </p:sp>
      <p:sp>
        <p:nvSpPr>
          <p:cNvPr id="3" name="Título 1">
            <a:extLst>
              <a:ext uri="{FF2B5EF4-FFF2-40B4-BE49-F238E27FC236}">
                <a16:creationId xmlns:a16="http://schemas.microsoft.com/office/drawing/2014/main" xmlns="" id="{3DBA1FDD-6DD8-4EAC-9B32-A55800FB79E5}"/>
              </a:ext>
            </a:extLst>
          </p:cNvPr>
          <p:cNvSpPr>
            <a:spLocks noGrp="1"/>
          </p:cNvSpPr>
          <p:nvPr>
            <p:ph type="title"/>
          </p:nvPr>
        </p:nvSpPr>
        <p:spPr>
          <a:xfrm>
            <a:off x="1187092" y="456319"/>
            <a:ext cx="8021302" cy="414116"/>
          </a:xfrm>
        </p:spPr>
        <p:txBody>
          <a:bodyPr>
            <a:noAutofit/>
          </a:bodyPr>
          <a:lstStyle/>
          <a:p>
            <a:r>
              <a:rPr lang="es-EC" sz="1800" dirty="0">
                <a:solidFill>
                  <a:schemeClr val="tx1"/>
                </a:solidFill>
              </a:rPr>
              <a:t>6.8 ¿Describa los proyectos ejecutados y/o gestionados por la competencia de cooperación internacional en el año 2021?</a:t>
            </a:r>
          </a:p>
        </p:txBody>
      </p:sp>
      <p:sp>
        <p:nvSpPr>
          <p:cNvPr id="5" name="7 CuadroTexto">
            <a:extLst>
              <a:ext uri="{FF2B5EF4-FFF2-40B4-BE49-F238E27FC236}">
                <a16:creationId xmlns:a16="http://schemas.microsoft.com/office/drawing/2014/main" xmlns="" id="{F5AAC325-2701-43A8-BC88-2805864EA8D6}"/>
              </a:ext>
            </a:extLst>
          </p:cNvPr>
          <p:cNvSpPr txBox="1"/>
          <p:nvPr/>
        </p:nvSpPr>
        <p:spPr>
          <a:xfrm>
            <a:off x="758308" y="4107945"/>
            <a:ext cx="11206163" cy="2677656"/>
          </a:xfrm>
          <a:prstGeom prst="rect">
            <a:avLst/>
          </a:prstGeom>
          <a:solidFill>
            <a:schemeClr val="accent1">
              <a:lumMod val="40000"/>
              <a:lumOff val="60000"/>
            </a:schemeClr>
          </a:solid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algn="ctr"/>
            <a:r>
              <a:rPr lang="es-EC" sz="1400" b="1" dirty="0" smtClean="0"/>
              <a:t>OBJETIVO: </a:t>
            </a:r>
          </a:p>
          <a:p>
            <a:pPr algn="just"/>
            <a:r>
              <a:rPr lang="es-EC" sz="1400" dirty="0" smtClean="0"/>
              <a:t>Conocer y caracterizar los proyectos en materia de cooperación internacional ejecutados por los GAD Provinciales, determinar bajo que modalidad se ejecutaron cuáles fueron los cooperantes, el valor invertido, y como producto final describir los logros obtenidos</a:t>
            </a:r>
          </a:p>
          <a:p>
            <a:pPr lvl="0" algn="ctr"/>
            <a:r>
              <a:rPr lang="es-EC" sz="1400" b="1" dirty="0"/>
              <a:t>INSTRUCCIONES:</a:t>
            </a:r>
          </a:p>
          <a:p>
            <a:pPr marL="285750" lvl="0" indent="-285750" algn="just">
              <a:buFont typeface="Arial" panose="020B0604020202020204" pitchFamily="34" charset="0"/>
              <a:buChar char="•"/>
            </a:pPr>
            <a:r>
              <a:rPr lang="es-EC" sz="1400" dirty="0"/>
              <a:t>Seleccionar una sola respuesta,  </a:t>
            </a:r>
            <a:r>
              <a:rPr lang="es-EC" sz="1400" b="1" dirty="0"/>
              <a:t>SI/NO</a:t>
            </a:r>
          </a:p>
          <a:p>
            <a:pPr marL="285750" lvl="0" indent="-285750" algn="just">
              <a:buFont typeface="Arial" panose="020B0604020202020204" pitchFamily="34" charset="0"/>
              <a:buChar char="•"/>
            </a:pPr>
            <a:r>
              <a:rPr lang="es-ES" sz="1400" dirty="0"/>
              <a:t>Presione el botón </a:t>
            </a:r>
            <a:r>
              <a:rPr lang="es-ES" sz="1400" b="1" dirty="0"/>
              <a:t>agregar registros </a:t>
            </a:r>
            <a:r>
              <a:rPr lang="es-ES" sz="1400" dirty="0"/>
              <a:t>seguido del </a:t>
            </a:r>
            <a:r>
              <a:rPr lang="es-ES" sz="1400" b="1" dirty="0"/>
              <a:t>ícono    </a:t>
            </a:r>
            <a:r>
              <a:rPr lang="es-ES" sz="1400" b="1" dirty="0" smtClean="0"/>
              <a:t>     </a:t>
            </a:r>
            <a:r>
              <a:rPr lang="es-ES" sz="1400" dirty="0"/>
              <a:t>y</a:t>
            </a:r>
            <a:r>
              <a:rPr lang="es-ES" sz="1400" b="1" dirty="0"/>
              <a:t> </a:t>
            </a:r>
            <a:r>
              <a:rPr lang="es-ES" sz="1400" dirty="0"/>
              <a:t>se visualizará los campos para ingresar la información. </a:t>
            </a:r>
            <a:r>
              <a:rPr lang="es-EC" sz="1400" dirty="0"/>
              <a:t> </a:t>
            </a:r>
          </a:p>
          <a:p>
            <a:pPr marL="285750" lvl="0" indent="-285750" algn="just">
              <a:buFont typeface="Arial" panose="020B0604020202020204" pitchFamily="34" charset="0"/>
              <a:buChar char="•"/>
            </a:pPr>
            <a:r>
              <a:rPr lang="es-EC" sz="1400" dirty="0"/>
              <a:t>Describa la competencia / función en la </a:t>
            </a:r>
            <a:r>
              <a:rPr lang="es-EC" sz="1400" b="1" dirty="0"/>
              <a:t>pregunta 6.8.1 </a:t>
            </a:r>
            <a:r>
              <a:rPr lang="es-EC" sz="1400" dirty="0"/>
              <a:t>y continúe con el registro de la</a:t>
            </a:r>
            <a:r>
              <a:rPr lang="es-EC" sz="1400" b="1" dirty="0"/>
              <a:t> </a:t>
            </a:r>
            <a:r>
              <a:rPr lang="es-EC" sz="1400" dirty="0"/>
              <a:t>información solicitada en las </a:t>
            </a:r>
            <a:r>
              <a:rPr lang="es-EC" sz="1400" b="1" dirty="0"/>
              <a:t>preguntas 6.8.2. </a:t>
            </a:r>
            <a:r>
              <a:rPr lang="es-EC" sz="1400" dirty="0"/>
              <a:t>a la</a:t>
            </a:r>
            <a:r>
              <a:rPr lang="es-EC" sz="1400" b="1" dirty="0"/>
              <a:t> 6.8.6 </a:t>
            </a:r>
            <a:r>
              <a:rPr lang="es-EC" sz="1400" dirty="0"/>
              <a:t>según corresponda.</a:t>
            </a:r>
          </a:p>
          <a:p>
            <a:pPr marL="285750" lvl="0" indent="-285750" algn="just">
              <a:buFont typeface="Arial" panose="020B0604020202020204" pitchFamily="34" charset="0"/>
              <a:buChar char="•"/>
            </a:pPr>
            <a:r>
              <a:rPr lang="es-EC" sz="1400" dirty="0"/>
              <a:t>Si en la pregunta 6.8.3 selecciona literal </a:t>
            </a:r>
            <a:r>
              <a:rPr lang="es-EC" sz="1400" b="1" dirty="0"/>
              <a:t>d. Otro especifique</a:t>
            </a:r>
            <a:r>
              <a:rPr lang="es-EC" sz="1400" dirty="0"/>
              <a:t>… describa la modalidad de cooperación.</a:t>
            </a:r>
          </a:p>
          <a:p>
            <a:pPr marL="285750" indent="-285750" algn="just">
              <a:buFont typeface="Arial" panose="020B0604020202020204" pitchFamily="34" charset="0"/>
              <a:buChar char="•"/>
            </a:pPr>
            <a:r>
              <a:rPr lang="es-EC" sz="1400" dirty="0"/>
              <a:t>Si se cuenta con más de un convenio, presione el </a:t>
            </a:r>
            <a:r>
              <a:rPr lang="es-EC" sz="1400" b="1" dirty="0"/>
              <a:t>botón agregar </a:t>
            </a:r>
            <a:r>
              <a:rPr lang="es-EC" sz="1400" dirty="0"/>
              <a:t>y continúe con el mismo proceso.</a:t>
            </a:r>
          </a:p>
          <a:p>
            <a:pPr algn="just"/>
            <a:endParaRPr lang="es-EC" sz="1400" dirty="0"/>
          </a:p>
        </p:txBody>
      </p:sp>
      <p:pic>
        <p:nvPicPr>
          <p:cNvPr id="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59176" y="5294226"/>
            <a:ext cx="369328" cy="3372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614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t="11446"/>
          <a:stretch/>
        </p:blipFill>
        <p:spPr bwMode="auto">
          <a:xfrm>
            <a:off x="1139843" y="1054099"/>
            <a:ext cx="10443092" cy="2857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16606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12172</TotalTime>
  <Words>13171</Words>
  <Application>Microsoft Office PowerPoint</Application>
  <PresentationFormat>Personalizado</PresentationFormat>
  <Paragraphs>962</Paragraphs>
  <Slides>128</Slides>
  <Notes>4</Notes>
  <HiddenSlides>0</HiddenSlides>
  <MMClips>0</MMClips>
  <ScaleCrop>false</ScaleCrop>
  <HeadingPairs>
    <vt:vector size="4" baseType="variant">
      <vt:variant>
        <vt:lpstr>Tema</vt:lpstr>
      </vt:variant>
      <vt:variant>
        <vt:i4>1</vt:i4>
      </vt:variant>
      <vt:variant>
        <vt:lpstr>Títulos de diapositiva</vt:lpstr>
      </vt:variant>
      <vt:variant>
        <vt:i4>128</vt:i4>
      </vt:variant>
    </vt:vector>
  </HeadingPairs>
  <TitlesOfParts>
    <vt:vector size="129" baseType="lpstr">
      <vt:lpstr>Tema de Office</vt:lpstr>
      <vt:lpstr>Censo de Información Ambiental Económica en GAD Provinciales </vt:lpstr>
      <vt:lpstr>Presentación de PowerPoint</vt:lpstr>
      <vt:lpstr>1. Objetivo y ficha técnica</vt:lpstr>
      <vt:lpstr> 2. Metodología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Capítulo I              GESTIÓN AMBIENTAL</vt:lpstr>
      <vt:lpstr>Presentación de PowerPoint</vt:lpstr>
      <vt:lpstr>Presentación de PowerPoint</vt:lpstr>
      <vt:lpstr>Presentación de PowerPoint</vt:lpstr>
      <vt:lpstr>Presentación de PowerPoint</vt:lpstr>
      <vt:lpstr>1.2 Registre la información del personal con el cual contó  la jefatura, dirección o coordinación para gestionar la competencia en el año 2021?</vt:lpstr>
      <vt:lpstr>   1.3. La Provincia además de las áreas consideradas en el SNAP, contó  con otras áreas naturales y  forestales administradas por el GAD Provincial?</vt:lpstr>
      <vt:lpstr>   1.4. ¿El GAD Provincial se encontró acreditado  como Autoridad Ambiental de Aplicación Responsable (AAAr) en el año 2021? </vt:lpstr>
      <vt:lpstr>  1.5 Indique el mes y año en el que el GAD obtuvo la acreditación de AAAr? </vt:lpstr>
      <vt:lpstr> 1.5.1. El l GAD suscribió o mantiene con el MAE el convenio de gestión concurrente de competencias exclusivas de calidad ambiental en el 2021? </vt:lpstr>
      <vt:lpstr>  1.6 El GAD Provincial  a través del SUIA cuántos  permisos ambientales  emitió en el año 2021?</vt:lpstr>
      <vt:lpstr>  1.6.1  ¿El GAD Provincial realizó controles y/o seguimientos a los permisos ambientales en el año 2021? </vt:lpstr>
      <vt:lpstr>  1.6.2 ¿ El GAD Provincial evaluó y emitió pronunciamiento a documentos administrativos de control y seguimiento ambiental en el año 2021? </vt:lpstr>
      <vt:lpstr> 1.7 ¿ El GAD Provincial atendió denuncias ambientales en el año 2021? </vt:lpstr>
      <vt:lpstr> 1.8 El GAD Provincial en el año 2021 según el tipo de especie cuantas hectáreas (Ha) forestó  y reforestó?</vt:lpstr>
      <vt:lpstr> 1.9 El GAD Provincial contó con los siguientes vivero/s forestal/es y/o agroforestales en el 2021:</vt:lpstr>
      <vt:lpstr> 1.10 ¿Su provincia en el año 2021 registró incendios?  </vt:lpstr>
      <vt:lpstr>1.10.1 ¿El GAD provincial en el año 2021 tuvo participación o gestión en los incendios producidos?</vt:lpstr>
      <vt:lpstr>1.11 ¿El GAD Provincial en el año 2021, generó mecanismos de articulación para la prevención y control de incendios forestales?</vt:lpstr>
      <vt:lpstr>1.12 ¿El GAD Provincial en el año 2021, emitió instrumentos de planificación y normativa local en defensa de los recursos naturales?</vt:lpstr>
      <vt:lpstr>1.13 Describa los proyectos ejecutados por la competencia de gestión ambiental en el año 2021</vt:lpstr>
      <vt:lpstr>Presentación de PowerPoint</vt:lpstr>
      <vt:lpstr>1.14 Describa los proyectos ejecutados en el año 2021, referentes al cambio climático</vt:lpstr>
      <vt:lpstr>1.15 Indique cuál fue la principal afectación ambiental que se presentó en su provincia en el año 2021?</vt:lpstr>
      <vt:lpstr>1.16. ¿ En el año 2021 el GAD Provincial estableció líneas de trabajo con organismos del gobierno central para controlar el tráfico y la venta ilegal de:</vt:lpstr>
      <vt:lpstr>1.17. En el año 2021 el GAD Provincial trabajó en propuestas de mecanismos de compensación por el uso de los recursos naturales con las siguientes instituciones u organismos:</vt:lpstr>
      <vt:lpstr>1.18. El GAD provincial contó con datos de sensores remotos adquiridos o generados?</vt:lpstr>
      <vt:lpstr>Presentación de PowerPoint</vt:lpstr>
      <vt:lpstr>NOVEDADES</vt:lpstr>
      <vt:lpstr>Capítulo II                 FOMENTO Y DESARROLLO PRODUCTIVO</vt:lpstr>
      <vt:lpstr>Presentación de PowerPoint</vt:lpstr>
      <vt:lpstr>Presentación de PowerPoint</vt:lpstr>
      <vt:lpstr>Presentación de PowerPoint</vt:lpstr>
      <vt:lpstr>2.1 Para la gestión de la competencia el GAD Provincial  contó con:</vt:lpstr>
      <vt:lpstr>2.2 Registre la información del personal con el cual contó  la jefatura, dirección o coordinación para gestionar la competencia en el año 2021?</vt:lpstr>
      <vt:lpstr>2.3 ¿El GAD Provincial en el año 2021, emitió instrumentos de planificación y normativa local para el Fomento Productivo?</vt:lpstr>
      <vt:lpstr>2.4 ¿El GAD Provincial en el año 2021, generó mecanismos de articulación a favor del fomento y desarrollo productivo de la provincia?</vt:lpstr>
      <vt:lpstr>2.5 Describa los proyectos ejecutados por la competencia de Fomento Productivo  en el año 2021</vt:lpstr>
      <vt:lpstr>2.6 Indique el número de centros, con los que contó el GAD provincial en el año 2021, en cada uno de los sectores productivos </vt:lpstr>
      <vt:lpstr>2.7 El GAD provincial contó con datos de sensores remotos adquiridos o generados?</vt:lpstr>
      <vt:lpstr>Capítulo III                   RIEGO Y DRENAJE</vt:lpstr>
      <vt:lpstr>Presentación de PowerPoint</vt:lpstr>
      <vt:lpstr>Presentación de PowerPoint</vt:lpstr>
      <vt:lpstr>Presentación de PowerPoint</vt:lpstr>
      <vt:lpstr>3.1 Para la gestión de la competencia el GAD Provincial en el año 2021 contó con:</vt:lpstr>
      <vt:lpstr>3.1.1 ¿Indique si es independiente en riego y drenaje?</vt:lpstr>
      <vt:lpstr>3.2 Indique el número de personal con el cual contó  la jefatura, dirección o coordinación para gestionar la competencia en el año 2021? </vt:lpstr>
      <vt:lpstr>3.3  El GAD Provincial implementó acciones de formación y/o capacitación para mejorar la gestión de la competencia de riego y drenaje en el año 2021:</vt:lpstr>
      <vt:lpstr>3.4 Para la gestión efectiva de la competencia, el GAD Provincial en el año 2021 contó con:</vt:lpstr>
      <vt:lpstr>3.5 Indique en cuál de las siguientes etapas se encontró el plan de riego y drenaje en el año 2021</vt:lpstr>
      <vt:lpstr>3.6 Indique el presupuesto e inversión y los años de planificación del Plan Provincial de Riego y Drenaje:</vt:lpstr>
      <vt:lpstr>3.7 Indique si para la construcción del Plan Provincial de Riego y Drenaje en el año 2021 intervinieron los siguientes actores:</vt:lpstr>
      <vt:lpstr>3.8 De acuerdo con el modelo de gestión cuantos sistemas de riego existió en su provincia en el año 2021, las hectáreas cubiertas y efectivamente regadas? </vt:lpstr>
      <vt:lpstr>3.9 En el año 2021 el GAD Provincial contó con sistemas de drenaje? </vt:lpstr>
      <vt:lpstr>3.10 Describa los proyectos ejecutados en el año 2021, referentes a riego</vt:lpstr>
      <vt:lpstr>3.11 Describa los proyectos ejecutados en el año 2021, referentes a drenaje</vt:lpstr>
      <vt:lpstr>3.12 Describa los proyectos ejecutados en el año 2021, referentes a riego y drenaje (mixtos)</vt:lpstr>
      <vt:lpstr>3.13 ¿El GAD Provincial en el año 2021, generó mecanismos de articulación a favor de riego y drenaje de la provincia?</vt:lpstr>
      <vt:lpstr>3.14 Indique si durante el año 2021, su GAD Provincial obtuvo ingresos para la competencia de riego y drenaje provenientes de:</vt:lpstr>
      <vt:lpstr>3.15 El GAD provincial contó con datos de sensores remotos adquiridos o generados?</vt:lpstr>
      <vt:lpstr>Capítulo IV               GESTIÓN DE RIESGOS</vt:lpstr>
      <vt:lpstr>Presentación de PowerPoint</vt:lpstr>
      <vt:lpstr>Presentación de PowerPoint</vt:lpstr>
      <vt:lpstr>Presentación de PowerPoint</vt:lpstr>
      <vt:lpstr>4.1 El GAD provincial contó con un Plan de Gestión de Riesgos Naturales en el año 2021?</vt:lpstr>
      <vt:lpstr>4.2 Describa los proyectos ejecutados por la competencia de Gestión de Riesgos en el año 2021.</vt:lpstr>
      <vt:lpstr>4.3 El GAD provincial contó con datos de sensores remotos adquiridos o generados?</vt:lpstr>
      <vt:lpstr>Capítulo V              INGRESOS Y GASTOS</vt:lpstr>
      <vt:lpstr>Presentación de PowerPoint</vt:lpstr>
      <vt:lpstr>Presentación de PowerPoint</vt:lpstr>
      <vt:lpstr>Presentación de PowerPoint</vt:lpstr>
      <vt:lpstr>5.1 Indique si durante el año 2021 su GAD Provincial percibió ingresos provenientes de:</vt:lpstr>
      <vt:lpstr>5.2 Registre el GASTO TOTAL del GAD Provincial  durante el año 2021</vt:lpstr>
      <vt:lpstr>5.3 Registre el GASTO para GESTIÓN AMBIENTAL que realizó el GAD Provincial durante el año 2021 </vt:lpstr>
      <vt:lpstr>Capítulo VI COOPERACIÓN INTERNACIONAL</vt:lpstr>
      <vt:lpstr>Presentación de PowerPoint</vt:lpstr>
      <vt:lpstr>Presentación de PowerPoint</vt:lpstr>
      <vt:lpstr>Presentación de PowerPoint</vt:lpstr>
      <vt:lpstr>6.1 Dispuso de una dependencia específica encargada de la gestión de la competencia:</vt:lpstr>
      <vt:lpstr>6.1.1 Especifique la dependencia que dispuso el GAD para la gestión de la competencia:</vt:lpstr>
      <vt:lpstr>6.1.2 Al no contar con una dependencia específica, indique quien gestionó la competencia.</vt:lpstr>
      <vt:lpstr>6.2 Registre la información del personal con el cual contó  la jefatura, dirección o coordinación para gestionar la competencia en el año 2021</vt:lpstr>
      <vt:lpstr>6.3.1 Detalle la información sobre las capacitaciones recibidas, en el 2021, por el personal que gestionó la competencia:</vt:lpstr>
      <vt:lpstr>6.4 ¿El GAD Provincial en el año 2021, emitió instrumentos de planificación para Cooperación Internacional? </vt:lpstr>
      <vt:lpstr>6.5 ¿El GAD Provincial en el año 2021, emitió normativa local de regulación para cooperación internacional?</vt:lpstr>
      <vt:lpstr>6.6  ¿El GAD en el año 2021 levantó un instrumento técnico para la gestión de la cooperación internacional?</vt:lpstr>
      <vt:lpstr>6.7 ¿El GAD Provincial en el año 2021 suscribió convenios de cooperación internacional no reembolsable?</vt:lpstr>
      <vt:lpstr>6.8 ¿Describa los proyectos ejecutados y/o gestionados por la competencia de cooperación internacional en el año 2021?</vt:lpstr>
      <vt:lpstr>6.9 Detalle la siguiente información en relación a la disponibilidad y ejecución de procesos de evaluación del año 2021</vt:lpstr>
      <vt:lpstr>6.10 ¿El GAD en el año 2021 ha generado mecanismos de articulación multinivel y multiactor para la gestión de la cooperación internacional?</vt:lpstr>
      <vt:lpstr>6.11 ¿Cuál de las siguientes modalidades de gestión ha  implementado el GAD en el año 2021 para la gestión de la  cooperación internacional?</vt:lpstr>
      <vt:lpstr>Capítulo VII         VIALIDAD</vt:lpstr>
      <vt:lpstr>Presentación de PowerPoint</vt:lpstr>
      <vt:lpstr>Presentación de PowerPoint</vt:lpstr>
      <vt:lpstr>Presentación de PowerPoint</vt:lpstr>
      <vt:lpstr>7.1 Para la gestión de la competencia el GAD Provincial contó con:</vt:lpstr>
      <vt:lpstr>7.1.1 ¿Indique si es independiente en vialidad?</vt:lpstr>
      <vt:lpstr>7.2 Registre la información del personal con el cual contó  la jefatura, dirección o coordinación para gestionar la competencia en el año 2021? </vt:lpstr>
      <vt:lpstr>7.3 ¿Indique en cual de las siguientes temáticas el GAD Provincial  implementó acciones de capacitación para mejorar la gestión de la competencia de vialidad en el año 2021?</vt:lpstr>
      <vt:lpstr>7.4 ¿El GAD Provincial en el año 2021, emitió instrumentos de planificación y normativa local para vialidad?</vt:lpstr>
      <vt:lpstr>7.5 Para la gestión efectiva de la competencia de Vialidad, el GAD contó con: actualizar imagen de maquinaria</vt:lpstr>
      <vt:lpstr>7.6 Cuenta con un inventario vial provincial?</vt:lpstr>
      <vt:lpstr>7.7 ¿El GAD Provincial en el año 2021 ejecutó proyectos de vialidad para vías? </vt:lpstr>
      <vt:lpstr>7.10 ¿El GAD Provincial en el año 2021 ejecutó proyectos de vialidad para puentes?  Actualizar imagen</vt:lpstr>
      <vt:lpstr>7.9 El GAD provincial contó con datos de sensores remotos adquiridos o generados?</vt:lpstr>
      <vt:lpstr>Capítulo VIII         TURISMO</vt:lpstr>
      <vt:lpstr>Presentación de PowerPoint</vt:lpstr>
      <vt:lpstr>Presentación de PowerPoint</vt:lpstr>
      <vt:lpstr>Presentación de PowerPoint</vt:lpstr>
      <vt:lpstr>Presentación de PowerPoint</vt:lpstr>
      <vt:lpstr>Presentación de PowerPoint</vt:lpstr>
      <vt:lpstr>8.3 Registre la información del personal con el cual contó  la jefatura, dirección o coordinación para gestionar la competencia en el año 2021?</vt:lpstr>
      <vt:lpstr>8.4 ¿El GAD Provincial en el año 2021, emitió instrumentos de planificación y normativa local para el Turismo?, actualizar imagen</vt:lpstr>
      <vt:lpstr> 8.5 ¿El GAD Provincial en el año 2021, generó mecanismos de articulación a favor del Turismo de la provincia? actualizar imagen</vt:lpstr>
      <vt:lpstr>8.6  Describa los proyectos ejecutados por la competencia de Turismo en el año 2021 actualizar imagen</vt:lpstr>
      <vt:lpstr>8.7 El GAD provincial contó con datos de sensores remotos adquiridos o generados? </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Usuario de Microsoft Office</dc:creator>
  <cp:lastModifiedBy>PGUERRA</cp:lastModifiedBy>
  <cp:revision>364</cp:revision>
  <dcterms:created xsi:type="dcterms:W3CDTF">2021-10-01T15:30:25Z</dcterms:created>
  <dcterms:modified xsi:type="dcterms:W3CDTF">2022-05-24T21:44:19Z</dcterms:modified>
</cp:coreProperties>
</file>