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drawings/drawing1.xml" ContentType="application/vnd.openxmlformats-officedocument.drawingml.chartshapes+xml"/>
  <Override PartName="/ppt/charts/chart8.xml" ContentType="application/vnd.openxmlformats-officedocument.drawingml.chart+xml"/>
  <Override PartName="/ppt/charts/chart9.xml" ContentType="application/vnd.openxmlformats-officedocument.drawingml.chart+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67" r:id="rId2"/>
    <p:sldId id="269" r:id="rId3"/>
    <p:sldId id="272" r:id="rId4"/>
    <p:sldId id="311" r:id="rId5"/>
    <p:sldId id="300" r:id="rId6"/>
    <p:sldId id="301" r:id="rId7"/>
    <p:sldId id="302" r:id="rId8"/>
    <p:sldId id="275" r:id="rId9"/>
    <p:sldId id="303" r:id="rId10"/>
    <p:sldId id="280" r:id="rId11"/>
    <p:sldId id="304" r:id="rId12"/>
    <p:sldId id="305" r:id="rId13"/>
    <p:sldId id="307" r:id="rId14"/>
    <p:sldId id="294" r:id="rId15"/>
    <p:sldId id="309" r:id="rId16"/>
    <p:sldId id="310" r:id="rId17"/>
    <p:sldId id="271" r:id="rId18"/>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71FF"/>
    <a:srgbClr val="212D5A"/>
    <a:srgbClr val="8996FF"/>
    <a:srgbClr val="5E7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19" autoAdjust="0"/>
    <p:restoredTop sz="94673"/>
  </p:normalViewPr>
  <p:slideViewPr>
    <p:cSldViewPr snapToGrid="0" snapToObjects="1">
      <p:cViewPr varScale="1">
        <p:scale>
          <a:sx n="68" d="100"/>
          <a:sy n="68" d="100"/>
        </p:scale>
        <p:origin x="888" y="60"/>
      </p:cViewPr>
      <p:guideLst>
        <p:guide orient="horz" pos="2205"/>
        <p:guide pos="3840"/>
      </p:guideLst>
    </p:cSldViewPr>
  </p:slideViewPr>
  <p:outlineViewPr>
    <p:cViewPr>
      <p:scale>
        <a:sx n="33" d="100"/>
        <a:sy n="33" d="100"/>
      </p:scale>
      <p:origin x="0" y="0"/>
    </p:cViewPr>
  </p:outlineViewPr>
  <p:notesTextViewPr>
    <p:cViewPr>
      <p:scale>
        <a:sx n="175" d="100"/>
        <a:sy n="17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srvnasinec\PLANTA_CENTRAL\CTPES\DINCE\Indicadores_Calidad\DEAGA\GAD%20PROVINCIALES\2022\Reporte\Reporte_Censo%20Ambientales%20GADS_2022.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srvnasinec\PLANTA_CENTRAL\CTPES\DINCE\Indicadores_Calidad\DEAGA\GAD%20PROVINCIALES\2022\Reporte\Reporte_Censo%20Ambientales%20GADS_2022.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srvnasinec\PLANTA_CENTRAL\CTPES\DINCE\Indicadores_Calidad\DEAGA\GAD%20PROVINCIALES\2022\Reporte\Reporte_Censo%20Ambientales%20GADS_2022.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srvnasinec\PLANTA_CENTRAL\CTPES\DINCE\Indicadores_Calidad\DEAGA\GAD%20PROVINCIALES\2022\Reporte\Reporte_Censo%20Ambientales%20GADS_2022.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srvnasinec\PLANTA_CENTRAL\CTPES\DINCE\Indicadores_Calidad\DEAGA\GAD%20PROVINCIALES\2022\Reporte\Reporte_Censo%20Ambientales%20GADS_2022.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srvnasinec\PLANTA_CENTRAL\CTPES\DINCE\Indicadores_Calidad\DEAGA\GAD%20PROVINCIALES\2022\Reporte\Reporte_Censo%20Ambientales%20GADS_2022.xlsx" TargetMode="External"/></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srvnasinec\PLANTA_CENTRAL\CTPES\DINCE\Indicadores_Calidad\DEAGA\GAD%20PROVINCIALES\2022\Reporte\Reporte_Censo%20Ambientales%20GADS_2022.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srvnasinec\PLANTA_CENTRAL\CTPES\DINCE\Indicadores_Calidad\DEAGA\GAD%20PROVINCIALES\2022\Reporte\Reporte_Censo%20Ambientales%20GADS_2022.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srvnasinec\PLANTA_CENTRAL\CTPES\DINCE\Indicadores_Calidad\DEAGA\GAD%20PROVINCIALES\2022\Reporte\Reporte_Censo%20Ambientales%20GADS_202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Graficos!$M$2</c:f>
              <c:strCache>
                <c:ptCount val="1"/>
                <c:pt idx="0">
                  <c:v>Oportunidad y puntualidad </c:v>
                </c:pt>
              </c:strCache>
            </c:strRef>
          </c:tx>
          <c:spPr>
            <a:solidFill>
              <a:srgbClr val="00B050"/>
            </a:solidFill>
          </c:spPr>
          <c:invertIfNegative val="0"/>
          <c:dLbls>
            <c:spPr>
              <a:noFill/>
              <a:ln>
                <a:noFill/>
              </a:ln>
              <a:effectLst/>
            </c:spPr>
            <c:txPr>
              <a:bodyPr wrap="square" lIns="38100" tIns="19050" rIns="38100" bIns="19050" anchor="ctr">
                <a:spAutoFit/>
              </a:bodyPr>
              <a:lstStyle/>
              <a:p>
                <a:pPr>
                  <a:defRPr>
                    <a:solidFill>
                      <a:schemeClr val="bg1"/>
                    </a:solidFill>
                  </a:defRPr>
                </a:pPr>
                <a:endParaRPr lang="es-EC"/>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Graficos!$L$3:$L$8</c:f>
              <c:strCache>
                <c:ptCount val="6"/>
                <c:pt idx="0">
                  <c:v>Planificación</c:v>
                </c:pt>
                <c:pt idx="1">
                  <c:v>Diseño/Construcción</c:v>
                </c:pt>
                <c:pt idx="2">
                  <c:v>Recolección</c:v>
                </c:pt>
                <c:pt idx="3">
                  <c:v>Procesamiento</c:v>
                </c:pt>
                <c:pt idx="4">
                  <c:v>Análisis</c:v>
                </c:pt>
                <c:pt idx="5">
                  <c:v>Difusión </c:v>
                </c:pt>
              </c:strCache>
            </c:strRef>
          </c:cat>
          <c:val>
            <c:numRef>
              <c:f>Graficos!$M$3:$M$8</c:f>
              <c:numCache>
                <c:formatCode>General</c:formatCode>
                <c:ptCount val="6"/>
                <c:pt idx="0">
                  <c:v>1</c:v>
                </c:pt>
                <c:pt idx="1">
                  <c:v>6</c:v>
                </c:pt>
                <c:pt idx="2">
                  <c:v>3</c:v>
                </c:pt>
                <c:pt idx="3">
                  <c:v>1</c:v>
                </c:pt>
                <c:pt idx="4">
                  <c:v>1</c:v>
                </c:pt>
                <c:pt idx="5">
                  <c:v>2</c:v>
                </c:pt>
              </c:numCache>
            </c:numRef>
          </c:val>
          <c:extLst>
            <c:ext xmlns:c16="http://schemas.microsoft.com/office/drawing/2014/chart" uri="{C3380CC4-5D6E-409C-BE32-E72D297353CC}">
              <c16:uniqueId val="{00000000-BA5E-46C0-9C4D-D060104D38CE}"/>
            </c:ext>
          </c:extLst>
        </c:ser>
        <c:dLbls>
          <c:showLegendKey val="0"/>
          <c:showVal val="0"/>
          <c:showCatName val="0"/>
          <c:showSerName val="0"/>
          <c:showPercent val="0"/>
          <c:showBubbleSize val="0"/>
        </c:dLbls>
        <c:gapWidth val="30"/>
        <c:axId val="1651409024"/>
        <c:axId val="1651409568"/>
      </c:barChart>
      <c:catAx>
        <c:axId val="1651409024"/>
        <c:scaling>
          <c:orientation val="maxMin"/>
        </c:scaling>
        <c:delete val="0"/>
        <c:axPos val="l"/>
        <c:numFmt formatCode="General" sourceLinked="0"/>
        <c:majorTickMark val="out"/>
        <c:minorTickMark val="none"/>
        <c:tickLblPos val="nextTo"/>
        <c:crossAx val="1651409568"/>
        <c:crosses val="autoZero"/>
        <c:auto val="1"/>
        <c:lblAlgn val="ctr"/>
        <c:lblOffset val="100"/>
        <c:noMultiLvlLbl val="0"/>
      </c:catAx>
      <c:valAx>
        <c:axId val="1651409568"/>
        <c:scaling>
          <c:orientation val="minMax"/>
        </c:scaling>
        <c:delete val="1"/>
        <c:axPos val="t"/>
        <c:numFmt formatCode="General" sourceLinked="1"/>
        <c:majorTickMark val="out"/>
        <c:minorTickMark val="none"/>
        <c:tickLblPos val="nextTo"/>
        <c:crossAx val="1651409024"/>
        <c:crosses val="autoZero"/>
        <c:crossBetween val="between"/>
      </c:valAx>
    </c:plotArea>
    <c:plotVisOnly val="1"/>
    <c:dispBlanksAs val="gap"/>
    <c:showDLblsOverMax val="0"/>
  </c:chart>
  <c:txPr>
    <a:bodyPr/>
    <a:lstStyle/>
    <a:p>
      <a:pPr>
        <a:defRPr>
          <a:latin typeface="Century Gothic" panose="020B0502020202020204" pitchFamily="34" charset="0"/>
        </a:defRPr>
      </a:pPr>
      <a:endParaRPr lang="es-EC"/>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Graficos!$P$2</c:f>
              <c:strCache>
                <c:ptCount val="1"/>
                <c:pt idx="0">
                  <c:v>Accesibilidad y claridad</c:v>
                </c:pt>
              </c:strCache>
            </c:strRef>
          </c:tx>
          <c:spPr>
            <a:solidFill>
              <a:srgbClr val="00B050"/>
            </a:solidFill>
          </c:spPr>
          <c:invertIfNegative val="0"/>
          <c:dLbls>
            <c:spPr>
              <a:noFill/>
              <a:ln>
                <a:noFill/>
              </a:ln>
              <a:effectLst/>
            </c:spPr>
            <c:txPr>
              <a:bodyPr wrap="square" lIns="38100" tIns="19050" rIns="38100" bIns="19050" anchor="ctr">
                <a:spAutoFit/>
              </a:bodyPr>
              <a:lstStyle/>
              <a:p>
                <a:pPr>
                  <a:defRPr>
                    <a:solidFill>
                      <a:schemeClr val="bg1"/>
                    </a:solidFill>
                  </a:defRPr>
                </a:pPr>
                <a:endParaRPr lang="es-EC"/>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Graficos!$L$8</c:f>
              <c:strCache>
                <c:ptCount val="1"/>
                <c:pt idx="0">
                  <c:v>Difusión </c:v>
                </c:pt>
              </c:strCache>
            </c:strRef>
          </c:cat>
          <c:val>
            <c:numRef>
              <c:f>Graficos!$P$8</c:f>
              <c:numCache>
                <c:formatCode>General</c:formatCode>
                <c:ptCount val="1"/>
                <c:pt idx="0">
                  <c:v>2</c:v>
                </c:pt>
              </c:numCache>
            </c:numRef>
          </c:val>
          <c:extLst>
            <c:ext xmlns:c16="http://schemas.microsoft.com/office/drawing/2014/chart" uri="{C3380CC4-5D6E-409C-BE32-E72D297353CC}">
              <c16:uniqueId val="{00000000-1F4A-40D8-8E77-D4974CFD8775}"/>
            </c:ext>
          </c:extLst>
        </c:ser>
        <c:dLbls>
          <c:dLblPos val="outEnd"/>
          <c:showLegendKey val="0"/>
          <c:showVal val="1"/>
          <c:showCatName val="0"/>
          <c:showSerName val="0"/>
          <c:showPercent val="0"/>
          <c:showBubbleSize val="0"/>
        </c:dLbls>
        <c:gapWidth val="120"/>
        <c:axId val="1771478432"/>
        <c:axId val="1771473536"/>
      </c:barChart>
      <c:catAx>
        <c:axId val="1771478432"/>
        <c:scaling>
          <c:orientation val="minMax"/>
        </c:scaling>
        <c:delete val="0"/>
        <c:axPos val="l"/>
        <c:numFmt formatCode="General" sourceLinked="0"/>
        <c:majorTickMark val="out"/>
        <c:minorTickMark val="none"/>
        <c:tickLblPos val="nextTo"/>
        <c:crossAx val="1771473536"/>
        <c:crosses val="autoZero"/>
        <c:auto val="1"/>
        <c:lblAlgn val="ctr"/>
        <c:lblOffset val="100"/>
        <c:noMultiLvlLbl val="0"/>
      </c:catAx>
      <c:valAx>
        <c:axId val="1771473536"/>
        <c:scaling>
          <c:orientation val="minMax"/>
        </c:scaling>
        <c:delete val="1"/>
        <c:axPos val="b"/>
        <c:numFmt formatCode="General" sourceLinked="1"/>
        <c:majorTickMark val="out"/>
        <c:minorTickMark val="none"/>
        <c:tickLblPos val="nextTo"/>
        <c:crossAx val="1771478432"/>
        <c:crosses val="autoZero"/>
        <c:crossBetween val="between"/>
      </c:valAx>
    </c:plotArea>
    <c:plotVisOnly val="1"/>
    <c:dispBlanksAs val="gap"/>
    <c:showDLblsOverMax val="0"/>
  </c:chart>
  <c:txPr>
    <a:bodyPr/>
    <a:lstStyle/>
    <a:p>
      <a:pPr>
        <a:defRPr>
          <a:latin typeface="Century Gothic" panose="020B0502020202020204" pitchFamily="34" charset="0"/>
        </a:defRPr>
      </a:pPr>
      <a:endParaRPr lang="es-EC"/>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Graficos!$Q$2</c:f>
              <c:strCache>
                <c:ptCount val="1"/>
                <c:pt idx="0">
                  <c:v>Coherencia y comparabilidad </c:v>
                </c:pt>
              </c:strCache>
            </c:strRef>
          </c:tx>
          <c:spPr>
            <a:solidFill>
              <a:srgbClr val="00B050"/>
            </a:solidFill>
          </c:spPr>
          <c:invertIfNegative val="0"/>
          <c:dLbls>
            <c:spPr>
              <a:noFill/>
              <a:ln>
                <a:noFill/>
              </a:ln>
              <a:effectLst/>
            </c:spPr>
            <c:txPr>
              <a:bodyPr wrap="square" lIns="38100" tIns="19050" rIns="38100" bIns="19050" anchor="ctr">
                <a:spAutoFit/>
              </a:bodyPr>
              <a:lstStyle/>
              <a:p>
                <a:pPr>
                  <a:defRPr>
                    <a:solidFill>
                      <a:schemeClr val="bg1"/>
                    </a:solidFill>
                  </a:defRPr>
                </a:pPr>
                <a:endParaRPr lang="es-EC"/>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Graficos!$L$7</c:f>
              <c:strCache>
                <c:ptCount val="1"/>
                <c:pt idx="0">
                  <c:v>Análisis</c:v>
                </c:pt>
              </c:strCache>
            </c:strRef>
          </c:cat>
          <c:val>
            <c:numRef>
              <c:f>Graficos!$Q$7</c:f>
              <c:numCache>
                <c:formatCode>General</c:formatCode>
                <c:ptCount val="1"/>
                <c:pt idx="0">
                  <c:v>1</c:v>
                </c:pt>
              </c:numCache>
            </c:numRef>
          </c:val>
          <c:extLst>
            <c:ext xmlns:c16="http://schemas.microsoft.com/office/drawing/2014/chart" uri="{C3380CC4-5D6E-409C-BE32-E72D297353CC}">
              <c16:uniqueId val="{00000000-B306-48A3-8807-A64A1463D359}"/>
            </c:ext>
          </c:extLst>
        </c:ser>
        <c:dLbls>
          <c:dLblPos val="outEnd"/>
          <c:showLegendKey val="0"/>
          <c:showVal val="1"/>
          <c:showCatName val="0"/>
          <c:showSerName val="0"/>
          <c:showPercent val="0"/>
          <c:showBubbleSize val="0"/>
        </c:dLbls>
        <c:gapWidth val="150"/>
        <c:axId val="1771472992"/>
        <c:axId val="1771472448"/>
      </c:barChart>
      <c:catAx>
        <c:axId val="1771472992"/>
        <c:scaling>
          <c:orientation val="minMax"/>
        </c:scaling>
        <c:delete val="0"/>
        <c:axPos val="l"/>
        <c:numFmt formatCode="General" sourceLinked="0"/>
        <c:majorTickMark val="out"/>
        <c:minorTickMark val="none"/>
        <c:tickLblPos val="nextTo"/>
        <c:crossAx val="1771472448"/>
        <c:crosses val="autoZero"/>
        <c:auto val="1"/>
        <c:lblAlgn val="ctr"/>
        <c:lblOffset val="100"/>
        <c:noMultiLvlLbl val="0"/>
      </c:catAx>
      <c:valAx>
        <c:axId val="1771472448"/>
        <c:scaling>
          <c:orientation val="minMax"/>
        </c:scaling>
        <c:delete val="1"/>
        <c:axPos val="b"/>
        <c:numFmt formatCode="General" sourceLinked="1"/>
        <c:majorTickMark val="out"/>
        <c:minorTickMark val="none"/>
        <c:tickLblPos val="nextTo"/>
        <c:crossAx val="1771472992"/>
        <c:crosses val="autoZero"/>
        <c:crossBetween val="between"/>
      </c:valAx>
    </c:plotArea>
    <c:plotVisOnly val="1"/>
    <c:dispBlanksAs val="gap"/>
    <c:showDLblsOverMax val="0"/>
  </c:chart>
  <c:txPr>
    <a:bodyPr/>
    <a:lstStyle/>
    <a:p>
      <a:pPr>
        <a:defRPr>
          <a:latin typeface="Century Gothic" panose="020B0502020202020204" pitchFamily="34" charset="0"/>
        </a:defRPr>
      </a:pPr>
      <a:endParaRPr lang="es-EC"/>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Graficos!$O$2</c:f>
              <c:strCache>
                <c:ptCount val="1"/>
                <c:pt idx="0">
                  <c:v>Precisión y confiabilidad</c:v>
                </c:pt>
              </c:strCache>
            </c:strRef>
          </c:tx>
          <c:spPr>
            <a:solidFill>
              <a:srgbClr val="00B050"/>
            </a:solidFill>
          </c:spPr>
          <c:invertIfNegative val="0"/>
          <c:dLbls>
            <c:spPr>
              <a:noFill/>
              <a:ln>
                <a:noFill/>
              </a:ln>
              <a:effectLst/>
            </c:spPr>
            <c:txPr>
              <a:bodyPr wrap="square" lIns="38100" tIns="19050" rIns="38100" bIns="19050" anchor="ctr">
                <a:spAutoFit/>
              </a:bodyPr>
              <a:lstStyle/>
              <a:p>
                <a:pPr>
                  <a:defRPr>
                    <a:solidFill>
                      <a:schemeClr val="bg1"/>
                    </a:solidFill>
                  </a:defRPr>
                </a:pPr>
                <a:endParaRPr lang="es-EC"/>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Graficos!$L$5:$L$10</c:f>
              <c:strCache>
                <c:ptCount val="6"/>
                <c:pt idx="0">
                  <c:v>Recolección</c:v>
                </c:pt>
                <c:pt idx="1">
                  <c:v>Procesamiento</c:v>
                </c:pt>
                <c:pt idx="2">
                  <c:v>Análisis</c:v>
                </c:pt>
                <c:pt idx="3">
                  <c:v>Difusión </c:v>
                </c:pt>
                <c:pt idx="4">
                  <c:v>Evaluación</c:v>
                </c:pt>
                <c:pt idx="5">
                  <c:v>Archivo</c:v>
                </c:pt>
              </c:strCache>
            </c:strRef>
          </c:cat>
          <c:val>
            <c:numRef>
              <c:f>Graficos!$O$5:$O$6</c:f>
              <c:numCache>
                <c:formatCode>General</c:formatCode>
                <c:ptCount val="2"/>
                <c:pt idx="0">
                  <c:v>1</c:v>
                </c:pt>
                <c:pt idx="1">
                  <c:v>1</c:v>
                </c:pt>
              </c:numCache>
            </c:numRef>
          </c:val>
          <c:extLst>
            <c:ext xmlns:c16="http://schemas.microsoft.com/office/drawing/2014/chart" uri="{C3380CC4-5D6E-409C-BE32-E72D297353CC}">
              <c16:uniqueId val="{00000000-A7D9-46D9-ABF0-6BD94812DDF3}"/>
            </c:ext>
          </c:extLst>
        </c:ser>
        <c:dLbls>
          <c:dLblPos val="outEnd"/>
          <c:showLegendKey val="0"/>
          <c:showVal val="1"/>
          <c:showCatName val="0"/>
          <c:showSerName val="0"/>
          <c:showPercent val="0"/>
          <c:showBubbleSize val="0"/>
        </c:dLbls>
        <c:gapWidth val="90"/>
        <c:axId val="1771475712"/>
        <c:axId val="1771481152"/>
      </c:barChart>
      <c:catAx>
        <c:axId val="1771475712"/>
        <c:scaling>
          <c:orientation val="maxMin"/>
        </c:scaling>
        <c:delete val="0"/>
        <c:axPos val="l"/>
        <c:numFmt formatCode="General" sourceLinked="0"/>
        <c:majorTickMark val="out"/>
        <c:minorTickMark val="none"/>
        <c:tickLblPos val="nextTo"/>
        <c:crossAx val="1771481152"/>
        <c:crosses val="autoZero"/>
        <c:auto val="1"/>
        <c:lblAlgn val="ctr"/>
        <c:lblOffset val="100"/>
        <c:noMultiLvlLbl val="0"/>
      </c:catAx>
      <c:valAx>
        <c:axId val="1771481152"/>
        <c:scaling>
          <c:orientation val="minMax"/>
        </c:scaling>
        <c:delete val="1"/>
        <c:axPos val="t"/>
        <c:numFmt formatCode="General" sourceLinked="1"/>
        <c:majorTickMark val="out"/>
        <c:minorTickMark val="none"/>
        <c:tickLblPos val="nextTo"/>
        <c:crossAx val="1771475712"/>
        <c:crosses val="autoZero"/>
        <c:crossBetween val="between"/>
      </c:valAx>
    </c:plotArea>
    <c:plotVisOnly val="1"/>
    <c:dispBlanksAs val="gap"/>
    <c:showDLblsOverMax val="0"/>
  </c:chart>
  <c:txPr>
    <a:bodyPr/>
    <a:lstStyle/>
    <a:p>
      <a:pPr>
        <a:defRPr>
          <a:latin typeface="Century Gothic" panose="020B0502020202020204" pitchFamily="34" charset="0"/>
        </a:defRPr>
      </a:pPr>
      <a:endParaRPr lang="es-EC"/>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Graficos!$N$2</c:f>
              <c:strCache>
                <c:ptCount val="1"/>
                <c:pt idx="0">
                  <c:v>Procedimientos estadisticos adecuados </c:v>
                </c:pt>
              </c:strCache>
            </c:strRef>
          </c:tx>
          <c:spPr>
            <a:solidFill>
              <a:srgbClr val="00B050"/>
            </a:solidFill>
          </c:spPr>
          <c:invertIfNegative val="0"/>
          <c:dLbls>
            <c:spPr>
              <a:noFill/>
              <a:ln>
                <a:noFill/>
              </a:ln>
              <a:effectLst/>
            </c:spPr>
            <c:txPr>
              <a:bodyPr wrap="square" lIns="38100" tIns="19050" rIns="38100" bIns="19050" anchor="ctr">
                <a:spAutoFit/>
              </a:bodyPr>
              <a:lstStyle/>
              <a:p>
                <a:pPr>
                  <a:defRPr>
                    <a:solidFill>
                      <a:schemeClr val="bg1"/>
                    </a:solidFill>
                  </a:defRPr>
                </a:pPr>
                <a:endParaRPr lang="es-EC"/>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Graficos!$L$5:$L$6</c:f>
              <c:strCache>
                <c:ptCount val="2"/>
                <c:pt idx="0">
                  <c:v>Recolección</c:v>
                </c:pt>
                <c:pt idx="1">
                  <c:v>Procesamiento</c:v>
                </c:pt>
              </c:strCache>
            </c:strRef>
          </c:cat>
          <c:val>
            <c:numRef>
              <c:f>Graficos!$N$5:$N$6</c:f>
              <c:numCache>
                <c:formatCode>General</c:formatCode>
                <c:ptCount val="2"/>
                <c:pt idx="0">
                  <c:v>1</c:v>
                </c:pt>
                <c:pt idx="1">
                  <c:v>1</c:v>
                </c:pt>
              </c:numCache>
            </c:numRef>
          </c:val>
          <c:extLst>
            <c:ext xmlns:c16="http://schemas.microsoft.com/office/drawing/2014/chart" uri="{C3380CC4-5D6E-409C-BE32-E72D297353CC}">
              <c16:uniqueId val="{00000000-2F9D-4155-B40F-8BE77A2798A6}"/>
            </c:ext>
          </c:extLst>
        </c:ser>
        <c:dLbls>
          <c:dLblPos val="outEnd"/>
          <c:showLegendKey val="0"/>
          <c:showVal val="1"/>
          <c:showCatName val="0"/>
          <c:showSerName val="0"/>
          <c:showPercent val="0"/>
          <c:showBubbleSize val="0"/>
        </c:dLbls>
        <c:gapWidth val="67"/>
        <c:axId val="1771477344"/>
        <c:axId val="1771480064"/>
      </c:barChart>
      <c:catAx>
        <c:axId val="1771477344"/>
        <c:scaling>
          <c:orientation val="maxMin"/>
        </c:scaling>
        <c:delete val="0"/>
        <c:axPos val="l"/>
        <c:numFmt formatCode="General" sourceLinked="0"/>
        <c:majorTickMark val="out"/>
        <c:minorTickMark val="none"/>
        <c:tickLblPos val="nextTo"/>
        <c:crossAx val="1771480064"/>
        <c:crosses val="autoZero"/>
        <c:auto val="1"/>
        <c:lblAlgn val="ctr"/>
        <c:lblOffset val="100"/>
        <c:noMultiLvlLbl val="0"/>
      </c:catAx>
      <c:valAx>
        <c:axId val="1771480064"/>
        <c:scaling>
          <c:orientation val="minMax"/>
        </c:scaling>
        <c:delete val="1"/>
        <c:axPos val="t"/>
        <c:numFmt formatCode="General" sourceLinked="1"/>
        <c:majorTickMark val="out"/>
        <c:minorTickMark val="none"/>
        <c:tickLblPos val="nextTo"/>
        <c:crossAx val="1771477344"/>
        <c:crosses val="autoZero"/>
        <c:crossBetween val="between"/>
      </c:valAx>
    </c:plotArea>
    <c:plotVisOnly val="1"/>
    <c:dispBlanksAs val="gap"/>
    <c:showDLblsOverMax val="0"/>
  </c:chart>
  <c:txPr>
    <a:bodyPr/>
    <a:lstStyle/>
    <a:p>
      <a:pPr>
        <a:defRPr>
          <a:latin typeface="Century Gothic" panose="020B0502020202020204" pitchFamily="34" charset="0"/>
        </a:defRPr>
      </a:pPr>
      <a:endParaRPr lang="es-EC"/>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barChart>
        <c:barDir val="col"/>
        <c:grouping val="clustered"/>
        <c:varyColors val="0"/>
        <c:ser>
          <c:idx val="0"/>
          <c:order val="0"/>
          <c:tx>
            <c:strRef>
              <c:f>Graficos!$AB$62</c:f>
              <c:strCache>
                <c:ptCount val="1"/>
                <c:pt idx="0">
                  <c:v>Año 2022</c:v>
                </c:pt>
              </c:strCache>
            </c:strRef>
          </c:tx>
          <c:invertIfNegative val="0"/>
          <c:dPt>
            <c:idx val="0"/>
            <c:invertIfNegative val="0"/>
            <c:bubble3D val="0"/>
            <c:spPr>
              <a:solidFill>
                <a:srgbClr val="FFC000"/>
              </a:solidFill>
            </c:spPr>
            <c:extLst>
              <c:ext xmlns:c16="http://schemas.microsoft.com/office/drawing/2014/chart" uri="{C3380CC4-5D6E-409C-BE32-E72D297353CC}">
                <c16:uniqueId val="{00000001-80E5-4292-869D-E1866E90F107}"/>
              </c:ext>
            </c:extLst>
          </c:dPt>
          <c:dPt>
            <c:idx val="1"/>
            <c:invertIfNegative val="0"/>
            <c:bubble3D val="0"/>
            <c:spPr>
              <a:solidFill>
                <a:srgbClr val="00B050"/>
              </a:solidFill>
            </c:spPr>
            <c:extLst>
              <c:ext xmlns:c16="http://schemas.microsoft.com/office/drawing/2014/chart" uri="{C3380CC4-5D6E-409C-BE32-E72D297353CC}">
                <c16:uniqueId val="{00000003-80E5-4292-869D-E1866E90F107}"/>
              </c:ext>
            </c:extLst>
          </c:dPt>
          <c:dPt>
            <c:idx val="2"/>
            <c:invertIfNegative val="0"/>
            <c:bubble3D val="0"/>
            <c:spPr>
              <a:solidFill>
                <a:srgbClr val="FF0000"/>
              </a:solidFill>
            </c:spPr>
            <c:extLst>
              <c:ext xmlns:c16="http://schemas.microsoft.com/office/drawing/2014/chart" uri="{C3380CC4-5D6E-409C-BE32-E72D297353CC}">
                <c16:uniqueId val="{00000005-80E5-4292-869D-E1866E90F107}"/>
              </c:ext>
            </c:extLst>
          </c:dPt>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Graficos!$AA$63:$AA$65</c:f>
              <c:strCache>
                <c:ptCount val="3"/>
                <c:pt idx="0">
                  <c:v>Indicadores reportados </c:v>
                </c:pt>
                <c:pt idx="1">
                  <c:v>Indicadores sin alerta</c:v>
                </c:pt>
                <c:pt idx="2">
                  <c:v>Indicadores con alerta</c:v>
                </c:pt>
              </c:strCache>
            </c:strRef>
          </c:cat>
          <c:val>
            <c:numRef>
              <c:f>Graficos!$AB$63:$AB$65</c:f>
              <c:numCache>
                <c:formatCode>General</c:formatCode>
                <c:ptCount val="3"/>
                <c:pt idx="0">
                  <c:v>21</c:v>
                </c:pt>
                <c:pt idx="1">
                  <c:v>19</c:v>
                </c:pt>
                <c:pt idx="2">
                  <c:v>2</c:v>
                </c:pt>
              </c:numCache>
            </c:numRef>
          </c:val>
          <c:extLst>
            <c:ext xmlns:c16="http://schemas.microsoft.com/office/drawing/2014/chart" uri="{C3380CC4-5D6E-409C-BE32-E72D297353CC}">
              <c16:uniqueId val="{00000006-80E5-4292-869D-E1866E90F107}"/>
            </c:ext>
          </c:extLst>
        </c:ser>
        <c:dLbls>
          <c:dLblPos val="outEnd"/>
          <c:showLegendKey val="0"/>
          <c:showVal val="1"/>
          <c:showCatName val="0"/>
          <c:showSerName val="0"/>
          <c:showPercent val="0"/>
          <c:showBubbleSize val="0"/>
        </c:dLbls>
        <c:gapWidth val="150"/>
        <c:axId val="1771481696"/>
        <c:axId val="1771482240"/>
      </c:barChart>
      <c:catAx>
        <c:axId val="1771481696"/>
        <c:scaling>
          <c:orientation val="minMax"/>
        </c:scaling>
        <c:delete val="0"/>
        <c:axPos val="b"/>
        <c:numFmt formatCode="General" sourceLinked="0"/>
        <c:majorTickMark val="out"/>
        <c:minorTickMark val="none"/>
        <c:tickLblPos val="nextTo"/>
        <c:crossAx val="1771482240"/>
        <c:crosses val="autoZero"/>
        <c:auto val="1"/>
        <c:lblAlgn val="ctr"/>
        <c:lblOffset val="100"/>
        <c:noMultiLvlLbl val="0"/>
      </c:catAx>
      <c:valAx>
        <c:axId val="1771482240"/>
        <c:scaling>
          <c:orientation val="minMax"/>
        </c:scaling>
        <c:delete val="1"/>
        <c:axPos val="l"/>
        <c:numFmt formatCode="General" sourceLinked="1"/>
        <c:majorTickMark val="out"/>
        <c:minorTickMark val="none"/>
        <c:tickLblPos val="nextTo"/>
        <c:crossAx val="1771481696"/>
        <c:crosses val="autoZero"/>
        <c:crossBetween val="between"/>
      </c:valAx>
    </c:plotArea>
    <c:plotVisOnly val="1"/>
    <c:dispBlanksAs val="gap"/>
    <c:showDLblsOverMax val="0"/>
  </c:chart>
  <c:txPr>
    <a:bodyPr/>
    <a:lstStyle/>
    <a:p>
      <a:pPr>
        <a:defRPr>
          <a:latin typeface="Century Gothic" panose="020B0502020202020204" pitchFamily="34" charset="0"/>
        </a:defRPr>
      </a:pPr>
      <a:endParaRPr lang="es-EC"/>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s-ES"/>
              <a:t>Índice de calidad- GADS</a:t>
            </a:r>
            <a:r>
              <a:rPr lang="es-ES" baseline="0"/>
              <a:t> Provinciales </a:t>
            </a:r>
            <a:endParaRPr lang="es-ES"/>
          </a:p>
        </c:rich>
      </c:tx>
      <c:overlay val="0"/>
    </c:title>
    <c:autoTitleDeleted val="0"/>
    <c:plotArea>
      <c:layout/>
      <c:doughnutChart>
        <c:varyColors val="1"/>
        <c:ser>
          <c:idx val="0"/>
          <c:order val="0"/>
          <c:dPt>
            <c:idx val="0"/>
            <c:bubble3D val="0"/>
            <c:spPr>
              <a:solidFill>
                <a:srgbClr val="FF3737"/>
              </a:solidFill>
              <a:ln>
                <a:solidFill>
                  <a:srgbClr val="FF3737"/>
                </a:solidFill>
              </a:ln>
            </c:spPr>
            <c:extLst>
              <c:ext xmlns:c16="http://schemas.microsoft.com/office/drawing/2014/chart" uri="{C3380CC4-5D6E-409C-BE32-E72D297353CC}">
                <c16:uniqueId val="{00000001-716F-4BAE-A40A-0DE54F46CB23}"/>
              </c:ext>
            </c:extLst>
          </c:dPt>
          <c:dPt>
            <c:idx val="1"/>
            <c:bubble3D val="0"/>
            <c:spPr>
              <a:solidFill>
                <a:srgbClr val="FF3737"/>
              </a:solidFill>
              <a:ln>
                <a:solidFill>
                  <a:srgbClr val="FF3737"/>
                </a:solidFill>
              </a:ln>
            </c:spPr>
            <c:extLst>
              <c:ext xmlns:c16="http://schemas.microsoft.com/office/drawing/2014/chart" uri="{C3380CC4-5D6E-409C-BE32-E72D297353CC}">
                <c16:uniqueId val="{00000003-716F-4BAE-A40A-0DE54F46CB23}"/>
              </c:ext>
            </c:extLst>
          </c:dPt>
          <c:dPt>
            <c:idx val="2"/>
            <c:bubble3D val="0"/>
            <c:spPr>
              <a:solidFill>
                <a:srgbClr val="FF3737"/>
              </a:solidFill>
              <a:ln>
                <a:solidFill>
                  <a:srgbClr val="FF3737"/>
                </a:solidFill>
              </a:ln>
            </c:spPr>
            <c:extLst>
              <c:ext xmlns:c16="http://schemas.microsoft.com/office/drawing/2014/chart" uri="{C3380CC4-5D6E-409C-BE32-E72D297353CC}">
                <c16:uniqueId val="{00000005-716F-4BAE-A40A-0DE54F46CB23}"/>
              </c:ext>
            </c:extLst>
          </c:dPt>
          <c:dPt>
            <c:idx val="3"/>
            <c:bubble3D val="0"/>
            <c:spPr>
              <a:solidFill>
                <a:srgbClr val="FF3737"/>
              </a:solidFill>
              <a:ln>
                <a:solidFill>
                  <a:srgbClr val="FF3737"/>
                </a:solidFill>
              </a:ln>
            </c:spPr>
            <c:extLst>
              <c:ext xmlns:c16="http://schemas.microsoft.com/office/drawing/2014/chart" uri="{C3380CC4-5D6E-409C-BE32-E72D297353CC}">
                <c16:uniqueId val="{00000007-716F-4BAE-A40A-0DE54F46CB23}"/>
              </c:ext>
            </c:extLst>
          </c:dPt>
          <c:dPt>
            <c:idx val="4"/>
            <c:bubble3D val="0"/>
            <c:spPr>
              <a:solidFill>
                <a:srgbClr val="FF3737"/>
              </a:solidFill>
              <a:ln>
                <a:solidFill>
                  <a:srgbClr val="FF3737"/>
                </a:solidFill>
              </a:ln>
            </c:spPr>
            <c:extLst>
              <c:ext xmlns:c16="http://schemas.microsoft.com/office/drawing/2014/chart" uri="{C3380CC4-5D6E-409C-BE32-E72D297353CC}">
                <c16:uniqueId val="{00000009-716F-4BAE-A40A-0DE54F46CB23}"/>
              </c:ext>
            </c:extLst>
          </c:dPt>
          <c:dPt>
            <c:idx val="5"/>
            <c:bubble3D val="0"/>
            <c:spPr>
              <a:solidFill>
                <a:srgbClr val="FF3737"/>
              </a:solidFill>
            </c:spPr>
            <c:extLst>
              <c:ext xmlns:c16="http://schemas.microsoft.com/office/drawing/2014/chart" uri="{C3380CC4-5D6E-409C-BE32-E72D297353CC}">
                <c16:uniqueId val="{0000000B-716F-4BAE-A40A-0DE54F46CB23}"/>
              </c:ext>
            </c:extLst>
          </c:dPt>
          <c:dPt>
            <c:idx val="6"/>
            <c:bubble3D val="0"/>
            <c:spPr>
              <a:gradFill flip="none" rotWithShape="1">
                <a:gsLst>
                  <a:gs pos="45000">
                    <a:srgbClr val="FF3737"/>
                  </a:gs>
                  <a:gs pos="62000">
                    <a:srgbClr val="FFFF00"/>
                  </a:gs>
                </a:gsLst>
                <a:lin ang="2700000" scaled="1"/>
                <a:tileRect/>
              </a:gradFill>
              <a:ln>
                <a:noFill/>
              </a:ln>
            </c:spPr>
            <c:extLst>
              <c:ext xmlns:c16="http://schemas.microsoft.com/office/drawing/2014/chart" uri="{C3380CC4-5D6E-409C-BE32-E72D297353CC}">
                <c16:uniqueId val="{0000000D-716F-4BAE-A40A-0DE54F46CB23}"/>
              </c:ext>
            </c:extLst>
          </c:dPt>
          <c:dPt>
            <c:idx val="7"/>
            <c:bubble3D val="0"/>
            <c:spPr>
              <a:gradFill flip="none" rotWithShape="1">
                <a:gsLst>
                  <a:gs pos="14000">
                    <a:srgbClr val="FF3737"/>
                  </a:gs>
                  <a:gs pos="100000">
                    <a:srgbClr val="E6FF1A"/>
                  </a:gs>
                  <a:gs pos="41000">
                    <a:srgbClr val="FFFF00"/>
                  </a:gs>
                </a:gsLst>
                <a:lin ang="2700000" scaled="1"/>
                <a:tileRect/>
              </a:gradFill>
            </c:spPr>
            <c:extLst>
              <c:ext xmlns:c16="http://schemas.microsoft.com/office/drawing/2014/chart" uri="{C3380CC4-5D6E-409C-BE32-E72D297353CC}">
                <c16:uniqueId val="{0000000F-716F-4BAE-A40A-0DE54F46CB23}"/>
              </c:ext>
            </c:extLst>
          </c:dPt>
          <c:dPt>
            <c:idx val="8"/>
            <c:bubble3D val="0"/>
            <c:spPr>
              <a:gradFill flip="none" rotWithShape="1">
                <a:gsLst>
                  <a:gs pos="53000">
                    <a:srgbClr val="E6FF1A"/>
                  </a:gs>
                  <a:gs pos="15000">
                    <a:srgbClr val="FFFF00"/>
                  </a:gs>
                  <a:gs pos="54000">
                    <a:srgbClr val="D1FF4F"/>
                  </a:gs>
                  <a:gs pos="89000">
                    <a:srgbClr val="33CC33"/>
                  </a:gs>
                </a:gsLst>
                <a:lin ang="2700000" scaled="1"/>
                <a:tileRect/>
              </a:gradFill>
            </c:spPr>
            <c:extLst>
              <c:ext xmlns:c16="http://schemas.microsoft.com/office/drawing/2014/chart" uri="{C3380CC4-5D6E-409C-BE32-E72D297353CC}">
                <c16:uniqueId val="{00000011-716F-4BAE-A40A-0DE54F46CB23}"/>
              </c:ext>
            </c:extLst>
          </c:dPt>
          <c:dPt>
            <c:idx val="9"/>
            <c:bubble3D val="0"/>
            <c:spPr>
              <a:gradFill flip="none" rotWithShape="1">
                <a:gsLst>
                  <a:gs pos="35000">
                    <a:srgbClr val="D1FF4F"/>
                  </a:gs>
                  <a:gs pos="81000">
                    <a:srgbClr val="33CC33"/>
                  </a:gs>
                </a:gsLst>
                <a:lin ang="2700000" scaled="1"/>
                <a:tileRect/>
              </a:gradFill>
            </c:spPr>
            <c:extLst>
              <c:ext xmlns:c16="http://schemas.microsoft.com/office/drawing/2014/chart" uri="{C3380CC4-5D6E-409C-BE32-E72D297353CC}">
                <c16:uniqueId val="{00000013-716F-4BAE-A40A-0DE54F46CB23}"/>
              </c:ext>
            </c:extLst>
          </c:dPt>
          <c:dPt>
            <c:idx val="10"/>
            <c:bubble3D val="0"/>
            <c:spPr>
              <a:noFill/>
              <a:ln>
                <a:noFill/>
              </a:ln>
            </c:spPr>
            <c:extLst>
              <c:ext xmlns:c16="http://schemas.microsoft.com/office/drawing/2014/chart" uri="{C3380CC4-5D6E-409C-BE32-E72D297353CC}">
                <c16:uniqueId val="{00000015-716F-4BAE-A40A-0DE54F46CB23}"/>
              </c:ext>
            </c:extLst>
          </c:dPt>
          <c:dLbls>
            <c:dLbl>
              <c:idx val="0"/>
              <c:layout>
                <c:manualLayout>
                  <c:x val="-0.17038174884302651"/>
                  <c:y val="1.8518491898638897E-2"/>
                </c:manualLayout>
              </c:layou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16F-4BAE-A40A-0DE54F46CB23}"/>
                </c:ext>
              </c:extLst>
            </c:dLbl>
            <c:dLbl>
              <c:idx val="1"/>
              <c:layout>
                <c:manualLayout>
                  <c:x val="-0.18157805572544364"/>
                  <c:y val="-5.0925852721257117E-2"/>
                </c:manualLayout>
              </c:layou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16F-4BAE-A40A-0DE54F46CB23}"/>
                </c:ext>
              </c:extLst>
            </c:dLbl>
            <c:dLbl>
              <c:idx val="2"/>
              <c:layout>
                <c:manualLayout>
                  <c:x val="-0.15640766856623206"/>
                  <c:y val="-9.5635351306543673E-2"/>
                </c:manualLayout>
              </c:layou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16F-4BAE-A40A-0DE54F46CB23}"/>
                </c:ext>
              </c:extLst>
            </c:dLbl>
            <c:dLbl>
              <c:idx val="3"/>
              <c:layout>
                <c:manualLayout>
                  <c:x val="-0.11431500112603296"/>
                  <c:y val="-0.16045007295177996"/>
                </c:manualLayout>
              </c:layou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716F-4BAE-A40A-0DE54F46CB23}"/>
                </c:ext>
              </c:extLst>
            </c:dLbl>
            <c:dLbl>
              <c:idx val="4"/>
              <c:layout>
                <c:manualLayout>
                  <c:x val="-6.1111111111111102E-2"/>
                  <c:y val="-0.203703703703704"/>
                </c:manualLayout>
              </c:layou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716F-4BAE-A40A-0DE54F46CB23}"/>
                </c:ext>
              </c:extLst>
            </c:dLbl>
            <c:dLbl>
              <c:idx val="5"/>
              <c:layout>
                <c:manualLayout>
                  <c:x val="-1.38888888888889E-2"/>
                  <c:y val="-0.226851851851852"/>
                </c:manualLayout>
              </c:layou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716F-4BAE-A40A-0DE54F46CB23}"/>
                </c:ext>
              </c:extLst>
            </c:dLbl>
            <c:dLbl>
              <c:idx val="6"/>
              <c:layout>
                <c:manualLayout>
                  <c:x val="0.05"/>
                  <c:y val="-0.20833369787109901"/>
                </c:manualLayout>
              </c:layou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716F-4BAE-A40A-0DE54F46CB23}"/>
                </c:ext>
              </c:extLst>
            </c:dLbl>
            <c:dLbl>
              <c:idx val="7"/>
              <c:layout>
                <c:manualLayout>
                  <c:x val="8.3333333333333301E-2"/>
                  <c:y val="-0.18981481481481499"/>
                </c:manualLayout>
              </c:layou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F-716F-4BAE-A40A-0DE54F46CB23}"/>
                </c:ext>
              </c:extLst>
            </c:dLbl>
            <c:dLbl>
              <c:idx val="8"/>
              <c:layout>
                <c:manualLayout>
                  <c:x val="0.113888888888889"/>
                  <c:y val="-0.15277777777777801"/>
                </c:manualLayout>
              </c:layou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11-716F-4BAE-A40A-0DE54F46CB23}"/>
                </c:ext>
              </c:extLst>
            </c:dLbl>
            <c:dLbl>
              <c:idx val="9"/>
              <c:layout>
                <c:manualLayout>
                  <c:x val="0.133333333333333"/>
                  <c:y val="-0.101851851851852"/>
                </c:manualLayout>
              </c:layou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13-716F-4BAE-A40A-0DE54F46CB23}"/>
                </c:ext>
              </c:extLst>
            </c:dLbl>
            <c:dLbl>
              <c:idx val="10"/>
              <c:layout>
                <c:manualLayout>
                  <c:x val="0.35843579030944367"/>
                  <c:y val="-0.21296313599218014"/>
                </c:manualLayout>
              </c:layout>
              <c:spPr/>
              <c:txPr>
                <a:bodyPr/>
                <a:lstStyle/>
                <a:p>
                  <a:pPr>
                    <a:defRPr/>
                  </a:pPr>
                  <a:endParaRPr lang="es-EC"/>
                </a:p>
              </c:txP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15-716F-4BAE-A40A-0DE54F46CB23}"/>
                </c:ext>
              </c:extLst>
            </c:dLbl>
            <c:spPr>
              <a:noFill/>
              <a:ln>
                <a:noFill/>
              </a:ln>
              <a:effectLst/>
            </c:spPr>
            <c:showLegendKey val="0"/>
            <c:showVal val="0"/>
            <c:showCatName val="1"/>
            <c:showSerName val="0"/>
            <c:showPercent val="0"/>
            <c:showBubbleSize val="0"/>
            <c:showLeaderLines val="0"/>
            <c:extLst>
              <c:ext xmlns:c15="http://schemas.microsoft.com/office/drawing/2012/chart" uri="{CE6537A1-D6FC-4f65-9D91-7224C49458BB}"/>
            </c:extLst>
          </c:dLbls>
          <c:cat>
            <c:numRef>
              <c:f>Graficos!$A$14:$A$24</c:f>
              <c:numCache>
                <c:formatCode>0%</c:formatCode>
                <c:ptCount val="11"/>
                <c:pt idx="0">
                  <c:v>0</c:v>
                </c:pt>
                <c:pt idx="1">
                  <c:v>0.1</c:v>
                </c:pt>
                <c:pt idx="2">
                  <c:v>0.2</c:v>
                </c:pt>
                <c:pt idx="3">
                  <c:v>0.30000000000000004</c:v>
                </c:pt>
                <c:pt idx="4">
                  <c:v>0.4</c:v>
                </c:pt>
                <c:pt idx="5">
                  <c:v>0.5</c:v>
                </c:pt>
                <c:pt idx="6">
                  <c:v>0.6</c:v>
                </c:pt>
                <c:pt idx="7">
                  <c:v>0.7</c:v>
                </c:pt>
                <c:pt idx="8">
                  <c:v>0.79999999999999993</c:v>
                </c:pt>
                <c:pt idx="9">
                  <c:v>0.89999999999999991</c:v>
                </c:pt>
                <c:pt idx="10">
                  <c:v>0.99999999999999989</c:v>
                </c:pt>
              </c:numCache>
            </c:numRef>
          </c:cat>
          <c:val>
            <c:numRef>
              <c:f>Graficos!$C$14:$C$24</c:f>
              <c:numCache>
                <c:formatCode>General</c:formatCode>
                <c:ptCount val="11"/>
                <c:pt idx="0">
                  <c:v>0.1</c:v>
                </c:pt>
                <c:pt idx="1">
                  <c:v>0.1</c:v>
                </c:pt>
                <c:pt idx="2">
                  <c:v>0.1</c:v>
                </c:pt>
                <c:pt idx="3">
                  <c:v>0.1</c:v>
                </c:pt>
                <c:pt idx="4">
                  <c:v>0.1</c:v>
                </c:pt>
                <c:pt idx="5">
                  <c:v>0.1</c:v>
                </c:pt>
                <c:pt idx="6">
                  <c:v>0.1</c:v>
                </c:pt>
                <c:pt idx="7">
                  <c:v>0.1</c:v>
                </c:pt>
                <c:pt idx="8">
                  <c:v>0.1</c:v>
                </c:pt>
                <c:pt idx="9">
                  <c:v>0.1</c:v>
                </c:pt>
                <c:pt idx="10">
                  <c:v>0.99999999999999989</c:v>
                </c:pt>
              </c:numCache>
            </c:numRef>
          </c:val>
          <c:extLst>
            <c:ext xmlns:c16="http://schemas.microsoft.com/office/drawing/2014/chart" uri="{C3380CC4-5D6E-409C-BE32-E72D297353CC}">
              <c16:uniqueId val="{00000016-716F-4BAE-A40A-0DE54F46CB23}"/>
            </c:ext>
          </c:extLst>
        </c:ser>
        <c:dLbls>
          <c:showLegendKey val="0"/>
          <c:showVal val="0"/>
          <c:showCatName val="0"/>
          <c:showSerName val="0"/>
          <c:showPercent val="0"/>
          <c:showBubbleSize val="0"/>
          <c:showLeaderLines val="0"/>
        </c:dLbls>
        <c:firstSliceAng val="270"/>
        <c:holeSize val="10"/>
      </c:doughnutChart>
      <c:scatterChart>
        <c:scatterStyle val="lineMarker"/>
        <c:varyColors val="0"/>
        <c:ser>
          <c:idx val="1"/>
          <c:order val="1"/>
          <c:spPr>
            <a:ln w="38100">
              <a:solidFill>
                <a:schemeClr val="tx1"/>
              </a:solidFill>
              <a:headEnd type="oval"/>
              <a:tailEnd type="triangle"/>
            </a:ln>
          </c:spPr>
          <c:marker>
            <c:symbol val="none"/>
          </c:marker>
          <c:dLbls>
            <c:dLbl>
              <c:idx val="0"/>
              <c:layout>
                <c:manualLayout>
                  <c:x val="-5.9405950885883199E-2"/>
                  <c:y val="0.10159988916375701"/>
                </c:manualLayout>
              </c:layout>
              <c:tx>
                <c:rich>
                  <a:bodyPr/>
                  <a:lstStyle/>
                  <a:p>
                    <a:fld id="{3046BD37-9E13-425B-B9F6-28B9B486C771}" type="CELLREF">
                      <a:rPr lang="en-US" sz="1600" b="1" dirty="0"/>
                      <a:pPr/>
                      <a:t>[CELLREF]</a:t>
                    </a:fld>
                    <a:endParaRPr lang="es-EC"/>
                  </a:p>
                </c:rich>
              </c:tx>
              <c:showLegendKey val="0"/>
              <c:showVal val="1"/>
              <c:showCatName val="0"/>
              <c:showSerName val="0"/>
              <c:showPercent val="0"/>
              <c:showBubbleSize val="0"/>
              <c:extLst>
                <c:ext xmlns:c15="http://schemas.microsoft.com/office/drawing/2012/chart" uri="{CE6537A1-D6FC-4f65-9D91-7224C49458BB}">
                  <c15:dlblFieldTable>
                    <c15:dlblFTEntry>
                      <c15:txfldGUID>{3046BD37-9E13-425B-B9F6-28B9B486C771}</c15:txfldGUID>
                      <c15:f>Graficos!$C$7</c15:f>
                      <c15:dlblFieldTableCache>
                        <c:ptCount val="1"/>
                        <c:pt idx="0">
                          <c:v>91,90%</c:v>
                        </c:pt>
                      </c15:dlblFieldTableCache>
                    </c15:dlblFTEntry>
                  </c15:dlblFieldTable>
                  <c15:showDataLabelsRange val="0"/>
                </c:ext>
                <c:ext xmlns:c16="http://schemas.microsoft.com/office/drawing/2014/chart" uri="{C3380CC4-5D6E-409C-BE32-E72D297353CC}">
                  <c16:uniqueId val="{00000016-018C-4464-B9E4-648DBD717E00}"/>
                </c:ext>
              </c:extLst>
            </c:dLbl>
            <c:dLbl>
              <c:idx val="1"/>
              <c:delete val="1"/>
              <c:extLst>
                <c:ext xmlns:c15="http://schemas.microsoft.com/office/drawing/2012/chart" uri="{CE6537A1-D6FC-4f65-9D91-7224C49458BB}"/>
                <c:ext xmlns:c16="http://schemas.microsoft.com/office/drawing/2014/chart" uri="{C3380CC4-5D6E-409C-BE32-E72D297353CC}">
                  <c16:uniqueId val="{00000017-9DE7-B943-A45C-D3F464F046B5}"/>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trendlineType val="linear"/>
            <c:dispRSqr val="0"/>
            <c:dispEq val="0"/>
          </c:trendline>
          <c:xVal>
            <c:numRef>
              <c:f>Graficos!$C$28:$C$29</c:f>
              <c:numCache>
                <c:formatCode>General</c:formatCode>
                <c:ptCount val="2"/>
                <c:pt idx="0">
                  <c:v>0</c:v>
                </c:pt>
                <c:pt idx="1">
                  <c:v>0.96782132116584374</c:v>
                </c:pt>
              </c:numCache>
            </c:numRef>
          </c:xVal>
          <c:yVal>
            <c:numRef>
              <c:f>Graficos!$D$28:$D$29</c:f>
              <c:numCache>
                <c:formatCode>General</c:formatCode>
                <c:ptCount val="2"/>
                <c:pt idx="0">
                  <c:v>0</c:v>
                </c:pt>
                <c:pt idx="1">
                  <c:v>0.25163841180710222</c:v>
                </c:pt>
              </c:numCache>
            </c:numRef>
          </c:yVal>
          <c:smooth val="0"/>
          <c:extLst>
            <c:ext xmlns:c16="http://schemas.microsoft.com/office/drawing/2014/chart" uri="{C3380CC4-5D6E-409C-BE32-E72D297353CC}">
              <c16:uniqueId val="{00000017-716F-4BAE-A40A-0DE54F46CB23}"/>
            </c:ext>
          </c:extLst>
        </c:ser>
        <c:dLbls>
          <c:showLegendKey val="0"/>
          <c:showVal val="0"/>
          <c:showCatName val="0"/>
          <c:showSerName val="0"/>
          <c:showPercent val="0"/>
          <c:showBubbleSize val="0"/>
        </c:dLbls>
        <c:axId val="1771476256"/>
        <c:axId val="1771471360"/>
      </c:scatterChart>
      <c:valAx>
        <c:axId val="1771471360"/>
        <c:scaling>
          <c:orientation val="minMax"/>
          <c:max val="1"/>
          <c:min val="-1"/>
        </c:scaling>
        <c:delete val="1"/>
        <c:axPos val="l"/>
        <c:numFmt formatCode="General" sourceLinked="1"/>
        <c:majorTickMark val="out"/>
        <c:minorTickMark val="none"/>
        <c:tickLblPos val="nextTo"/>
        <c:crossAx val="1771476256"/>
        <c:crossesAt val="0"/>
        <c:crossBetween val="midCat"/>
      </c:valAx>
      <c:valAx>
        <c:axId val="1771476256"/>
        <c:scaling>
          <c:orientation val="minMax"/>
          <c:max val="1"/>
          <c:min val="-1"/>
        </c:scaling>
        <c:delete val="1"/>
        <c:axPos val="b"/>
        <c:numFmt formatCode="General" sourceLinked="1"/>
        <c:majorTickMark val="out"/>
        <c:minorTickMark val="none"/>
        <c:tickLblPos val="nextTo"/>
        <c:crossAx val="1771471360"/>
        <c:crossesAt val="0"/>
        <c:crossBetween val="midCat"/>
      </c:valAx>
    </c:plotArea>
    <c:plotVisOnly val="1"/>
    <c:dispBlanksAs val="gap"/>
    <c:showDLblsOverMax val="0"/>
  </c:chart>
  <c:spPr>
    <a:ln>
      <a:noFill/>
    </a:ln>
  </c:spPr>
  <c:txPr>
    <a:bodyPr/>
    <a:lstStyle/>
    <a:p>
      <a:pPr>
        <a:defRPr sz="900">
          <a:latin typeface="Century Gothic"/>
          <a:cs typeface="Century Gothic"/>
        </a:defRPr>
      </a:pPr>
      <a:endParaRPr lang="es-EC"/>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Índice de calidad por dimensión</a:t>
            </a:r>
          </a:p>
        </c:rich>
      </c:tx>
      <c:overlay val="0"/>
    </c:title>
    <c:autoTitleDeleted val="0"/>
    <c:plotArea>
      <c:layout>
        <c:manualLayout>
          <c:layoutTarget val="inner"/>
          <c:xMode val="edge"/>
          <c:yMode val="edge"/>
          <c:x val="1.6955684007707101E-2"/>
          <c:y val="0.25400435570909013"/>
          <c:w val="0.96608863198458605"/>
          <c:h val="0.56316454533030014"/>
        </c:manualLayout>
      </c:layout>
      <c:barChart>
        <c:barDir val="col"/>
        <c:grouping val="clustered"/>
        <c:varyColors val="0"/>
        <c:ser>
          <c:idx val="0"/>
          <c:order val="0"/>
          <c:spPr>
            <a:noFill/>
            <a:ln>
              <a:solidFill>
                <a:schemeClr val="bg1">
                  <a:lumMod val="65000"/>
                </a:schemeClr>
              </a:solidFill>
            </a:ln>
          </c:spPr>
          <c:invertIfNegative val="0"/>
          <c:dPt>
            <c:idx val="0"/>
            <c:invertIfNegative val="0"/>
            <c:bubble3D val="0"/>
            <c:extLst>
              <c:ext xmlns:c16="http://schemas.microsoft.com/office/drawing/2014/chart" uri="{C3380CC4-5D6E-409C-BE32-E72D297353CC}">
                <c16:uniqueId val="{00000001-C49A-41C1-BCD5-FE9A74FFFECC}"/>
              </c:ext>
            </c:extLst>
          </c:dPt>
          <c:dPt>
            <c:idx val="1"/>
            <c:invertIfNegative val="0"/>
            <c:bubble3D val="0"/>
            <c:extLst>
              <c:ext xmlns:c16="http://schemas.microsoft.com/office/drawing/2014/chart" uri="{C3380CC4-5D6E-409C-BE32-E72D297353CC}">
                <c16:uniqueId val="{00000003-C49A-41C1-BCD5-FE9A74FFFECC}"/>
              </c:ext>
            </c:extLst>
          </c:dPt>
          <c:dPt>
            <c:idx val="2"/>
            <c:invertIfNegative val="0"/>
            <c:bubble3D val="0"/>
            <c:extLst>
              <c:ext xmlns:c16="http://schemas.microsoft.com/office/drawing/2014/chart" uri="{C3380CC4-5D6E-409C-BE32-E72D297353CC}">
                <c16:uniqueId val="{00000005-C49A-41C1-BCD5-FE9A74FFFECC}"/>
              </c:ext>
            </c:extLst>
          </c:dPt>
          <c:dPt>
            <c:idx val="3"/>
            <c:invertIfNegative val="0"/>
            <c:bubble3D val="0"/>
            <c:extLst>
              <c:ext xmlns:c16="http://schemas.microsoft.com/office/drawing/2014/chart" uri="{C3380CC4-5D6E-409C-BE32-E72D297353CC}">
                <c16:uniqueId val="{00000007-C49A-41C1-BCD5-FE9A74FFFECC}"/>
              </c:ext>
            </c:extLst>
          </c:dPt>
          <c:dLbls>
            <c:delete val="1"/>
          </c:dLbls>
          <c:cat>
            <c:strRef>
              <c:f>Graficos!$A$63:$A$67</c:f>
              <c:strCache>
                <c:ptCount val="5"/>
                <c:pt idx="0">
                  <c:v>Oportunidad y puntualidad</c:v>
                </c:pt>
                <c:pt idx="1">
                  <c:v>Procedimientos estadísticos adecuados</c:v>
                </c:pt>
                <c:pt idx="2">
                  <c:v>Precisión y confiabilidad</c:v>
                </c:pt>
                <c:pt idx="3">
                  <c:v>Accesibilidad y claridad</c:v>
                </c:pt>
                <c:pt idx="4">
                  <c:v>Coherencia y comparabilidad</c:v>
                </c:pt>
              </c:strCache>
            </c:strRef>
          </c:cat>
          <c:val>
            <c:numRef>
              <c:f>Graficos!$F$63:$F$67</c:f>
              <c:numCache>
                <c:formatCode>0%</c:formatCode>
                <c:ptCount val="5"/>
                <c:pt idx="0">
                  <c:v>1</c:v>
                </c:pt>
                <c:pt idx="1">
                  <c:v>1</c:v>
                </c:pt>
                <c:pt idx="2">
                  <c:v>1</c:v>
                </c:pt>
                <c:pt idx="3">
                  <c:v>1</c:v>
                </c:pt>
                <c:pt idx="4">
                  <c:v>1</c:v>
                </c:pt>
              </c:numCache>
            </c:numRef>
          </c:val>
          <c:extLst>
            <c:ext xmlns:c16="http://schemas.microsoft.com/office/drawing/2014/chart" uri="{C3380CC4-5D6E-409C-BE32-E72D297353CC}">
              <c16:uniqueId val="{00000008-C49A-41C1-BCD5-FE9A74FFFECC}"/>
            </c:ext>
          </c:extLst>
        </c:ser>
        <c:ser>
          <c:idx val="1"/>
          <c:order val="1"/>
          <c:spPr>
            <a:solidFill>
              <a:srgbClr val="00B050"/>
            </a:solidFill>
            <a:ln>
              <a:solidFill>
                <a:schemeClr val="bg1">
                  <a:lumMod val="85000"/>
                </a:schemeClr>
              </a:solidFill>
            </a:ln>
          </c:spPr>
          <c:invertIfNegative val="0"/>
          <c:dPt>
            <c:idx val="0"/>
            <c:invertIfNegative val="0"/>
            <c:bubble3D val="0"/>
            <c:spPr>
              <a:solidFill>
                <a:srgbClr val="00B050"/>
              </a:solidFill>
              <a:ln w="25400">
                <a:solidFill>
                  <a:schemeClr val="bg1">
                    <a:lumMod val="85000"/>
                  </a:schemeClr>
                </a:solidFill>
              </a:ln>
            </c:spPr>
            <c:extLst>
              <c:ext xmlns:c16="http://schemas.microsoft.com/office/drawing/2014/chart" uri="{C3380CC4-5D6E-409C-BE32-E72D297353CC}">
                <c16:uniqueId val="{0000000A-C49A-41C1-BCD5-FE9A74FFFECC}"/>
              </c:ext>
            </c:extLst>
          </c:dPt>
          <c:dPt>
            <c:idx val="1"/>
            <c:invertIfNegative val="0"/>
            <c:bubble3D val="0"/>
            <c:spPr>
              <a:solidFill>
                <a:srgbClr val="00B050"/>
              </a:solidFill>
              <a:ln w="25400">
                <a:solidFill>
                  <a:schemeClr val="bg1">
                    <a:lumMod val="85000"/>
                  </a:schemeClr>
                </a:solidFill>
              </a:ln>
            </c:spPr>
            <c:extLst>
              <c:ext xmlns:c16="http://schemas.microsoft.com/office/drawing/2014/chart" uri="{C3380CC4-5D6E-409C-BE32-E72D297353CC}">
                <c16:uniqueId val="{0000000C-C49A-41C1-BCD5-FE9A74FFFECC}"/>
              </c:ext>
            </c:extLst>
          </c:dPt>
          <c:dPt>
            <c:idx val="2"/>
            <c:invertIfNegative val="0"/>
            <c:bubble3D val="0"/>
            <c:spPr>
              <a:solidFill>
                <a:srgbClr val="00B050"/>
              </a:solidFill>
              <a:ln w="25400">
                <a:solidFill>
                  <a:schemeClr val="bg1">
                    <a:lumMod val="85000"/>
                  </a:schemeClr>
                </a:solidFill>
              </a:ln>
            </c:spPr>
            <c:extLst>
              <c:ext xmlns:c16="http://schemas.microsoft.com/office/drawing/2014/chart" uri="{C3380CC4-5D6E-409C-BE32-E72D297353CC}">
                <c16:uniqueId val="{0000000E-C49A-41C1-BCD5-FE9A74FFFECC}"/>
              </c:ext>
            </c:extLst>
          </c:dPt>
          <c:dPt>
            <c:idx val="3"/>
            <c:invertIfNegative val="0"/>
            <c:bubble3D val="0"/>
            <c:spPr>
              <a:solidFill>
                <a:srgbClr val="00B050"/>
              </a:solidFill>
              <a:ln w="25400">
                <a:solidFill>
                  <a:schemeClr val="bg1">
                    <a:lumMod val="85000"/>
                  </a:schemeClr>
                </a:solidFill>
              </a:ln>
            </c:spPr>
            <c:extLst>
              <c:ext xmlns:c16="http://schemas.microsoft.com/office/drawing/2014/chart" uri="{C3380CC4-5D6E-409C-BE32-E72D297353CC}">
                <c16:uniqueId val="{00000010-C49A-41C1-BCD5-FE9A74FFFECC}"/>
              </c:ext>
            </c:extLst>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Graficos!$A$63:$A$67</c:f>
              <c:strCache>
                <c:ptCount val="5"/>
                <c:pt idx="0">
                  <c:v>Oportunidad y puntualidad</c:v>
                </c:pt>
                <c:pt idx="1">
                  <c:v>Procedimientos estadísticos adecuados</c:v>
                </c:pt>
                <c:pt idx="2">
                  <c:v>Precisión y confiabilidad</c:v>
                </c:pt>
                <c:pt idx="3">
                  <c:v>Accesibilidad y claridad</c:v>
                </c:pt>
                <c:pt idx="4">
                  <c:v>Coherencia y comparabilidad</c:v>
                </c:pt>
              </c:strCache>
            </c:strRef>
          </c:cat>
          <c:val>
            <c:numRef>
              <c:f>Graficos!$D$63:$D$67</c:f>
              <c:numCache>
                <c:formatCode>0%</c:formatCode>
                <c:ptCount val="5"/>
                <c:pt idx="0">
                  <c:v>0.80432402846195938</c:v>
                </c:pt>
                <c:pt idx="1">
                  <c:v>1</c:v>
                </c:pt>
                <c:pt idx="2">
                  <c:v>1</c:v>
                </c:pt>
                <c:pt idx="3">
                  <c:v>1</c:v>
                </c:pt>
                <c:pt idx="4">
                  <c:v>1</c:v>
                </c:pt>
              </c:numCache>
            </c:numRef>
          </c:val>
          <c:extLst>
            <c:ext xmlns:c16="http://schemas.microsoft.com/office/drawing/2014/chart" uri="{C3380CC4-5D6E-409C-BE32-E72D297353CC}">
              <c16:uniqueId val="{00000011-C49A-41C1-BCD5-FE9A74FFFECC}"/>
            </c:ext>
          </c:extLst>
        </c:ser>
        <c:dLbls>
          <c:showLegendKey val="0"/>
          <c:showVal val="1"/>
          <c:showCatName val="0"/>
          <c:showSerName val="0"/>
          <c:showPercent val="0"/>
          <c:showBubbleSize val="0"/>
        </c:dLbls>
        <c:gapWidth val="88"/>
        <c:overlap val="100"/>
        <c:axId val="1771469728"/>
        <c:axId val="1771474624"/>
      </c:barChart>
      <c:catAx>
        <c:axId val="1771469728"/>
        <c:scaling>
          <c:orientation val="minMax"/>
        </c:scaling>
        <c:delete val="0"/>
        <c:axPos val="b"/>
        <c:numFmt formatCode="General" sourceLinked="0"/>
        <c:majorTickMark val="none"/>
        <c:minorTickMark val="none"/>
        <c:tickLblPos val="nextTo"/>
        <c:crossAx val="1771474624"/>
        <c:crosses val="autoZero"/>
        <c:auto val="1"/>
        <c:lblAlgn val="ctr"/>
        <c:lblOffset val="100"/>
        <c:noMultiLvlLbl val="0"/>
      </c:catAx>
      <c:valAx>
        <c:axId val="1771474624"/>
        <c:scaling>
          <c:orientation val="minMax"/>
          <c:max val="1"/>
          <c:min val="0"/>
        </c:scaling>
        <c:delete val="1"/>
        <c:axPos val="l"/>
        <c:numFmt formatCode="0%" sourceLinked="1"/>
        <c:majorTickMark val="none"/>
        <c:minorTickMark val="none"/>
        <c:tickLblPos val="nextTo"/>
        <c:crossAx val="1771469728"/>
        <c:crosses val="autoZero"/>
        <c:crossBetween val="between"/>
      </c:valAx>
      <c:spPr>
        <a:ln>
          <a:noFill/>
        </a:ln>
      </c:spPr>
    </c:plotArea>
    <c:plotVisOnly val="1"/>
    <c:dispBlanksAs val="gap"/>
    <c:showDLblsOverMax val="0"/>
  </c:chart>
  <c:txPr>
    <a:bodyPr/>
    <a:lstStyle/>
    <a:p>
      <a:pPr>
        <a:defRPr sz="900">
          <a:latin typeface="Century Gothic" panose="020B0502020202020204" pitchFamily="34" charset="0"/>
        </a:defRPr>
      </a:pPr>
      <a:endParaRPr lang="es-EC"/>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s-ES"/>
              <a:t>Índice de calidad por fase del MPE</a:t>
            </a:r>
          </a:p>
        </c:rich>
      </c:tx>
      <c:overlay val="0"/>
    </c:title>
    <c:autoTitleDeleted val="0"/>
    <c:plotArea>
      <c:layout>
        <c:manualLayout>
          <c:layoutTarget val="inner"/>
          <c:xMode val="edge"/>
          <c:yMode val="edge"/>
          <c:x val="2.82220796864662E-2"/>
          <c:y val="0.24446716657520401"/>
          <c:w val="0.94355584062706799"/>
          <c:h val="0.66043389305804201"/>
        </c:manualLayout>
      </c:layout>
      <c:barChart>
        <c:barDir val="col"/>
        <c:grouping val="clustered"/>
        <c:varyColors val="0"/>
        <c:ser>
          <c:idx val="0"/>
          <c:order val="0"/>
          <c:spPr>
            <a:noFill/>
            <a:ln>
              <a:solidFill>
                <a:schemeClr val="bg1">
                  <a:lumMod val="85000"/>
                </a:schemeClr>
              </a:solidFill>
            </a:ln>
          </c:spPr>
          <c:invertIfNegative val="0"/>
          <c:dPt>
            <c:idx val="0"/>
            <c:invertIfNegative val="0"/>
            <c:bubble3D val="0"/>
            <c:extLst>
              <c:ext xmlns:c16="http://schemas.microsoft.com/office/drawing/2014/chart" uri="{C3380CC4-5D6E-409C-BE32-E72D297353CC}">
                <c16:uniqueId val="{00000001-B0BE-44AF-BE67-4A4EDEBACC3F}"/>
              </c:ext>
            </c:extLst>
          </c:dPt>
          <c:dPt>
            <c:idx val="1"/>
            <c:invertIfNegative val="0"/>
            <c:bubble3D val="0"/>
            <c:extLst>
              <c:ext xmlns:c16="http://schemas.microsoft.com/office/drawing/2014/chart" uri="{C3380CC4-5D6E-409C-BE32-E72D297353CC}">
                <c16:uniqueId val="{00000003-B0BE-44AF-BE67-4A4EDEBACC3F}"/>
              </c:ext>
            </c:extLst>
          </c:dPt>
          <c:dPt>
            <c:idx val="2"/>
            <c:invertIfNegative val="0"/>
            <c:bubble3D val="0"/>
            <c:extLst>
              <c:ext xmlns:c16="http://schemas.microsoft.com/office/drawing/2014/chart" uri="{C3380CC4-5D6E-409C-BE32-E72D297353CC}">
                <c16:uniqueId val="{00000005-B0BE-44AF-BE67-4A4EDEBACC3F}"/>
              </c:ext>
            </c:extLst>
          </c:dPt>
          <c:dPt>
            <c:idx val="3"/>
            <c:invertIfNegative val="0"/>
            <c:bubble3D val="0"/>
            <c:extLst>
              <c:ext xmlns:c16="http://schemas.microsoft.com/office/drawing/2014/chart" uri="{C3380CC4-5D6E-409C-BE32-E72D297353CC}">
                <c16:uniqueId val="{00000007-B0BE-44AF-BE67-4A4EDEBACC3F}"/>
              </c:ext>
            </c:extLst>
          </c:dPt>
          <c:dPt>
            <c:idx val="4"/>
            <c:invertIfNegative val="0"/>
            <c:bubble3D val="0"/>
            <c:extLst>
              <c:ext xmlns:c16="http://schemas.microsoft.com/office/drawing/2014/chart" uri="{C3380CC4-5D6E-409C-BE32-E72D297353CC}">
                <c16:uniqueId val="{00000009-B0BE-44AF-BE67-4A4EDEBACC3F}"/>
              </c:ext>
            </c:extLst>
          </c:dPt>
          <c:dPt>
            <c:idx val="5"/>
            <c:invertIfNegative val="0"/>
            <c:bubble3D val="0"/>
            <c:extLst>
              <c:ext xmlns:c16="http://schemas.microsoft.com/office/drawing/2014/chart" uri="{C3380CC4-5D6E-409C-BE32-E72D297353CC}">
                <c16:uniqueId val="{0000000B-B0BE-44AF-BE67-4A4EDEBACC3F}"/>
              </c:ext>
            </c:extLst>
          </c:dPt>
          <c:dPt>
            <c:idx val="6"/>
            <c:invertIfNegative val="0"/>
            <c:bubble3D val="0"/>
            <c:extLst>
              <c:ext xmlns:c16="http://schemas.microsoft.com/office/drawing/2014/chart" uri="{C3380CC4-5D6E-409C-BE32-E72D297353CC}">
                <c16:uniqueId val="{0000000D-B0BE-44AF-BE67-4A4EDEBACC3F}"/>
              </c:ext>
            </c:extLst>
          </c:dPt>
          <c:dPt>
            <c:idx val="7"/>
            <c:invertIfNegative val="0"/>
            <c:bubble3D val="0"/>
            <c:extLst>
              <c:ext xmlns:c16="http://schemas.microsoft.com/office/drawing/2014/chart" uri="{C3380CC4-5D6E-409C-BE32-E72D297353CC}">
                <c16:uniqueId val="{0000000F-B0BE-44AF-BE67-4A4EDEBACC3F}"/>
              </c:ext>
            </c:extLst>
          </c:dPt>
          <c:dLbls>
            <c:delete val="1"/>
          </c:dLbls>
          <c:cat>
            <c:strRef>
              <c:f>Graficos!$A$73:$A$78</c:f>
              <c:strCache>
                <c:ptCount val="6"/>
                <c:pt idx="0">
                  <c:v>Planificación</c:v>
                </c:pt>
                <c:pt idx="1">
                  <c:v>Construcción</c:v>
                </c:pt>
                <c:pt idx="2">
                  <c:v>Recolección </c:v>
                </c:pt>
                <c:pt idx="3">
                  <c:v>Procesamiento</c:v>
                </c:pt>
                <c:pt idx="4">
                  <c:v>Análisis</c:v>
                </c:pt>
                <c:pt idx="5">
                  <c:v>Difusión</c:v>
                </c:pt>
              </c:strCache>
            </c:strRef>
          </c:cat>
          <c:val>
            <c:numRef>
              <c:f>Graficos!$B$73:$B$78</c:f>
              <c:numCache>
                <c:formatCode>0%</c:formatCode>
                <c:ptCount val="6"/>
                <c:pt idx="0">
                  <c:v>1</c:v>
                </c:pt>
                <c:pt idx="1">
                  <c:v>1</c:v>
                </c:pt>
                <c:pt idx="2">
                  <c:v>1</c:v>
                </c:pt>
                <c:pt idx="3">
                  <c:v>1</c:v>
                </c:pt>
                <c:pt idx="4">
                  <c:v>1</c:v>
                </c:pt>
                <c:pt idx="5">
                  <c:v>1</c:v>
                </c:pt>
              </c:numCache>
            </c:numRef>
          </c:val>
          <c:extLst>
            <c:ext xmlns:c16="http://schemas.microsoft.com/office/drawing/2014/chart" uri="{C3380CC4-5D6E-409C-BE32-E72D297353CC}">
              <c16:uniqueId val="{00000010-B0BE-44AF-BE67-4A4EDEBACC3F}"/>
            </c:ext>
          </c:extLst>
        </c:ser>
        <c:ser>
          <c:idx val="1"/>
          <c:order val="1"/>
          <c:spPr>
            <a:solidFill>
              <a:schemeClr val="accent4"/>
            </a:solidFill>
            <a:ln>
              <a:noFill/>
            </a:ln>
          </c:spPr>
          <c:invertIfNegative val="0"/>
          <c:dPt>
            <c:idx val="0"/>
            <c:invertIfNegative val="0"/>
            <c:bubble3D val="0"/>
            <c:extLst>
              <c:ext xmlns:c16="http://schemas.microsoft.com/office/drawing/2014/chart" uri="{C3380CC4-5D6E-409C-BE32-E72D297353CC}">
                <c16:uniqueId val="{00000012-B0BE-44AF-BE67-4A4EDEBACC3F}"/>
              </c:ext>
            </c:extLst>
          </c:dPt>
          <c:dPt>
            <c:idx val="1"/>
            <c:invertIfNegative val="0"/>
            <c:bubble3D val="0"/>
            <c:extLst>
              <c:ext xmlns:c16="http://schemas.microsoft.com/office/drawing/2014/chart" uri="{C3380CC4-5D6E-409C-BE32-E72D297353CC}">
                <c16:uniqueId val="{00000014-B0BE-44AF-BE67-4A4EDEBACC3F}"/>
              </c:ext>
            </c:extLst>
          </c:dPt>
          <c:dPt>
            <c:idx val="2"/>
            <c:invertIfNegative val="0"/>
            <c:bubble3D val="0"/>
            <c:extLst>
              <c:ext xmlns:c16="http://schemas.microsoft.com/office/drawing/2014/chart" uri="{C3380CC4-5D6E-409C-BE32-E72D297353CC}">
                <c16:uniqueId val="{00000016-B0BE-44AF-BE67-4A4EDEBACC3F}"/>
              </c:ext>
            </c:extLst>
          </c:dPt>
          <c:dPt>
            <c:idx val="3"/>
            <c:invertIfNegative val="0"/>
            <c:bubble3D val="0"/>
            <c:extLst>
              <c:ext xmlns:c16="http://schemas.microsoft.com/office/drawing/2014/chart" uri="{C3380CC4-5D6E-409C-BE32-E72D297353CC}">
                <c16:uniqueId val="{00000018-B0BE-44AF-BE67-4A4EDEBACC3F}"/>
              </c:ext>
            </c:extLst>
          </c:dPt>
          <c:dPt>
            <c:idx val="4"/>
            <c:invertIfNegative val="0"/>
            <c:bubble3D val="0"/>
            <c:extLst>
              <c:ext xmlns:c16="http://schemas.microsoft.com/office/drawing/2014/chart" uri="{C3380CC4-5D6E-409C-BE32-E72D297353CC}">
                <c16:uniqueId val="{0000001A-B0BE-44AF-BE67-4A4EDEBACC3F}"/>
              </c:ext>
            </c:extLst>
          </c:dPt>
          <c:dPt>
            <c:idx val="5"/>
            <c:invertIfNegative val="0"/>
            <c:bubble3D val="0"/>
            <c:extLst>
              <c:ext xmlns:c16="http://schemas.microsoft.com/office/drawing/2014/chart" uri="{C3380CC4-5D6E-409C-BE32-E72D297353CC}">
                <c16:uniqueId val="{0000001C-B0BE-44AF-BE67-4A4EDEBACC3F}"/>
              </c:ext>
            </c:extLst>
          </c:dPt>
          <c:dPt>
            <c:idx val="6"/>
            <c:invertIfNegative val="0"/>
            <c:bubble3D val="0"/>
            <c:extLst>
              <c:ext xmlns:c16="http://schemas.microsoft.com/office/drawing/2014/chart" uri="{C3380CC4-5D6E-409C-BE32-E72D297353CC}">
                <c16:uniqueId val="{0000001E-B0BE-44AF-BE67-4A4EDEBACC3F}"/>
              </c:ext>
            </c:extLst>
          </c:dPt>
          <c:dPt>
            <c:idx val="7"/>
            <c:invertIfNegative val="0"/>
            <c:bubble3D val="0"/>
            <c:extLst>
              <c:ext xmlns:c16="http://schemas.microsoft.com/office/drawing/2014/chart" uri="{C3380CC4-5D6E-409C-BE32-E72D297353CC}">
                <c16:uniqueId val="{00000020-B0BE-44AF-BE67-4A4EDEBACC3F}"/>
              </c:ext>
            </c:extLst>
          </c:dPt>
          <c:dLbls>
            <c:dLbl>
              <c:idx val="2"/>
              <c:layout>
                <c:manualLayout>
                  <c:x val="-2.56556222793869E-3"/>
                  <c:y val="-7.800950424370709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B0BE-44AF-BE67-4A4EDEBACC3F}"/>
                </c:ext>
              </c:extLst>
            </c:dLbl>
            <c:spPr>
              <a:noFill/>
              <a:ln>
                <a:noFill/>
              </a:ln>
              <a:effectLst/>
            </c:spPr>
            <c:txPr>
              <a:bodyPr/>
              <a:lstStyle/>
              <a:p>
                <a:pPr>
                  <a:defRPr b="1"/>
                </a:pPr>
                <a:endParaRPr lang="es-EC"/>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Graficos!$A$73:$A$78</c:f>
              <c:strCache>
                <c:ptCount val="6"/>
                <c:pt idx="0">
                  <c:v>Planificación</c:v>
                </c:pt>
                <c:pt idx="1">
                  <c:v>Construcción</c:v>
                </c:pt>
                <c:pt idx="2">
                  <c:v>Recolección </c:v>
                </c:pt>
                <c:pt idx="3">
                  <c:v>Procesamiento</c:v>
                </c:pt>
                <c:pt idx="4">
                  <c:v>Análisis</c:v>
                </c:pt>
                <c:pt idx="5">
                  <c:v>Difusión</c:v>
                </c:pt>
              </c:strCache>
            </c:strRef>
          </c:cat>
          <c:val>
            <c:numRef>
              <c:f>Graficos!$E$73:$E$78</c:f>
              <c:numCache>
                <c:formatCode>0%</c:formatCode>
                <c:ptCount val="6"/>
                <c:pt idx="0">
                  <c:v>1</c:v>
                </c:pt>
                <c:pt idx="1">
                  <c:v>0.88109393579072526</c:v>
                </c:pt>
                <c:pt idx="2">
                  <c:v>0.88059053408597487</c:v>
                </c:pt>
                <c:pt idx="3">
                  <c:v>1</c:v>
                </c:pt>
                <c:pt idx="4">
                  <c:v>1</c:v>
                </c:pt>
                <c:pt idx="5">
                  <c:v>1</c:v>
                </c:pt>
              </c:numCache>
            </c:numRef>
          </c:val>
          <c:extLst>
            <c:ext xmlns:c16="http://schemas.microsoft.com/office/drawing/2014/chart" uri="{C3380CC4-5D6E-409C-BE32-E72D297353CC}">
              <c16:uniqueId val="{00000021-B0BE-44AF-BE67-4A4EDEBACC3F}"/>
            </c:ext>
          </c:extLst>
        </c:ser>
        <c:dLbls>
          <c:showLegendKey val="0"/>
          <c:showVal val="1"/>
          <c:showCatName val="0"/>
          <c:showSerName val="0"/>
          <c:showPercent val="0"/>
          <c:showBubbleSize val="0"/>
        </c:dLbls>
        <c:gapWidth val="100"/>
        <c:overlap val="95"/>
        <c:axId val="1772512720"/>
        <c:axId val="1772501840"/>
      </c:barChart>
      <c:catAx>
        <c:axId val="1772512720"/>
        <c:scaling>
          <c:orientation val="minMax"/>
        </c:scaling>
        <c:delete val="0"/>
        <c:axPos val="b"/>
        <c:numFmt formatCode="General" sourceLinked="0"/>
        <c:majorTickMark val="none"/>
        <c:minorTickMark val="none"/>
        <c:tickLblPos val="nextTo"/>
        <c:txPr>
          <a:bodyPr/>
          <a:lstStyle/>
          <a:p>
            <a:pPr>
              <a:defRPr sz="900"/>
            </a:pPr>
            <a:endParaRPr lang="es-EC"/>
          </a:p>
        </c:txPr>
        <c:crossAx val="1772501840"/>
        <c:crosses val="autoZero"/>
        <c:auto val="1"/>
        <c:lblAlgn val="ctr"/>
        <c:lblOffset val="100"/>
        <c:noMultiLvlLbl val="0"/>
      </c:catAx>
      <c:valAx>
        <c:axId val="1772501840"/>
        <c:scaling>
          <c:orientation val="minMax"/>
          <c:max val="1"/>
          <c:min val="0"/>
        </c:scaling>
        <c:delete val="1"/>
        <c:axPos val="l"/>
        <c:numFmt formatCode="0%" sourceLinked="1"/>
        <c:majorTickMark val="none"/>
        <c:minorTickMark val="none"/>
        <c:tickLblPos val="nextTo"/>
        <c:crossAx val="1772512720"/>
        <c:crosses val="autoZero"/>
        <c:crossBetween val="between"/>
      </c:valAx>
    </c:plotArea>
    <c:plotVisOnly val="1"/>
    <c:dispBlanksAs val="gap"/>
    <c:showDLblsOverMax val="0"/>
  </c:chart>
  <c:txPr>
    <a:bodyPr/>
    <a:lstStyle/>
    <a:p>
      <a:pPr>
        <a:defRPr sz="900">
          <a:latin typeface="Century Gothic" panose="020B0502020202020204" pitchFamily="34" charset="0"/>
        </a:defRPr>
      </a:pPr>
      <a:endParaRPr lang="es-EC"/>
    </a:p>
  </c:txPr>
  <c:externalData r:id="rId1">
    <c:autoUpdate val="0"/>
  </c:externalData>
</c:chartSpace>
</file>

<file path=ppt/diagrams/_rels/data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image" Target="../media/image18.jpeg"/><Relationship Id="rId6" Type="http://schemas.openxmlformats.org/officeDocument/2006/relationships/image" Target="../media/image23.jpg"/><Relationship Id="rId5" Type="http://schemas.openxmlformats.org/officeDocument/2006/relationships/image" Target="../media/image22.jpeg"/><Relationship Id="rId4" Type="http://schemas.openxmlformats.org/officeDocument/2006/relationships/image" Target="../media/image21.jpeg"/></Relationships>
</file>

<file path=ppt/diagrams/_rels/data3.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png"/><Relationship Id="rId2" Type="http://schemas.openxmlformats.org/officeDocument/2006/relationships/image" Target="../media/image24.jpeg"/><Relationship Id="rId1" Type="http://schemas.openxmlformats.org/officeDocument/2006/relationships/image" Target="../media/image22.jpeg"/><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image" Target="../media/image18.jpeg"/><Relationship Id="rId6" Type="http://schemas.openxmlformats.org/officeDocument/2006/relationships/image" Target="../media/image23.jpg"/><Relationship Id="rId5" Type="http://schemas.openxmlformats.org/officeDocument/2006/relationships/image" Target="../media/image22.jpeg"/><Relationship Id="rId4" Type="http://schemas.openxmlformats.org/officeDocument/2006/relationships/image" Target="../media/image21.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png"/><Relationship Id="rId2" Type="http://schemas.openxmlformats.org/officeDocument/2006/relationships/image" Target="../media/image24.jpeg"/><Relationship Id="rId1" Type="http://schemas.openxmlformats.org/officeDocument/2006/relationships/image" Target="../media/image22.jpeg"/><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0F4FF2-DF2B-4234-B5DC-66D504140A80}" type="doc">
      <dgm:prSet loTypeId="urn:microsoft.com/office/officeart/2005/8/layout/vList5" loCatId="list" qsTypeId="urn:microsoft.com/office/officeart/2005/8/quickstyle/simple5" qsCatId="simple" csTypeId="urn:microsoft.com/office/officeart/2005/8/colors/accent6_1" csCatId="accent6" phldr="1"/>
      <dgm:spPr/>
      <dgm:t>
        <a:bodyPr/>
        <a:lstStyle/>
        <a:p>
          <a:endParaRPr lang="es-ES"/>
        </a:p>
      </dgm:t>
    </dgm:pt>
    <dgm:pt modelId="{FCF1642A-4528-4A70-A436-D0198CCD3791}">
      <dgm:prSet phldrT="[Texto]" custT="1"/>
      <dgm:spPr/>
      <dgm:t>
        <a:bodyPr/>
        <a:lstStyle/>
        <a:p>
          <a:pPr rtl="0"/>
          <a:r>
            <a:rPr lang="es-ES" sz="800" b="1" dirty="0"/>
            <a:t>Cobertura Temática</a:t>
          </a:r>
        </a:p>
      </dgm:t>
    </dgm:pt>
    <dgm:pt modelId="{438A29C3-0D7E-41A8-82A3-4B55972F771C}" type="parTrans" cxnId="{C439FC62-F0C8-4D92-81DE-A12EFE8144DA}">
      <dgm:prSet/>
      <dgm:spPr/>
      <dgm:t>
        <a:bodyPr/>
        <a:lstStyle/>
        <a:p>
          <a:endParaRPr lang="es-ES" sz="2800"/>
        </a:p>
      </dgm:t>
    </dgm:pt>
    <dgm:pt modelId="{8CA6AB01-B645-4709-BCA1-3CBAB847E834}" type="sibTrans" cxnId="{C439FC62-F0C8-4D92-81DE-A12EFE8144DA}">
      <dgm:prSet/>
      <dgm:spPr/>
      <dgm:t>
        <a:bodyPr/>
        <a:lstStyle/>
        <a:p>
          <a:endParaRPr lang="es-ES" sz="2800"/>
        </a:p>
      </dgm:t>
    </dgm:pt>
    <dgm:pt modelId="{FD3F55C3-320E-46B5-BAA3-87B1C73D60FC}">
      <dgm:prSet custT="1"/>
      <dgm:spPr/>
      <dgm:t>
        <a:bodyPr/>
        <a:lstStyle/>
        <a:p>
          <a:r>
            <a:rPr lang="es-ES" sz="800" b="1" dirty="0"/>
            <a:t>Universo de estudio</a:t>
          </a:r>
        </a:p>
      </dgm:t>
    </dgm:pt>
    <dgm:pt modelId="{DCCA92B4-D58B-462B-B20D-76357903CAFE}" type="parTrans" cxnId="{23009562-9DC8-47A8-99B9-0327FDB926CB}">
      <dgm:prSet/>
      <dgm:spPr/>
      <dgm:t>
        <a:bodyPr/>
        <a:lstStyle/>
        <a:p>
          <a:endParaRPr lang="es-ES" sz="2800"/>
        </a:p>
      </dgm:t>
    </dgm:pt>
    <dgm:pt modelId="{EBAF65D1-11D2-45DA-B4FF-D9CCA6B49FD9}" type="sibTrans" cxnId="{23009562-9DC8-47A8-99B9-0327FDB926CB}">
      <dgm:prSet/>
      <dgm:spPr/>
      <dgm:t>
        <a:bodyPr/>
        <a:lstStyle/>
        <a:p>
          <a:endParaRPr lang="es-ES" sz="2800"/>
        </a:p>
      </dgm:t>
    </dgm:pt>
    <dgm:pt modelId="{3BBEBAA1-FB76-412C-B002-F115FAD5C499}">
      <dgm:prSet custT="1"/>
      <dgm:spPr/>
      <dgm:t>
        <a:bodyPr/>
        <a:lstStyle/>
        <a:p>
          <a:r>
            <a:rPr lang="es-EC" sz="800" b="1" dirty="0"/>
            <a:t>Cobertura geográfica </a:t>
          </a:r>
          <a:endParaRPr lang="es-ES" sz="800" b="1" dirty="0"/>
        </a:p>
      </dgm:t>
    </dgm:pt>
    <dgm:pt modelId="{308E702A-0B06-4413-BA98-D50FD04A6CE5}" type="parTrans" cxnId="{339FEC19-FFF3-4BBD-A28F-E18C0925098E}">
      <dgm:prSet/>
      <dgm:spPr/>
      <dgm:t>
        <a:bodyPr/>
        <a:lstStyle/>
        <a:p>
          <a:endParaRPr lang="es-ES" sz="2800"/>
        </a:p>
      </dgm:t>
    </dgm:pt>
    <dgm:pt modelId="{E6B5742E-19A9-422A-B1E6-46630BBA3D5F}" type="sibTrans" cxnId="{339FEC19-FFF3-4BBD-A28F-E18C0925098E}">
      <dgm:prSet/>
      <dgm:spPr/>
      <dgm:t>
        <a:bodyPr/>
        <a:lstStyle/>
        <a:p>
          <a:endParaRPr lang="es-ES" sz="2800"/>
        </a:p>
      </dgm:t>
    </dgm:pt>
    <dgm:pt modelId="{17910369-6C35-404F-91D8-8D42F3EB3BE8}">
      <dgm:prSet custT="1"/>
      <dgm:spPr/>
      <dgm:t>
        <a:bodyPr/>
        <a:lstStyle/>
        <a:p>
          <a:r>
            <a:rPr lang="es-EC" sz="800" b="1" dirty="0"/>
            <a:t>Desagregación de la información </a:t>
          </a:r>
          <a:endParaRPr lang="es-ES" sz="800" b="1" dirty="0"/>
        </a:p>
      </dgm:t>
    </dgm:pt>
    <dgm:pt modelId="{A4374A67-5D9D-481E-81B9-0DC00F3830F5}" type="parTrans" cxnId="{4A6234D2-1762-46D3-819A-EEEA4A556DE7}">
      <dgm:prSet/>
      <dgm:spPr/>
      <dgm:t>
        <a:bodyPr/>
        <a:lstStyle/>
        <a:p>
          <a:endParaRPr lang="es-ES" sz="2800"/>
        </a:p>
      </dgm:t>
    </dgm:pt>
    <dgm:pt modelId="{6774B733-4BE7-4516-BB52-52C1A21072C7}" type="sibTrans" cxnId="{4A6234D2-1762-46D3-819A-EEEA4A556DE7}">
      <dgm:prSet/>
      <dgm:spPr/>
      <dgm:t>
        <a:bodyPr/>
        <a:lstStyle/>
        <a:p>
          <a:endParaRPr lang="es-ES" sz="2800"/>
        </a:p>
      </dgm:t>
    </dgm:pt>
    <dgm:pt modelId="{D22FB49B-69C6-44DB-8C6D-D7F8692863CC}">
      <dgm:prSet phldrT="[Texto]" custT="1"/>
      <dgm:spPr/>
      <dgm:t>
        <a:bodyPr anchor="ctr"/>
        <a:lstStyle/>
        <a:p>
          <a:pPr rtl="0"/>
          <a:r>
            <a:rPr lang="es-ES" sz="800"/>
            <a:t>Estadísticas Ambientales y varios dominios</a:t>
          </a:r>
          <a:endParaRPr lang="es-ES" sz="800" dirty="0"/>
        </a:p>
      </dgm:t>
    </dgm:pt>
    <dgm:pt modelId="{A1F16050-5136-47D1-B6C2-562403F28758}" type="parTrans" cxnId="{74E9EC64-6BDE-4E79-8967-624C43344E5F}">
      <dgm:prSet/>
      <dgm:spPr/>
      <dgm:t>
        <a:bodyPr/>
        <a:lstStyle/>
        <a:p>
          <a:endParaRPr lang="es-ES" sz="2800"/>
        </a:p>
      </dgm:t>
    </dgm:pt>
    <dgm:pt modelId="{08FB46E8-E385-46CA-BFCB-0829AF26E703}" type="sibTrans" cxnId="{74E9EC64-6BDE-4E79-8967-624C43344E5F}">
      <dgm:prSet/>
      <dgm:spPr/>
      <dgm:t>
        <a:bodyPr/>
        <a:lstStyle/>
        <a:p>
          <a:endParaRPr lang="es-ES" sz="2800"/>
        </a:p>
      </dgm:t>
    </dgm:pt>
    <dgm:pt modelId="{299887DD-00C9-4D05-B6C1-06E7482D6FA2}">
      <dgm:prSet custT="1"/>
      <dgm:spPr/>
      <dgm:t>
        <a:bodyPr/>
        <a:lstStyle/>
        <a:p>
          <a:r>
            <a:rPr lang="es-EC" sz="800"/>
            <a:t>Los 23 Gobiernos Autónomos Descentralizados Provinciales del Ecuador y el Consejo del Gobierno del Régimen especial de Galápagos </a:t>
          </a:r>
          <a:endParaRPr lang="es-ES" sz="800" dirty="0"/>
        </a:p>
      </dgm:t>
    </dgm:pt>
    <dgm:pt modelId="{53BF5912-7C7D-4D8C-A715-48F33364627E}" type="parTrans" cxnId="{D43C512D-65F1-49ED-83CF-933D27D1F504}">
      <dgm:prSet/>
      <dgm:spPr/>
      <dgm:t>
        <a:bodyPr/>
        <a:lstStyle/>
        <a:p>
          <a:endParaRPr lang="es-ES" sz="2800"/>
        </a:p>
      </dgm:t>
    </dgm:pt>
    <dgm:pt modelId="{5CE2F784-ED3D-43F1-BECA-CB4AABA68CCF}" type="sibTrans" cxnId="{D43C512D-65F1-49ED-83CF-933D27D1F504}">
      <dgm:prSet/>
      <dgm:spPr/>
      <dgm:t>
        <a:bodyPr/>
        <a:lstStyle/>
        <a:p>
          <a:endParaRPr lang="es-ES" sz="2800"/>
        </a:p>
      </dgm:t>
    </dgm:pt>
    <dgm:pt modelId="{CBBC3813-5844-4D07-A007-F195A649F4E3}">
      <dgm:prSet custT="1"/>
      <dgm:spPr/>
      <dgm:t>
        <a:bodyPr anchor="ctr"/>
        <a:lstStyle/>
        <a:p>
          <a:pPr rtl="0"/>
          <a:r>
            <a:rPr lang="es-EC" sz="800">
              <a:latin typeface="+mj-lt"/>
              <a:ea typeface="Century Gothic" charset="0"/>
              <a:cs typeface="Century Gothic" charset="0"/>
            </a:rPr>
            <a:t>Sector público estatal</a:t>
          </a:r>
          <a:endParaRPr lang="es-ES" sz="800" dirty="0"/>
        </a:p>
      </dgm:t>
    </dgm:pt>
    <dgm:pt modelId="{E234BDFB-F131-46AD-8370-856B7B2A2318}" type="parTrans" cxnId="{AAC31716-DBA6-4F66-B7B1-EAF18841FC11}">
      <dgm:prSet/>
      <dgm:spPr/>
      <dgm:t>
        <a:bodyPr/>
        <a:lstStyle/>
        <a:p>
          <a:endParaRPr lang="es-ES" sz="2800"/>
        </a:p>
      </dgm:t>
    </dgm:pt>
    <dgm:pt modelId="{6EA9AF07-AC78-4E17-9C52-99B767C37CAC}" type="sibTrans" cxnId="{AAC31716-DBA6-4F66-B7B1-EAF18841FC11}">
      <dgm:prSet/>
      <dgm:spPr/>
      <dgm:t>
        <a:bodyPr/>
        <a:lstStyle/>
        <a:p>
          <a:endParaRPr lang="es-ES" sz="2800"/>
        </a:p>
      </dgm:t>
    </dgm:pt>
    <dgm:pt modelId="{31B648C1-BB26-4243-B267-A0FF2FDA1E38}">
      <dgm:prSet custT="1"/>
      <dgm:spPr/>
      <dgm:t>
        <a:bodyPr/>
        <a:lstStyle/>
        <a:p>
          <a:r>
            <a:rPr lang="es-EC" sz="800" dirty="0"/>
            <a:t>La Información generada se desagrega a nivel de Gobierno Autónomo Descentralizado en las temáticas de Ambiente, Fomento y desarrollo Productivo, Turismo, Riego y Drenaje, Ingresos y Gastos, Cooperación Internacional, y Vialidad. </a:t>
          </a:r>
          <a:endParaRPr lang="es-ES" sz="800" dirty="0"/>
        </a:p>
      </dgm:t>
    </dgm:pt>
    <dgm:pt modelId="{1C05B422-CA49-4B87-8AB4-A938096F44F5}" type="parTrans" cxnId="{B70ACD70-CE97-4372-8902-79563A6A2B11}">
      <dgm:prSet/>
      <dgm:spPr/>
      <dgm:t>
        <a:bodyPr/>
        <a:lstStyle/>
        <a:p>
          <a:endParaRPr lang="es-ES" sz="2800"/>
        </a:p>
      </dgm:t>
    </dgm:pt>
    <dgm:pt modelId="{08B0B658-CC66-4A12-A59A-EC8DD1DDACD9}" type="sibTrans" cxnId="{B70ACD70-CE97-4372-8902-79563A6A2B11}">
      <dgm:prSet/>
      <dgm:spPr/>
      <dgm:t>
        <a:bodyPr/>
        <a:lstStyle/>
        <a:p>
          <a:endParaRPr lang="es-ES" sz="2800"/>
        </a:p>
      </dgm:t>
    </dgm:pt>
    <dgm:pt modelId="{FED1388B-CD62-4319-9645-02FDC88F2514}">
      <dgm:prSet custT="1"/>
      <dgm:spPr/>
      <dgm:t>
        <a:bodyPr anchor="ctr"/>
        <a:lstStyle/>
        <a:p>
          <a:pPr rtl="0"/>
          <a:r>
            <a:rPr lang="es-EC" sz="800" dirty="0"/>
            <a:t>La cobertura geográfica es nacional, regional  y provincial. </a:t>
          </a:r>
          <a:endParaRPr lang="es-ES" sz="800" dirty="0"/>
        </a:p>
      </dgm:t>
    </dgm:pt>
    <dgm:pt modelId="{D3AA3995-17A4-4155-B33F-E82608755D2A}" type="sibTrans" cxnId="{EE9944AE-D9CD-44C1-87BF-A0E087FAC284}">
      <dgm:prSet/>
      <dgm:spPr/>
      <dgm:t>
        <a:bodyPr/>
        <a:lstStyle/>
        <a:p>
          <a:endParaRPr lang="es-ES" sz="2800"/>
        </a:p>
      </dgm:t>
    </dgm:pt>
    <dgm:pt modelId="{B0B95F14-D9A3-4336-A7B5-41BD0D32992F}" type="parTrans" cxnId="{EE9944AE-D9CD-44C1-87BF-A0E087FAC284}">
      <dgm:prSet/>
      <dgm:spPr/>
      <dgm:t>
        <a:bodyPr/>
        <a:lstStyle/>
        <a:p>
          <a:endParaRPr lang="es-ES" sz="2800"/>
        </a:p>
      </dgm:t>
    </dgm:pt>
    <dgm:pt modelId="{E51CD223-799C-4BDB-AFE2-8E0497A34B58}">
      <dgm:prSet custT="1"/>
      <dgm:spPr/>
      <dgm:t>
        <a:bodyPr/>
        <a:lstStyle/>
        <a:p>
          <a:r>
            <a:rPr lang="es-EC" sz="800" b="1" dirty="0"/>
            <a:t>Sector investigado</a:t>
          </a:r>
          <a:endParaRPr lang="es-ES" sz="800" b="1" dirty="0"/>
        </a:p>
      </dgm:t>
    </dgm:pt>
    <dgm:pt modelId="{23ACEB94-81ED-4D87-982F-37EF4BB98E43}" type="sibTrans" cxnId="{C203F24A-D79A-490C-A543-02C419DE6FDE}">
      <dgm:prSet/>
      <dgm:spPr/>
      <dgm:t>
        <a:bodyPr/>
        <a:lstStyle/>
        <a:p>
          <a:endParaRPr lang="es-ES" sz="2800"/>
        </a:p>
      </dgm:t>
    </dgm:pt>
    <dgm:pt modelId="{FD572024-83A8-4992-BE15-987D964F43FB}" type="parTrans" cxnId="{C203F24A-D79A-490C-A543-02C419DE6FDE}">
      <dgm:prSet/>
      <dgm:spPr/>
      <dgm:t>
        <a:bodyPr/>
        <a:lstStyle/>
        <a:p>
          <a:endParaRPr lang="es-ES" sz="2800"/>
        </a:p>
      </dgm:t>
    </dgm:pt>
    <dgm:pt modelId="{92848409-F7C0-4EAE-A934-23DC4BA8DD0A}">
      <dgm:prSet custT="1"/>
      <dgm:spPr/>
      <dgm:t>
        <a:bodyPr/>
        <a:lstStyle/>
        <a:p>
          <a:r>
            <a:rPr lang="es-ES" sz="800" dirty="0"/>
            <a:t>Periodo de levantamiento</a:t>
          </a:r>
        </a:p>
      </dgm:t>
    </dgm:pt>
    <dgm:pt modelId="{242E06D2-355A-4C0F-8205-4C3EA7E69482}" type="parTrans" cxnId="{1773AC8F-D4E2-448D-AF9A-03B2F3AA6A99}">
      <dgm:prSet/>
      <dgm:spPr/>
      <dgm:t>
        <a:bodyPr/>
        <a:lstStyle/>
        <a:p>
          <a:endParaRPr lang="es-EC"/>
        </a:p>
      </dgm:t>
    </dgm:pt>
    <dgm:pt modelId="{068DE872-1C86-47A1-A4BD-3C634BE07E68}" type="sibTrans" cxnId="{1773AC8F-D4E2-448D-AF9A-03B2F3AA6A99}">
      <dgm:prSet/>
      <dgm:spPr/>
      <dgm:t>
        <a:bodyPr/>
        <a:lstStyle/>
        <a:p>
          <a:endParaRPr lang="es-EC"/>
        </a:p>
      </dgm:t>
    </dgm:pt>
    <dgm:pt modelId="{45A1282C-55D4-49CF-A1BD-A04B9ABA45A0}">
      <dgm:prSet custT="1"/>
      <dgm:spPr/>
      <dgm:t>
        <a:bodyPr/>
        <a:lstStyle/>
        <a:p>
          <a:r>
            <a:rPr lang="es-ES" sz="800" dirty="0"/>
            <a:t>Junio- julio 2022</a:t>
          </a:r>
        </a:p>
      </dgm:t>
    </dgm:pt>
    <dgm:pt modelId="{FDCEA74F-1D87-491F-939F-859A3293A43D}" type="parTrans" cxnId="{32957008-760A-4F67-980D-43138C22B86A}">
      <dgm:prSet/>
      <dgm:spPr/>
      <dgm:t>
        <a:bodyPr/>
        <a:lstStyle/>
        <a:p>
          <a:endParaRPr lang="es-EC"/>
        </a:p>
      </dgm:t>
    </dgm:pt>
    <dgm:pt modelId="{F584B204-43BA-4B2B-BBDA-DDE353876DAA}" type="sibTrans" cxnId="{32957008-760A-4F67-980D-43138C22B86A}">
      <dgm:prSet/>
      <dgm:spPr/>
      <dgm:t>
        <a:bodyPr/>
        <a:lstStyle/>
        <a:p>
          <a:endParaRPr lang="es-EC"/>
        </a:p>
      </dgm:t>
    </dgm:pt>
    <dgm:pt modelId="{F24AB7BA-0007-4685-B416-FC472E27F0EE}">
      <dgm:prSet custT="1"/>
      <dgm:spPr/>
      <dgm:t>
        <a:bodyPr/>
        <a:lstStyle/>
        <a:p>
          <a:r>
            <a:rPr lang="es-ES" sz="800" dirty="0"/>
            <a:t>Periodo de referencia </a:t>
          </a:r>
        </a:p>
      </dgm:t>
    </dgm:pt>
    <dgm:pt modelId="{2F3D2794-DE1A-4CEA-8D29-FBAD91E6832D}" type="parTrans" cxnId="{64E56436-1256-425F-9E85-14FEDC5DB5CC}">
      <dgm:prSet/>
      <dgm:spPr/>
      <dgm:t>
        <a:bodyPr/>
        <a:lstStyle/>
        <a:p>
          <a:endParaRPr lang="es-EC"/>
        </a:p>
      </dgm:t>
    </dgm:pt>
    <dgm:pt modelId="{A71D4831-A387-4F75-8849-B618C900CAF2}" type="sibTrans" cxnId="{64E56436-1256-425F-9E85-14FEDC5DB5CC}">
      <dgm:prSet/>
      <dgm:spPr/>
      <dgm:t>
        <a:bodyPr/>
        <a:lstStyle/>
        <a:p>
          <a:endParaRPr lang="es-EC"/>
        </a:p>
      </dgm:t>
    </dgm:pt>
    <dgm:pt modelId="{2C2ACE35-A769-403C-B4C6-815087B1FF56}">
      <dgm:prSet custT="1"/>
      <dgm:spPr/>
      <dgm:t>
        <a:bodyPr/>
        <a:lstStyle/>
        <a:p>
          <a:r>
            <a:rPr lang="es-ES" sz="800" dirty="0"/>
            <a:t>Año 2021</a:t>
          </a:r>
        </a:p>
      </dgm:t>
    </dgm:pt>
    <dgm:pt modelId="{233DE58E-B483-419C-912D-EC824AF0F934}" type="parTrans" cxnId="{999E0484-0B4E-49EB-AB32-927F585CBDB1}">
      <dgm:prSet/>
      <dgm:spPr/>
      <dgm:t>
        <a:bodyPr/>
        <a:lstStyle/>
        <a:p>
          <a:endParaRPr lang="es-EC"/>
        </a:p>
      </dgm:t>
    </dgm:pt>
    <dgm:pt modelId="{6E5C7D78-829C-4E06-BAA3-D6E352180878}" type="sibTrans" cxnId="{999E0484-0B4E-49EB-AB32-927F585CBDB1}">
      <dgm:prSet/>
      <dgm:spPr/>
      <dgm:t>
        <a:bodyPr/>
        <a:lstStyle/>
        <a:p>
          <a:endParaRPr lang="es-EC"/>
        </a:p>
      </dgm:t>
    </dgm:pt>
    <dgm:pt modelId="{0FA36E87-160A-43A7-9BB7-5E58BCB15F36}">
      <dgm:prSet custT="1"/>
      <dgm:spPr/>
      <dgm:t>
        <a:bodyPr/>
        <a:lstStyle/>
        <a:p>
          <a:r>
            <a:rPr lang="es-ES" sz="800" dirty="0"/>
            <a:t>Periodicidad </a:t>
          </a:r>
        </a:p>
      </dgm:t>
    </dgm:pt>
    <dgm:pt modelId="{0C983D68-6A14-4473-B044-55ED7BA544A3}" type="parTrans" cxnId="{38B5B311-4CDE-49BB-A884-042FDA697565}">
      <dgm:prSet/>
      <dgm:spPr/>
      <dgm:t>
        <a:bodyPr/>
        <a:lstStyle/>
        <a:p>
          <a:endParaRPr lang="es-EC"/>
        </a:p>
      </dgm:t>
    </dgm:pt>
    <dgm:pt modelId="{7AB6213F-DB63-4E52-A805-C6A869512D82}" type="sibTrans" cxnId="{38B5B311-4CDE-49BB-A884-042FDA697565}">
      <dgm:prSet/>
      <dgm:spPr/>
      <dgm:t>
        <a:bodyPr/>
        <a:lstStyle/>
        <a:p>
          <a:endParaRPr lang="es-EC"/>
        </a:p>
      </dgm:t>
    </dgm:pt>
    <dgm:pt modelId="{2DE99D07-35B4-49EF-BD0A-01A16CD569CA}">
      <dgm:prSet custT="1"/>
      <dgm:spPr/>
      <dgm:t>
        <a:bodyPr/>
        <a:lstStyle/>
        <a:p>
          <a:r>
            <a:rPr lang="es-ES" sz="800" dirty="0"/>
            <a:t>Anual</a:t>
          </a:r>
        </a:p>
      </dgm:t>
    </dgm:pt>
    <dgm:pt modelId="{04D663EF-A0C9-4BCE-958E-AC483AC87286}" type="parTrans" cxnId="{E1CBA7BF-3C11-485B-9C59-746116497705}">
      <dgm:prSet/>
      <dgm:spPr/>
      <dgm:t>
        <a:bodyPr/>
        <a:lstStyle/>
        <a:p>
          <a:endParaRPr lang="es-EC"/>
        </a:p>
      </dgm:t>
    </dgm:pt>
    <dgm:pt modelId="{4057EEED-7EDB-48AF-8D17-E2B54E6117C3}" type="sibTrans" cxnId="{E1CBA7BF-3C11-485B-9C59-746116497705}">
      <dgm:prSet/>
      <dgm:spPr/>
      <dgm:t>
        <a:bodyPr/>
        <a:lstStyle/>
        <a:p>
          <a:endParaRPr lang="es-EC"/>
        </a:p>
      </dgm:t>
    </dgm:pt>
    <dgm:pt modelId="{1028116F-DAE9-4062-BAF6-5DBF1960E678}" type="pres">
      <dgm:prSet presAssocID="{540F4FF2-DF2B-4234-B5DC-66D504140A80}" presName="Name0" presStyleCnt="0">
        <dgm:presLayoutVars>
          <dgm:dir/>
          <dgm:animLvl val="lvl"/>
          <dgm:resizeHandles val="exact"/>
        </dgm:presLayoutVars>
      </dgm:prSet>
      <dgm:spPr/>
    </dgm:pt>
    <dgm:pt modelId="{002BCA01-FB40-44B3-A16D-B0CD7315265A}" type="pres">
      <dgm:prSet presAssocID="{FCF1642A-4528-4A70-A436-D0198CCD3791}" presName="linNode" presStyleCnt="0"/>
      <dgm:spPr/>
    </dgm:pt>
    <dgm:pt modelId="{24367381-54B2-40A8-98CB-0EE573D41A1A}" type="pres">
      <dgm:prSet presAssocID="{FCF1642A-4528-4A70-A436-D0198CCD3791}" presName="parentText" presStyleLbl="node1" presStyleIdx="0" presStyleCnt="8" custScaleX="57203">
        <dgm:presLayoutVars>
          <dgm:chMax val="1"/>
          <dgm:bulletEnabled val="1"/>
        </dgm:presLayoutVars>
      </dgm:prSet>
      <dgm:spPr/>
    </dgm:pt>
    <dgm:pt modelId="{F95B7B91-C037-49AF-B166-044F78656E8B}" type="pres">
      <dgm:prSet presAssocID="{FCF1642A-4528-4A70-A436-D0198CCD3791}" presName="descendantText" presStyleLbl="alignAccFollowNode1" presStyleIdx="0" presStyleCnt="8">
        <dgm:presLayoutVars>
          <dgm:bulletEnabled val="1"/>
        </dgm:presLayoutVars>
      </dgm:prSet>
      <dgm:spPr/>
    </dgm:pt>
    <dgm:pt modelId="{1C6DF1CA-F1FE-4CA4-8802-E95328B8A580}" type="pres">
      <dgm:prSet presAssocID="{8CA6AB01-B645-4709-BCA1-3CBAB847E834}" presName="sp" presStyleCnt="0"/>
      <dgm:spPr/>
    </dgm:pt>
    <dgm:pt modelId="{3C4738AE-95E0-44F4-ADDC-7893842230D5}" type="pres">
      <dgm:prSet presAssocID="{FD3F55C3-320E-46B5-BAA3-87B1C73D60FC}" presName="linNode" presStyleCnt="0"/>
      <dgm:spPr/>
    </dgm:pt>
    <dgm:pt modelId="{DE8DABEA-4385-426A-825A-1175DA7B5AD2}" type="pres">
      <dgm:prSet presAssocID="{FD3F55C3-320E-46B5-BAA3-87B1C73D60FC}" presName="parentText" presStyleLbl="node1" presStyleIdx="1" presStyleCnt="8" custScaleX="57203">
        <dgm:presLayoutVars>
          <dgm:chMax val="1"/>
          <dgm:bulletEnabled val="1"/>
        </dgm:presLayoutVars>
      </dgm:prSet>
      <dgm:spPr/>
    </dgm:pt>
    <dgm:pt modelId="{9F1731EC-697C-464C-90C9-114ACF88839B}" type="pres">
      <dgm:prSet presAssocID="{FD3F55C3-320E-46B5-BAA3-87B1C73D60FC}" presName="descendantText" presStyleLbl="alignAccFollowNode1" presStyleIdx="1" presStyleCnt="8">
        <dgm:presLayoutVars>
          <dgm:bulletEnabled val="1"/>
        </dgm:presLayoutVars>
      </dgm:prSet>
      <dgm:spPr/>
    </dgm:pt>
    <dgm:pt modelId="{E2AD6257-1700-4ECF-80B0-9AF43CBBE171}" type="pres">
      <dgm:prSet presAssocID="{EBAF65D1-11D2-45DA-B4FF-D9CCA6B49FD9}" presName="sp" presStyleCnt="0"/>
      <dgm:spPr/>
    </dgm:pt>
    <dgm:pt modelId="{CD8117A6-63F8-4958-A9FA-C3CF54AB9244}" type="pres">
      <dgm:prSet presAssocID="{3BBEBAA1-FB76-412C-B002-F115FAD5C499}" presName="linNode" presStyleCnt="0"/>
      <dgm:spPr/>
    </dgm:pt>
    <dgm:pt modelId="{4BF59F41-F6BC-4380-82AE-DEF5EAC05BEF}" type="pres">
      <dgm:prSet presAssocID="{3BBEBAA1-FB76-412C-B002-F115FAD5C499}" presName="parentText" presStyleLbl="node1" presStyleIdx="2" presStyleCnt="8" custScaleX="57203">
        <dgm:presLayoutVars>
          <dgm:chMax val="1"/>
          <dgm:bulletEnabled val="1"/>
        </dgm:presLayoutVars>
      </dgm:prSet>
      <dgm:spPr/>
    </dgm:pt>
    <dgm:pt modelId="{BAB19E81-7260-4D56-A03F-30AE034E2FEB}" type="pres">
      <dgm:prSet presAssocID="{3BBEBAA1-FB76-412C-B002-F115FAD5C499}" presName="descendantText" presStyleLbl="alignAccFollowNode1" presStyleIdx="2" presStyleCnt="8">
        <dgm:presLayoutVars>
          <dgm:bulletEnabled val="1"/>
        </dgm:presLayoutVars>
      </dgm:prSet>
      <dgm:spPr/>
    </dgm:pt>
    <dgm:pt modelId="{F1246BC8-3A0B-4260-890F-005FCE847424}" type="pres">
      <dgm:prSet presAssocID="{E6B5742E-19A9-422A-B1E6-46630BBA3D5F}" presName="sp" presStyleCnt="0"/>
      <dgm:spPr/>
    </dgm:pt>
    <dgm:pt modelId="{7CB44DC2-4C2A-432E-BA8A-6C8612049F03}" type="pres">
      <dgm:prSet presAssocID="{E51CD223-799C-4BDB-AFE2-8E0497A34B58}" presName="linNode" presStyleCnt="0"/>
      <dgm:spPr/>
    </dgm:pt>
    <dgm:pt modelId="{54544204-39A9-497E-8F28-76AF256D33E7}" type="pres">
      <dgm:prSet presAssocID="{E51CD223-799C-4BDB-AFE2-8E0497A34B58}" presName="parentText" presStyleLbl="node1" presStyleIdx="3" presStyleCnt="8" custScaleX="57203">
        <dgm:presLayoutVars>
          <dgm:chMax val="1"/>
          <dgm:bulletEnabled val="1"/>
        </dgm:presLayoutVars>
      </dgm:prSet>
      <dgm:spPr/>
    </dgm:pt>
    <dgm:pt modelId="{974C73AC-2928-4AFC-94BC-0B80248275B4}" type="pres">
      <dgm:prSet presAssocID="{E51CD223-799C-4BDB-AFE2-8E0497A34B58}" presName="descendantText" presStyleLbl="alignAccFollowNode1" presStyleIdx="3" presStyleCnt="8">
        <dgm:presLayoutVars>
          <dgm:bulletEnabled val="1"/>
        </dgm:presLayoutVars>
      </dgm:prSet>
      <dgm:spPr/>
    </dgm:pt>
    <dgm:pt modelId="{99CDD345-282D-44DA-812D-2D65EA9E6F4D}" type="pres">
      <dgm:prSet presAssocID="{23ACEB94-81ED-4D87-982F-37EF4BB98E43}" presName="sp" presStyleCnt="0"/>
      <dgm:spPr/>
    </dgm:pt>
    <dgm:pt modelId="{0DDA6C08-A5AA-4385-80CA-59C6BB170FB3}" type="pres">
      <dgm:prSet presAssocID="{17910369-6C35-404F-91D8-8D42F3EB3BE8}" presName="linNode" presStyleCnt="0"/>
      <dgm:spPr/>
    </dgm:pt>
    <dgm:pt modelId="{83F76029-AD33-4B75-A6DD-829FE88EF3D2}" type="pres">
      <dgm:prSet presAssocID="{17910369-6C35-404F-91D8-8D42F3EB3BE8}" presName="parentText" presStyleLbl="node1" presStyleIdx="4" presStyleCnt="8" custScaleX="57203">
        <dgm:presLayoutVars>
          <dgm:chMax val="1"/>
          <dgm:bulletEnabled val="1"/>
        </dgm:presLayoutVars>
      </dgm:prSet>
      <dgm:spPr/>
    </dgm:pt>
    <dgm:pt modelId="{F4AD0263-9449-431D-A76A-864B38F7597F}" type="pres">
      <dgm:prSet presAssocID="{17910369-6C35-404F-91D8-8D42F3EB3BE8}" presName="descendantText" presStyleLbl="alignAccFollowNode1" presStyleIdx="4" presStyleCnt="8">
        <dgm:presLayoutVars>
          <dgm:bulletEnabled val="1"/>
        </dgm:presLayoutVars>
      </dgm:prSet>
      <dgm:spPr/>
    </dgm:pt>
    <dgm:pt modelId="{DB818900-29D3-430F-B271-5B250ADDEE58}" type="pres">
      <dgm:prSet presAssocID="{6774B733-4BE7-4516-BB52-52C1A21072C7}" presName="sp" presStyleCnt="0"/>
      <dgm:spPr/>
    </dgm:pt>
    <dgm:pt modelId="{D9C6C348-B950-4DB8-8A64-1CA029041852}" type="pres">
      <dgm:prSet presAssocID="{92848409-F7C0-4EAE-A934-23DC4BA8DD0A}" presName="linNode" presStyleCnt="0"/>
      <dgm:spPr/>
    </dgm:pt>
    <dgm:pt modelId="{F9EF3303-FF35-4B98-A1DB-87CB1B76CBDE}" type="pres">
      <dgm:prSet presAssocID="{92848409-F7C0-4EAE-A934-23DC4BA8DD0A}" presName="parentText" presStyleLbl="node1" presStyleIdx="5" presStyleCnt="8" custScaleX="57203">
        <dgm:presLayoutVars>
          <dgm:chMax val="1"/>
          <dgm:bulletEnabled val="1"/>
        </dgm:presLayoutVars>
      </dgm:prSet>
      <dgm:spPr/>
    </dgm:pt>
    <dgm:pt modelId="{36A86262-5CA9-4E9D-9316-DE8A4A81F9A4}" type="pres">
      <dgm:prSet presAssocID="{92848409-F7C0-4EAE-A934-23DC4BA8DD0A}" presName="descendantText" presStyleLbl="alignAccFollowNode1" presStyleIdx="5" presStyleCnt="8">
        <dgm:presLayoutVars>
          <dgm:bulletEnabled val="1"/>
        </dgm:presLayoutVars>
      </dgm:prSet>
      <dgm:spPr/>
    </dgm:pt>
    <dgm:pt modelId="{DFAB9E8A-AE57-4404-A61C-843FA145BDB6}" type="pres">
      <dgm:prSet presAssocID="{068DE872-1C86-47A1-A4BD-3C634BE07E68}" presName="sp" presStyleCnt="0"/>
      <dgm:spPr/>
    </dgm:pt>
    <dgm:pt modelId="{BC748377-8343-4B53-93CA-CA02DD3540C8}" type="pres">
      <dgm:prSet presAssocID="{F24AB7BA-0007-4685-B416-FC472E27F0EE}" presName="linNode" presStyleCnt="0"/>
      <dgm:spPr/>
    </dgm:pt>
    <dgm:pt modelId="{A31F6E1F-5F7E-4732-BC8A-488C926F1162}" type="pres">
      <dgm:prSet presAssocID="{F24AB7BA-0007-4685-B416-FC472E27F0EE}" presName="parentText" presStyleLbl="node1" presStyleIdx="6" presStyleCnt="8" custScaleX="57203">
        <dgm:presLayoutVars>
          <dgm:chMax val="1"/>
          <dgm:bulletEnabled val="1"/>
        </dgm:presLayoutVars>
      </dgm:prSet>
      <dgm:spPr/>
    </dgm:pt>
    <dgm:pt modelId="{37913127-B7D8-48D5-AE05-B28613374762}" type="pres">
      <dgm:prSet presAssocID="{F24AB7BA-0007-4685-B416-FC472E27F0EE}" presName="descendantText" presStyleLbl="alignAccFollowNode1" presStyleIdx="6" presStyleCnt="8">
        <dgm:presLayoutVars>
          <dgm:bulletEnabled val="1"/>
        </dgm:presLayoutVars>
      </dgm:prSet>
      <dgm:spPr/>
    </dgm:pt>
    <dgm:pt modelId="{B9606DCE-2757-4770-9A87-FF879D72465C}" type="pres">
      <dgm:prSet presAssocID="{A71D4831-A387-4F75-8849-B618C900CAF2}" presName="sp" presStyleCnt="0"/>
      <dgm:spPr/>
    </dgm:pt>
    <dgm:pt modelId="{BADA0DB6-50AA-4ED8-A75F-41D12032F7C9}" type="pres">
      <dgm:prSet presAssocID="{0FA36E87-160A-43A7-9BB7-5E58BCB15F36}" presName="linNode" presStyleCnt="0"/>
      <dgm:spPr/>
    </dgm:pt>
    <dgm:pt modelId="{48633F49-8743-47EE-8A9E-713A1C5E985A}" type="pres">
      <dgm:prSet presAssocID="{0FA36E87-160A-43A7-9BB7-5E58BCB15F36}" presName="parentText" presStyleLbl="node1" presStyleIdx="7" presStyleCnt="8" custScaleX="57203">
        <dgm:presLayoutVars>
          <dgm:chMax val="1"/>
          <dgm:bulletEnabled val="1"/>
        </dgm:presLayoutVars>
      </dgm:prSet>
      <dgm:spPr/>
    </dgm:pt>
    <dgm:pt modelId="{B87FCC44-572E-42D6-B210-D14D7C13DBB2}" type="pres">
      <dgm:prSet presAssocID="{0FA36E87-160A-43A7-9BB7-5E58BCB15F36}" presName="descendantText" presStyleLbl="alignAccFollowNode1" presStyleIdx="7" presStyleCnt="8">
        <dgm:presLayoutVars>
          <dgm:bulletEnabled val="1"/>
        </dgm:presLayoutVars>
      </dgm:prSet>
      <dgm:spPr/>
    </dgm:pt>
  </dgm:ptLst>
  <dgm:cxnLst>
    <dgm:cxn modelId="{32957008-760A-4F67-980D-43138C22B86A}" srcId="{92848409-F7C0-4EAE-A934-23DC4BA8DD0A}" destId="{45A1282C-55D4-49CF-A1BD-A04B9ABA45A0}" srcOrd="0" destOrd="0" parTransId="{FDCEA74F-1D87-491F-939F-859A3293A43D}" sibTransId="{F584B204-43BA-4B2B-BBDA-DDE353876DAA}"/>
    <dgm:cxn modelId="{C6B20A09-A81C-4EBB-B891-0809E0326593}" type="presOf" srcId="{FCF1642A-4528-4A70-A436-D0198CCD3791}" destId="{24367381-54B2-40A8-98CB-0EE573D41A1A}" srcOrd="0" destOrd="0" presId="urn:microsoft.com/office/officeart/2005/8/layout/vList5"/>
    <dgm:cxn modelId="{38B5B311-4CDE-49BB-A884-042FDA697565}" srcId="{540F4FF2-DF2B-4234-B5DC-66D504140A80}" destId="{0FA36E87-160A-43A7-9BB7-5E58BCB15F36}" srcOrd="7" destOrd="0" parTransId="{0C983D68-6A14-4473-B044-55ED7BA544A3}" sibTransId="{7AB6213F-DB63-4E52-A805-C6A869512D82}"/>
    <dgm:cxn modelId="{AAC31716-DBA6-4F66-B7B1-EAF18841FC11}" srcId="{E51CD223-799C-4BDB-AFE2-8E0497A34B58}" destId="{CBBC3813-5844-4D07-A007-F195A649F4E3}" srcOrd="0" destOrd="0" parTransId="{E234BDFB-F131-46AD-8370-856B7B2A2318}" sibTransId="{6EA9AF07-AC78-4E17-9C52-99B767C37CAC}"/>
    <dgm:cxn modelId="{339FEC19-FFF3-4BBD-A28F-E18C0925098E}" srcId="{540F4FF2-DF2B-4234-B5DC-66D504140A80}" destId="{3BBEBAA1-FB76-412C-B002-F115FAD5C499}" srcOrd="2" destOrd="0" parTransId="{308E702A-0B06-4413-BA98-D50FD04A6CE5}" sibTransId="{E6B5742E-19A9-422A-B1E6-46630BBA3D5F}"/>
    <dgm:cxn modelId="{56CCF62C-1767-470A-9975-7B02D97BDB7A}" type="presOf" srcId="{FD3F55C3-320E-46B5-BAA3-87B1C73D60FC}" destId="{DE8DABEA-4385-426A-825A-1175DA7B5AD2}" srcOrd="0" destOrd="0" presId="urn:microsoft.com/office/officeart/2005/8/layout/vList5"/>
    <dgm:cxn modelId="{D43C512D-65F1-49ED-83CF-933D27D1F504}" srcId="{FD3F55C3-320E-46B5-BAA3-87B1C73D60FC}" destId="{299887DD-00C9-4D05-B6C1-06E7482D6FA2}" srcOrd="0" destOrd="0" parTransId="{53BF5912-7C7D-4D8C-A715-48F33364627E}" sibTransId="{5CE2F784-ED3D-43F1-BECA-CB4AABA68CCF}"/>
    <dgm:cxn modelId="{049C2D2E-1626-4BB8-BBB6-3B2847F9A54D}" type="presOf" srcId="{2DE99D07-35B4-49EF-BD0A-01A16CD569CA}" destId="{B87FCC44-572E-42D6-B210-D14D7C13DBB2}" srcOrd="0" destOrd="0" presId="urn:microsoft.com/office/officeart/2005/8/layout/vList5"/>
    <dgm:cxn modelId="{64E56436-1256-425F-9E85-14FEDC5DB5CC}" srcId="{540F4FF2-DF2B-4234-B5DC-66D504140A80}" destId="{F24AB7BA-0007-4685-B416-FC472E27F0EE}" srcOrd="6" destOrd="0" parTransId="{2F3D2794-DE1A-4CEA-8D29-FBAD91E6832D}" sibTransId="{A71D4831-A387-4F75-8849-B618C900CAF2}"/>
    <dgm:cxn modelId="{7EE99B40-219A-4925-A140-D7D96BB686D2}" type="presOf" srcId="{540F4FF2-DF2B-4234-B5DC-66D504140A80}" destId="{1028116F-DAE9-4062-BAF6-5DBF1960E678}" srcOrd="0" destOrd="0" presId="urn:microsoft.com/office/officeart/2005/8/layout/vList5"/>
    <dgm:cxn modelId="{67509D5E-03F5-4E17-9AFB-C8787B37C6C0}" type="presOf" srcId="{45A1282C-55D4-49CF-A1BD-A04B9ABA45A0}" destId="{36A86262-5CA9-4E9D-9316-DE8A4A81F9A4}" srcOrd="0" destOrd="0" presId="urn:microsoft.com/office/officeart/2005/8/layout/vList5"/>
    <dgm:cxn modelId="{23009562-9DC8-47A8-99B9-0327FDB926CB}" srcId="{540F4FF2-DF2B-4234-B5DC-66D504140A80}" destId="{FD3F55C3-320E-46B5-BAA3-87B1C73D60FC}" srcOrd="1" destOrd="0" parTransId="{DCCA92B4-D58B-462B-B20D-76357903CAFE}" sibTransId="{EBAF65D1-11D2-45DA-B4FF-D9CCA6B49FD9}"/>
    <dgm:cxn modelId="{C439FC62-F0C8-4D92-81DE-A12EFE8144DA}" srcId="{540F4FF2-DF2B-4234-B5DC-66D504140A80}" destId="{FCF1642A-4528-4A70-A436-D0198CCD3791}" srcOrd="0" destOrd="0" parTransId="{438A29C3-0D7E-41A8-82A3-4B55972F771C}" sibTransId="{8CA6AB01-B645-4709-BCA1-3CBAB847E834}"/>
    <dgm:cxn modelId="{74E9EC64-6BDE-4E79-8967-624C43344E5F}" srcId="{FCF1642A-4528-4A70-A436-D0198CCD3791}" destId="{D22FB49B-69C6-44DB-8C6D-D7F8692863CC}" srcOrd="0" destOrd="0" parTransId="{A1F16050-5136-47D1-B6C2-562403F28758}" sibTransId="{08FB46E8-E385-46CA-BFCB-0829AF26E703}"/>
    <dgm:cxn modelId="{C203F24A-D79A-490C-A543-02C419DE6FDE}" srcId="{540F4FF2-DF2B-4234-B5DC-66D504140A80}" destId="{E51CD223-799C-4BDB-AFE2-8E0497A34B58}" srcOrd="3" destOrd="0" parTransId="{FD572024-83A8-4992-BE15-987D964F43FB}" sibTransId="{23ACEB94-81ED-4D87-982F-37EF4BB98E43}"/>
    <dgm:cxn modelId="{1069B74B-F8F3-4305-AB1D-AEBBE28C45C3}" type="presOf" srcId="{2C2ACE35-A769-403C-B4C6-815087B1FF56}" destId="{37913127-B7D8-48D5-AE05-B28613374762}" srcOrd="0" destOrd="0" presId="urn:microsoft.com/office/officeart/2005/8/layout/vList5"/>
    <dgm:cxn modelId="{B70ACD70-CE97-4372-8902-79563A6A2B11}" srcId="{17910369-6C35-404F-91D8-8D42F3EB3BE8}" destId="{31B648C1-BB26-4243-B267-A0FF2FDA1E38}" srcOrd="0" destOrd="0" parTransId="{1C05B422-CA49-4B87-8AB4-A938096F44F5}" sibTransId="{08B0B658-CC66-4A12-A59A-EC8DD1DDACD9}"/>
    <dgm:cxn modelId="{3602CA83-8303-4DBA-BAAF-9FB460C09E68}" type="presOf" srcId="{D22FB49B-69C6-44DB-8C6D-D7F8692863CC}" destId="{F95B7B91-C037-49AF-B166-044F78656E8B}" srcOrd="0" destOrd="0" presId="urn:microsoft.com/office/officeart/2005/8/layout/vList5"/>
    <dgm:cxn modelId="{999E0484-0B4E-49EB-AB32-927F585CBDB1}" srcId="{F24AB7BA-0007-4685-B416-FC472E27F0EE}" destId="{2C2ACE35-A769-403C-B4C6-815087B1FF56}" srcOrd="0" destOrd="0" parTransId="{233DE58E-B483-419C-912D-EC824AF0F934}" sibTransId="{6E5C7D78-829C-4E06-BAA3-D6E352180878}"/>
    <dgm:cxn modelId="{F822AD88-0DD3-4318-8ECD-8D5DB5878D64}" type="presOf" srcId="{F24AB7BA-0007-4685-B416-FC472E27F0EE}" destId="{A31F6E1F-5F7E-4732-BC8A-488C926F1162}" srcOrd="0" destOrd="0" presId="urn:microsoft.com/office/officeart/2005/8/layout/vList5"/>
    <dgm:cxn modelId="{1773AC8F-D4E2-448D-AF9A-03B2F3AA6A99}" srcId="{540F4FF2-DF2B-4234-B5DC-66D504140A80}" destId="{92848409-F7C0-4EAE-A934-23DC4BA8DD0A}" srcOrd="5" destOrd="0" parTransId="{242E06D2-355A-4C0F-8205-4C3EA7E69482}" sibTransId="{068DE872-1C86-47A1-A4BD-3C634BE07E68}"/>
    <dgm:cxn modelId="{D1334F9E-0592-4F1E-8D32-14D6BA518CE2}" type="presOf" srcId="{E51CD223-799C-4BDB-AFE2-8E0497A34B58}" destId="{54544204-39A9-497E-8F28-76AF256D33E7}" srcOrd="0" destOrd="0" presId="urn:microsoft.com/office/officeart/2005/8/layout/vList5"/>
    <dgm:cxn modelId="{1C430AAD-06BD-4CA6-95E5-BD48AAF1BD55}" type="presOf" srcId="{CBBC3813-5844-4D07-A007-F195A649F4E3}" destId="{974C73AC-2928-4AFC-94BC-0B80248275B4}" srcOrd="0" destOrd="0" presId="urn:microsoft.com/office/officeart/2005/8/layout/vList5"/>
    <dgm:cxn modelId="{EE9944AE-D9CD-44C1-87BF-A0E087FAC284}" srcId="{3BBEBAA1-FB76-412C-B002-F115FAD5C499}" destId="{FED1388B-CD62-4319-9645-02FDC88F2514}" srcOrd="0" destOrd="0" parTransId="{B0B95F14-D9A3-4336-A7B5-41BD0D32992F}" sibTransId="{D3AA3995-17A4-4155-B33F-E82608755D2A}"/>
    <dgm:cxn modelId="{8B4041B2-8CB0-4AF7-B91B-EED62F59B341}" type="presOf" srcId="{17910369-6C35-404F-91D8-8D42F3EB3BE8}" destId="{83F76029-AD33-4B75-A6DD-829FE88EF3D2}" srcOrd="0" destOrd="0" presId="urn:microsoft.com/office/officeart/2005/8/layout/vList5"/>
    <dgm:cxn modelId="{E1CBA7BF-3C11-485B-9C59-746116497705}" srcId="{0FA36E87-160A-43A7-9BB7-5E58BCB15F36}" destId="{2DE99D07-35B4-49EF-BD0A-01A16CD569CA}" srcOrd="0" destOrd="0" parTransId="{04D663EF-A0C9-4BCE-958E-AC483AC87286}" sibTransId="{4057EEED-7EDB-48AF-8D17-E2B54E6117C3}"/>
    <dgm:cxn modelId="{3AAB41C1-0E2A-472E-AD80-0FD7FA76A67A}" type="presOf" srcId="{0FA36E87-160A-43A7-9BB7-5E58BCB15F36}" destId="{48633F49-8743-47EE-8A9E-713A1C5E985A}" srcOrd="0" destOrd="0" presId="urn:microsoft.com/office/officeart/2005/8/layout/vList5"/>
    <dgm:cxn modelId="{4A6234D2-1762-46D3-819A-EEEA4A556DE7}" srcId="{540F4FF2-DF2B-4234-B5DC-66D504140A80}" destId="{17910369-6C35-404F-91D8-8D42F3EB3BE8}" srcOrd="4" destOrd="0" parTransId="{A4374A67-5D9D-481E-81B9-0DC00F3830F5}" sibTransId="{6774B733-4BE7-4516-BB52-52C1A21072C7}"/>
    <dgm:cxn modelId="{7551B2E1-964E-41CE-9647-BC4EEF03D458}" type="presOf" srcId="{3BBEBAA1-FB76-412C-B002-F115FAD5C499}" destId="{4BF59F41-F6BC-4380-82AE-DEF5EAC05BEF}" srcOrd="0" destOrd="0" presId="urn:microsoft.com/office/officeart/2005/8/layout/vList5"/>
    <dgm:cxn modelId="{1B2F21E6-1891-4911-AEC5-2C2CA9AA91A1}" type="presOf" srcId="{31B648C1-BB26-4243-B267-A0FF2FDA1E38}" destId="{F4AD0263-9449-431D-A76A-864B38F7597F}" srcOrd="0" destOrd="0" presId="urn:microsoft.com/office/officeart/2005/8/layout/vList5"/>
    <dgm:cxn modelId="{363F27E8-1A56-4B1F-8D6C-C147E9DCEEFB}" type="presOf" srcId="{FED1388B-CD62-4319-9645-02FDC88F2514}" destId="{BAB19E81-7260-4D56-A03F-30AE034E2FEB}" srcOrd="0" destOrd="0" presId="urn:microsoft.com/office/officeart/2005/8/layout/vList5"/>
    <dgm:cxn modelId="{E812E7EE-7791-46D8-B48C-3063643CE382}" type="presOf" srcId="{92848409-F7C0-4EAE-A934-23DC4BA8DD0A}" destId="{F9EF3303-FF35-4B98-A1DB-87CB1B76CBDE}" srcOrd="0" destOrd="0" presId="urn:microsoft.com/office/officeart/2005/8/layout/vList5"/>
    <dgm:cxn modelId="{F5D338F0-2331-4BE2-A3A7-703CAB09AD98}" type="presOf" srcId="{299887DD-00C9-4D05-B6C1-06E7482D6FA2}" destId="{9F1731EC-697C-464C-90C9-114ACF88839B}" srcOrd="0" destOrd="0" presId="urn:microsoft.com/office/officeart/2005/8/layout/vList5"/>
    <dgm:cxn modelId="{38735042-946C-44B0-9C4B-C566E1546316}" type="presParOf" srcId="{1028116F-DAE9-4062-BAF6-5DBF1960E678}" destId="{002BCA01-FB40-44B3-A16D-B0CD7315265A}" srcOrd="0" destOrd="0" presId="urn:microsoft.com/office/officeart/2005/8/layout/vList5"/>
    <dgm:cxn modelId="{BBDC4019-6721-456E-B908-7433996B8026}" type="presParOf" srcId="{002BCA01-FB40-44B3-A16D-B0CD7315265A}" destId="{24367381-54B2-40A8-98CB-0EE573D41A1A}" srcOrd="0" destOrd="0" presId="urn:microsoft.com/office/officeart/2005/8/layout/vList5"/>
    <dgm:cxn modelId="{209E4C5A-416C-49E8-822F-2F48738B219E}" type="presParOf" srcId="{002BCA01-FB40-44B3-A16D-B0CD7315265A}" destId="{F95B7B91-C037-49AF-B166-044F78656E8B}" srcOrd="1" destOrd="0" presId="urn:microsoft.com/office/officeart/2005/8/layout/vList5"/>
    <dgm:cxn modelId="{701A9AFC-4511-477F-9631-A1E88F8F6430}" type="presParOf" srcId="{1028116F-DAE9-4062-BAF6-5DBF1960E678}" destId="{1C6DF1CA-F1FE-4CA4-8802-E95328B8A580}" srcOrd="1" destOrd="0" presId="urn:microsoft.com/office/officeart/2005/8/layout/vList5"/>
    <dgm:cxn modelId="{DD11D7DA-ED3B-41C0-A62A-15F1DC2096C0}" type="presParOf" srcId="{1028116F-DAE9-4062-BAF6-5DBF1960E678}" destId="{3C4738AE-95E0-44F4-ADDC-7893842230D5}" srcOrd="2" destOrd="0" presId="urn:microsoft.com/office/officeart/2005/8/layout/vList5"/>
    <dgm:cxn modelId="{DCF73856-216E-4E79-93AF-85478F78E453}" type="presParOf" srcId="{3C4738AE-95E0-44F4-ADDC-7893842230D5}" destId="{DE8DABEA-4385-426A-825A-1175DA7B5AD2}" srcOrd="0" destOrd="0" presId="urn:microsoft.com/office/officeart/2005/8/layout/vList5"/>
    <dgm:cxn modelId="{2897EB1A-A3A7-4F3D-9B9D-91830D5DEEC3}" type="presParOf" srcId="{3C4738AE-95E0-44F4-ADDC-7893842230D5}" destId="{9F1731EC-697C-464C-90C9-114ACF88839B}" srcOrd="1" destOrd="0" presId="urn:microsoft.com/office/officeart/2005/8/layout/vList5"/>
    <dgm:cxn modelId="{9A209D0F-17C7-4E34-A9AF-C48346E3C732}" type="presParOf" srcId="{1028116F-DAE9-4062-BAF6-5DBF1960E678}" destId="{E2AD6257-1700-4ECF-80B0-9AF43CBBE171}" srcOrd="3" destOrd="0" presId="urn:microsoft.com/office/officeart/2005/8/layout/vList5"/>
    <dgm:cxn modelId="{0B668706-ACFD-4D9E-94E8-6F7ED03478E9}" type="presParOf" srcId="{1028116F-DAE9-4062-BAF6-5DBF1960E678}" destId="{CD8117A6-63F8-4958-A9FA-C3CF54AB9244}" srcOrd="4" destOrd="0" presId="urn:microsoft.com/office/officeart/2005/8/layout/vList5"/>
    <dgm:cxn modelId="{F3604620-D244-467B-960E-9CBF87423287}" type="presParOf" srcId="{CD8117A6-63F8-4958-A9FA-C3CF54AB9244}" destId="{4BF59F41-F6BC-4380-82AE-DEF5EAC05BEF}" srcOrd="0" destOrd="0" presId="urn:microsoft.com/office/officeart/2005/8/layout/vList5"/>
    <dgm:cxn modelId="{ECA0306D-7083-4D7A-8954-01984893CA8D}" type="presParOf" srcId="{CD8117A6-63F8-4958-A9FA-C3CF54AB9244}" destId="{BAB19E81-7260-4D56-A03F-30AE034E2FEB}" srcOrd="1" destOrd="0" presId="urn:microsoft.com/office/officeart/2005/8/layout/vList5"/>
    <dgm:cxn modelId="{20329297-938D-4992-BC6B-AB46F41360B9}" type="presParOf" srcId="{1028116F-DAE9-4062-BAF6-5DBF1960E678}" destId="{F1246BC8-3A0B-4260-890F-005FCE847424}" srcOrd="5" destOrd="0" presId="urn:microsoft.com/office/officeart/2005/8/layout/vList5"/>
    <dgm:cxn modelId="{37472F27-0B11-4358-96E2-B897EC4AC49B}" type="presParOf" srcId="{1028116F-DAE9-4062-BAF6-5DBF1960E678}" destId="{7CB44DC2-4C2A-432E-BA8A-6C8612049F03}" srcOrd="6" destOrd="0" presId="urn:microsoft.com/office/officeart/2005/8/layout/vList5"/>
    <dgm:cxn modelId="{9E896677-911E-4199-B0F0-FA07FBC3B9ED}" type="presParOf" srcId="{7CB44DC2-4C2A-432E-BA8A-6C8612049F03}" destId="{54544204-39A9-497E-8F28-76AF256D33E7}" srcOrd="0" destOrd="0" presId="urn:microsoft.com/office/officeart/2005/8/layout/vList5"/>
    <dgm:cxn modelId="{CA278FEB-0D1C-48CF-8B41-1AF05EEE45B3}" type="presParOf" srcId="{7CB44DC2-4C2A-432E-BA8A-6C8612049F03}" destId="{974C73AC-2928-4AFC-94BC-0B80248275B4}" srcOrd="1" destOrd="0" presId="urn:microsoft.com/office/officeart/2005/8/layout/vList5"/>
    <dgm:cxn modelId="{FF45DDE6-C73D-447B-BE3C-50EBCA9B51D6}" type="presParOf" srcId="{1028116F-DAE9-4062-BAF6-5DBF1960E678}" destId="{99CDD345-282D-44DA-812D-2D65EA9E6F4D}" srcOrd="7" destOrd="0" presId="urn:microsoft.com/office/officeart/2005/8/layout/vList5"/>
    <dgm:cxn modelId="{AAD6E9F6-F77F-483C-B62B-7C277CA78360}" type="presParOf" srcId="{1028116F-DAE9-4062-BAF6-5DBF1960E678}" destId="{0DDA6C08-A5AA-4385-80CA-59C6BB170FB3}" srcOrd="8" destOrd="0" presId="urn:microsoft.com/office/officeart/2005/8/layout/vList5"/>
    <dgm:cxn modelId="{810EAE61-F770-4DF6-BEBC-FE0E38AE65AA}" type="presParOf" srcId="{0DDA6C08-A5AA-4385-80CA-59C6BB170FB3}" destId="{83F76029-AD33-4B75-A6DD-829FE88EF3D2}" srcOrd="0" destOrd="0" presId="urn:microsoft.com/office/officeart/2005/8/layout/vList5"/>
    <dgm:cxn modelId="{34FAC156-C628-45FF-8A64-C86F37B08CF5}" type="presParOf" srcId="{0DDA6C08-A5AA-4385-80CA-59C6BB170FB3}" destId="{F4AD0263-9449-431D-A76A-864B38F7597F}" srcOrd="1" destOrd="0" presId="urn:microsoft.com/office/officeart/2005/8/layout/vList5"/>
    <dgm:cxn modelId="{BAFA596A-696F-4132-9E8F-A1AB60097B99}" type="presParOf" srcId="{1028116F-DAE9-4062-BAF6-5DBF1960E678}" destId="{DB818900-29D3-430F-B271-5B250ADDEE58}" srcOrd="9" destOrd="0" presId="urn:microsoft.com/office/officeart/2005/8/layout/vList5"/>
    <dgm:cxn modelId="{50BB4318-F8C9-4050-A6F6-FC5E966BC5C5}" type="presParOf" srcId="{1028116F-DAE9-4062-BAF6-5DBF1960E678}" destId="{D9C6C348-B950-4DB8-8A64-1CA029041852}" srcOrd="10" destOrd="0" presId="urn:microsoft.com/office/officeart/2005/8/layout/vList5"/>
    <dgm:cxn modelId="{C5165FCF-184D-4F60-8FF0-AE3DEBD22558}" type="presParOf" srcId="{D9C6C348-B950-4DB8-8A64-1CA029041852}" destId="{F9EF3303-FF35-4B98-A1DB-87CB1B76CBDE}" srcOrd="0" destOrd="0" presId="urn:microsoft.com/office/officeart/2005/8/layout/vList5"/>
    <dgm:cxn modelId="{DEDE35F0-A346-4650-8382-9AE6B83C8616}" type="presParOf" srcId="{D9C6C348-B950-4DB8-8A64-1CA029041852}" destId="{36A86262-5CA9-4E9D-9316-DE8A4A81F9A4}" srcOrd="1" destOrd="0" presId="urn:microsoft.com/office/officeart/2005/8/layout/vList5"/>
    <dgm:cxn modelId="{59EC6D00-4389-4710-964C-CBCB72C82A9A}" type="presParOf" srcId="{1028116F-DAE9-4062-BAF6-5DBF1960E678}" destId="{DFAB9E8A-AE57-4404-A61C-843FA145BDB6}" srcOrd="11" destOrd="0" presId="urn:microsoft.com/office/officeart/2005/8/layout/vList5"/>
    <dgm:cxn modelId="{95503C6A-4BF2-4F68-AA03-7FE265038FB9}" type="presParOf" srcId="{1028116F-DAE9-4062-BAF6-5DBF1960E678}" destId="{BC748377-8343-4B53-93CA-CA02DD3540C8}" srcOrd="12" destOrd="0" presId="urn:microsoft.com/office/officeart/2005/8/layout/vList5"/>
    <dgm:cxn modelId="{9C278107-3F7A-4BC0-819E-E46765C72677}" type="presParOf" srcId="{BC748377-8343-4B53-93CA-CA02DD3540C8}" destId="{A31F6E1F-5F7E-4732-BC8A-488C926F1162}" srcOrd="0" destOrd="0" presId="urn:microsoft.com/office/officeart/2005/8/layout/vList5"/>
    <dgm:cxn modelId="{297EF1C2-F617-41F6-A265-4EF26D111E41}" type="presParOf" srcId="{BC748377-8343-4B53-93CA-CA02DD3540C8}" destId="{37913127-B7D8-48D5-AE05-B28613374762}" srcOrd="1" destOrd="0" presId="urn:microsoft.com/office/officeart/2005/8/layout/vList5"/>
    <dgm:cxn modelId="{29AE4B6F-0324-4FE1-B699-B7418D93BA3A}" type="presParOf" srcId="{1028116F-DAE9-4062-BAF6-5DBF1960E678}" destId="{B9606DCE-2757-4770-9A87-FF879D72465C}" srcOrd="13" destOrd="0" presId="urn:microsoft.com/office/officeart/2005/8/layout/vList5"/>
    <dgm:cxn modelId="{C33C95CB-A192-4339-9DE3-5DE223C2A996}" type="presParOf" srcId="{1028116F-DAE9-4062-BAF6-5DBF1960E678}" destId="{BADA0DB6-50AA-4ED8-A75F-41D12032F7C9}" srcOrd="14" destOrd="0" presId="urn:microsoft.com/office/officeart/2005/8/layout/vList5"/>
    <dgm:cxn modelId="{2786C519-A88B-4988-BB81-6A231E2D1D61}" type="presParOf" srcId="{BADA0DB6-50AA-4ED8-A75F-41D12032F7C9}" destId="{48633F49-8743-47EE-8A9E-713A1C5E985A}" srcOrd="0" destOrd="0" presId="urn:microsoft.com/office/officeart/2005/8/layout/vList5"/>
    <dgm:cxn modelId="{D7988AE0-9AE1-4AB9-8B67-00DC0A4D87DA}" type="presParOf" srcId="{BADA0DB6-50AA-4ED8-A75F-41D12032F7C9}" destId="{B87FCC44-572E-42D6-B210-D14D7C13DBB2}"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E94FC28-8AC6-40DE-953B-3045D0E20FB9}"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s-ES"/>
        </a:p>
      </dgm:t>
    </dgm:pt>
    <dgm:pt modelId="{2E8AD9D3-063C-2947-911F-56EC82A8001C}">
      <dgm:prSet phldrT="[Texto]" custT="1"/>
      <dgm:spPr/>
      <dgm:t>
        <a:bodyPr/>
        <a:lstStyle/>
        <a:p>
          <a:pPr algn="just"/>
          <a:r>
            <a:rPr lang="es-ES" sz="950" dirty="0"/>
            <a:t>El equipo técnico de la operación estadística tiene alto conocimiento del proceso producción, lo que se ve reflejado en la forma de enfrentar los retos y los resultados obtenidos en el índice de calidad. </a:t>
          </a:r>
        </a:p>
      </dgm:t>
    </dgm:pt>
    <dgm:pt modelId="{588D9665-B0A7-E246-99D2-6E73B4964826}" type="parTrans" cxnId="{B9C66FA9-E486-DC43-92B0-F9425DD12A5F}">
      <dgm:prSet/>
      <dgm:spPr/>
      <dgm:t>
        <a:bodyPr/>
        <a:lstStyle/>
        <a:p>
          <a:endParaRPr lang="es-ES" sz="950"/>
        </a:p>
      </dgm:t>
    </dgm:pt>
    <dgm:pt modelId="{34B9A297-52C9-B94A-BF16-B209ABBEAF0E}" type="sibTrans" cxnId="{B9C66FA9-E486-DC43-92B0-F9425DD12A5F}">
      <dgm:prSet/>
      <dgm:spPr/>
      <dgm:t>
        <a:bodyPr/>
        <a:lstStyle/>
        <a:p>
          <a:endParaRPr lang="es-ES" sz="950"/>
        </a:p>
      </dgm:t>
    </dgm:pt>
    <dgm:pt modelId="{3012EE36-192C-410E-848C-C01422A59D59}">
      <dgm:prSet custT="1"/>
      <dgm:spPr/>
      <dgm:t>
        <a:bodyPr/>
        <a:lstStyle/>
        <a:p>
          <a:pPr algn="just"/>
          <a:r>
            <a:rPr lang="es-EC" sz="950" dirty="0"/>
            <a:t>Para el año 2022 se sigue trabajando en convenio con el CONGOPE como usuario principal de los datos.</a:t>
          </a:r>
        </a:p>
      </dgm:t>
    </dgm:pt>
    <dgm:pt modelId="{02FAE097-39E3-454D-8B4F-701D6D95BF45}" type="parTrans" cxnId="{D0EDB1B4-A113-428D-A24C-3BB76A39D1C4}">
      <dgm:prSet/>
      <dgm:spPr/>
      <dgm:t>
        <a:bodyPr/>
        <a:lstStyle/>
        <a:p>
          <a:endParaRPr lang="es-EC" sz="950"/>
        </a:p>
      </dgm:t>
    </dgm:pt>
    <dgm:pt modelId="{47C49D0D-A6F0-4F4E-A750-6DE4C2FD5B2F}" type="sibTrans" cxnId="{D0EDB1B4-A113-428D-A24C-3BB76A39D1C4}">
      <dgm:prSet/>
      <dgm:spPr/>
      <dgm:t>
        <a:bodyPr/>
        <a:lstStyle/>
        <a:p>
          <a:endParaRPr lang="es-EC" sz="950"/>
        </a:p>
      </dgm:t>
    </dgm:pt>
    <dgm:pt modelId="{0AD62485-84A5-454D-ACBA-66F68CDA9D89}">
      <dgm:prSet custT="1"/>
      <dgm:spPr/>
      <dgm:t>
        <a:bodyPr/>
        <a:lstStyle/>
        <a:p>
          <a:pPr algn="just"/>
          <a:r>
            <a:rPr lang="es-EC" sz="950" dirty="0"/>
            <a:t>Existieron complicaciones en la fase de construcción, para el indicador </a:t>
          </a:r>
          <a:r>
            <a:rPr lang="es-EC" sz="950" b="0" dirty="0"/>
            <a:t>“</a:t>
          </a:r>
          <a:r>
            <a:rPr lang="es-ES" sz="950" b="0" i="1" dirty="0">
              <a:solidFill>
                <a:srgbClr val="000000"/>
              </a:solidFill>
              <a:latin typeface="+mj-lt"/>
            </a:rPr>
            <a:t>Puntualidad en la entrega de los desarrollos tecnológicos (Puesta en Producción)”, </a:t>
          </a:r>
          <a:r>
            <a:rPr lang="es-ES" sz="950" dirty="0"/>
            <a:t>p</a:t>
          </a:r>
          <a:r>
            <a:rPr lang="es-EC" sz="950" dirty="0" err="1"/>
            <a:t>or</a:t>
          </a:r>
          <a:r>
            <a:rPr lang="es-EC" sz="950" dirty="0"/>
            <a:t> falta  de personal  y por prioridad de la operación estadística ENEMDU y CVP, la Dirección de Registros </a:t>
          </a:r>
          <a:r>
            <a:rPr lang="es-EC" sz="950" dirty="0">
              <a:latin typeface="+mj-lt"/>
            </a:rPr>
            <a:t>Administrativos se retrasó en la producción del aplicativo web de GAD provinciales 2022.</a:t>
          </a:r>
          <a:r>
            <a:rPr lang="es-EC" sz="950" dirty="0"/>
            <a:t> </a:t>
          </a:r>
          <a:r>
            <a:rPr lang="es-ES" sz="950" dirty="0"/>
            <a:t>Asimismo, la demora  en la entrega del aplicativo causó un retraso en el inicio del levantamiento de la información.</a:t>
          </a:r>
          <a:endParaRPr lang="es-EC" sz="950" dirty="0"/>
        </a:p>
      </dgm:t>
    </dgm:pt>
    <dgm:pt modelId="{79097DDC-B4FF-4302-9255-F9A5D9A7BEFF}" type="parTrans" cxnId="{7ADAFE29-227D-4847-BA99-C2213465CBBB}">
      <dgm:prSet/>
      <dgm:spPr/>
      <dgm:t>
        <a:bodyPr/>
        <a:lstStyle/>
        <a:p>
          <a:endParaRPr lang="es-EC" sz="950"/>
        </a:p>
      </dgm:t>
    </dgm:pt>
    <dgm:pt modelId="{A902EE89-0C0D-4A13-95D6-7B017812B098}" type="sibTrans" cxnId="{7ADAFE29-227D-4847-BA99-C2213465CBBB}">
      <dgm:prSet/>
      <dgm:spPr/>
      <dgm:t>
        <a:bodyPr/>
        <a:lstStyle/>
        <a:p>
          <a:endParaRPr lang="es-EC" sz="950"/>
        </a:p>
      </dgm:t>
    </dgm:pt>
    <dgm:pt modelId="{4EA329D2-2A45-4A05-9D58-5AAFCC4C3C49}">
      <dgm:prSet custT="1"/>
      <dgm:spPr/>
      <dgm:t>
        <a:bodyPr/>
        <a:lstStyle/>
        <a:p>
          <a:pPr algn="just"/>
          <a:r>
            <a:rPr lang="es-EC" sz="950" dirty="0"/>
            <a:t>Se realizó una validación periódica a la base de datos  acorde a la malla de validación por lo que se procedió a generar la  matriz de inconsistencias, la misma que  es  enviada a cada responsable Zonal y el a su vez contacta al técnico responsable del registro de información en el GAD Provincial, para que puedan ser corregidas, completadas, aclaradas y/o justificadas en el campo “observaciones”.</a:t>
          </a:r>
        </a:p>
      </dgm:t>
    </dgm:pt>
    <dgm:pt modelId="{595EBE1E-B094-48D9-8D0A-B92B4283C410}" type="parTrans" cxnId="{F1FBC8FA-4255-4486-AE31-243251DF22F4}">
      <dgm:prSet/>
      <dgm:spPr/>
      <dgm:t>
        <a:bodyPr/>
        <a:lstStyle/>
        <a:p>
          <a:endParaRPr lang="es-EC" sz="950"/>
        </a:p>
      </dgm:t>
    </dgm:pt>
    <dgm:pt modelId="{F82AEC69-B548-4954-951C-5328A8BE478D}" type="sibTrans" cxnId="{F1FBC8FA-4255-4486-AE31-243251DF22F4}">
      <dgm:prSet/>
      <dgm:spPr/>
      <dgm:t>
        <a:bodyPr/>
        <a:lstStyle/>
        <a:p>
          <a:endParaRPr lang="es-EC" sz="950"/>
        </a:p>
      </dgm:t>
    </dgm:pt>
    <dgm:pt modelId="{AC2D4CF4-E0BD-4438-8B6C-A9DEFCF7EEC0}">
      <dgm:prSet custT="1"/>
      <dgm:spPr/>
      <dgm:t>
        <a:bodyPr/>
        <a:lstStyle/>
        <a:p>
          <a:pPr algn="just"/>
          <a:r>
            <a:rPr lang="es-EC" sz="950" dirty="0"/>
            <a:t>Se han establecido reuniones con los técnicos de SENAGUA, CONGOPE, CNC, para garantizar la calidad de la información mediante cruces de información con la data que manejan estas instituciones.</a:t>
          </a:r>
        </a:p>
      </dgm:t>
    </dgm:pt>
    <dgm:pt modelId="{381274FA-B73A-4D57-B713-3358376A9635}" type="parTrans" cxnId="{EA592C4B-F836-46C9-BD4A-98DB693C8511}">
      <dgm:prSet/>
      <dgm:spPr/>
      <dgm:t>
        <a:bodyPr/>
        <a:lstStyle/>
        <a:p>
          <a:endParaRPr lang="es-EC" sz="950"/>
        </a:p>
      </dgm:t>
    </dgm:pt>
    <dgm:pt modelId="{7A01697A-1CC8-41E3-AD0C-73616FBA3C64}" type="sibTrans" cxnId="{EA592C4B-F836-46C9-BD4A-98DB693C8511}">
      <dgm:prSet/>
      <dgm:spPr/>
      <dgm:t>
        <a:bodyPr/>
        <a:lstStyle/>
        <a:p>
          <a:endParaRPr lang="es-EC" sz="950"/>
        </a:p>
      </dgm:t>
    </dgm:pt>
    <dgm:pt modelId="{CBBCA413-AD46-4E14-A803-0C4130680037}">
      <dgm:prSet custT="1"/>
      <dgm:spPr/>
      <dgm:t>
        <a:bodyPr/>
        <a:lstStyle/>
        <a:p>
          <a:pPr algn="just"/>
          <a:r>
            <a:rPr lang="es-ES" sz="950" dirty="0"/>
            <a:t>Se mantiene una comunicación con  </a:t>
          </a:r>
          <a:r>
            <a:rPr lang="es-EC" sz="950" dirty="0"/>
            <a:t>los informantes y coordinaciones zonales con el fin de evitar retrasos en la entrega de la información </a:t>
          </a:r>
          <a:r>
            <a:rPr lang="es-ES" sz="950" dirty="0"/>
            <a:t> </a:t>
          </a:r>
          <a:endParaRPr lang="es-EC" sz="950" dirty="0"/>
        </a:p>
      </dgm:t>
    </dgm:pt>
    <dgm:pt modelId="{1D10E821-AC50-481B-BAE2-80B76979AB16}" type="parTrans" cxnId="{01E8B98A-1EA2-43F6-8FD1-EC7E5F4EC43B}">
      <dgm:prSet/>
      <dgm:spPr/>
      <dgm:t>
        <a:bodyPr/>
        <a:lstStyle/>
        <a:p>
          <a:endParaRPr lang="es-EC"/>
        </a:p>
      </dgm:t>
    </dgm:pt>
    <dgm:pt modelId="{575E64AF-ABAF-4935-BF4B-E51879095A60}" type="sibTrans" cxnId="{01E8B98A-1EA2-43F6-8FD1-EC7E5F4EC43B}">
      <dgm:prSet/>
      <dgm:spPr/>
      <dgm:t>
        <a:bodyPr/>
        <a:lstStyle/>
        <a:p>
          <a:endParaRPr lang="es-EC"/>
        </a:p>
      </dgm:t>
    </dgm:pt>
    <dgm:pt modelId="{3436B55F-71AC-4E1D-84E9-7B2CCA72FB4E}" type="pres">
      <dgm:prSet presAssocID="{FE94FC28-8AC6-40DE-953B-3045D0E20FB9}" presName="Name0" presStyleCnt="0">
        <dgm:presLayoutVars>
          <dgm:dir/>
          <dgm:resizeHandles val="exact"/>
        </dgm:presLayoutVars>
      </dgm:prSet>
      <dgm:spPr/>
    </dgm:pt>
    <dgm:pt modelId="{7ADA4109-E5DB-EE46-845B-A98248C67E72}" type="pres">
      <dgm:prSet presAssocID="{2E8AD9D3-063C-2947-911F-56EC82A8001C}" presName="composite" presStyleCnt="0"/>
      <dgm:spPr/>
    </dgm:pt>
    <dgm:pt modelId="{33BDF0DB-FA22-954F-A6A1-5FA56E0C87E0}" type="pres">
      <dgm:prSet presAssocID="{2E8AD9D3-063C-2947-911F-56EC82A8001C}" presName="rect1" presStyleLbl="trAlignAcc1" presStyleIdx="0" presStyleCnt="6">
        <dgm:presLayoutVars>
          <dgm:bulletEnabled val="1"/>
        </dgm:presLayoutVars>
      </dgm:prSet>
      <dgm:spPr/>
    </dgm:pt>
    <dgm:pt modelId="{BFB4A1D0-B651-4E4A-90AE-7B0B2BCEF598}" type="pres">
      <dgm:prSet presAssocID="{2E8AD9D3-063C-2947-911F-56EC82A8001C}" presName="rect2" presStyleLbl="fgImgPlace1" presStyleIdx="0" presStyleCnt="6"/>
      <dgm:spPr>
        <a:blipFill>
          <a:blip xmlns:r="http://schemas.openxmlformats.org/officeDocument/2006/relationships" r:embed="rId1">
            <a:extLst>
              <a:ext uri="{28A0092B-C50C-407E-A947-70E740481C1C}">
                <a14:useLocalDpi xmlns:a14="http://schemas.microsoft.com/office/drawing/2010/main" val="0"/>
              </a:ext>
            </a:extLst>
          </a:blip>
          <a:srcRect/>
          <a:stretch>
            <a:fillRect l="-63000" r="-63000"/>
          </a:stretch>
        </a:blipFill>
      </dgm:spPr>
    </dgm:pt>
    <dgm:pt modelId="{44697666-D93A-F34D-938E-A9E604721ECA}" type="pres">
      <dgm:prSet presAssocID="{34B9A297-52C9-B94A-BF16-B209ABBEAF0E}" presName="sibTrans" presStyleCnt="0"/>
      <dgm:spPr/>
    </dgm:pt>
    <dgm:pt modelId="{CA4F7D74-D5C6-483A-898C-EE9826903690}" type="pres">
      <dgm:prSet presAssocID="{3012EE36-192C-410E-848C-C01422A59D59}" presName="composite" presStyleCnt="0"/>
      <dgm:spPr/>
    </dgm:pt>
    <dgm:pt modelId="{D215458D-CC66-4DF5-B766-5DC54D52380A}" type="pres">
      <dgm:prSet presAssocID="{3012EE36-192C-410E-848C-C01422A59D59}" presName="rect1" presStyleLbl="trAlignAcc1" presStyleIdx="1" presStyleCnt="6">
        <dgm:presLayoutVars>
          <dgm:bulletEnabled val="1"/>
        </dgm:presLayoutVars>
      </dgm:prSet>
      <dgm:spPr/>
    </dgm:pt>
    <dgm:pt modelId="{7ACAE90A-F0AE-4C17-A61B-6E6CAC847050}" type="pres">
      <dgm:prSet presAssocID="{3012EE36-192C-410E-848C-C01422A59D59}" presName="rect2" presStyleLbl="fgImgPlace1" presStyleIdx="1" presStyleCnt="6"/>
      <dgm:spPr>
        <a:blipFill>
          <a:blip xmlns:r="http://schemas.openxmlformats.org/officeDocument/2006/relationships" r:embed="rId2">
            <a:extLst>
              <a:ext uri="{28A0092B-C50C-407E-A947-70E740481C1C}">
                <a14:useLocalDpi xmlns:a14="http://schemas.microsoft.com/office/drawing/2010/main" val="0"/>
              </a:ext>
            </a:extLst>
          </a:blip>
          <a:srcRect/>
          <a:stretch>
            <a:fillRect l="-54000" r="-54000"/>
          </a:stretch>
        </a:blipFill>
      </dgm:spPr>
    </dgm:pt>
    <dgm:pt modelId="{E68BE03E-7591-437C-BFAB-BCD9A0673FEC}" type="pres">
      <dgm:prSet presAssocID="{47C49D0D-A6F0-4F4E-A750-6DE4C2FD5B2F}" presName="sibTrans" presStyleCnt="0"/>
      <dgm:spPr/>
    </dgm:pt>
    <dgm:pt modelId="{65234777-B962-4BEE-AC48-D34359226BEA}" type="pres">
      <dgm:prSet presAssocID="{0AD62485-84A5-454D-ACBA-66F68CDA9D89}" presName="composite" presStyleCnt="0"/>
      <dgm:spPr/>
    </dgm:pt>
    <dgm:pt modelId="{D6018060-FF05-4EE4-AD23-AA14D5CCF11B}" type="pres">
      <dgm:prSet presAssocID="{0AD62485-84A5-454D-ACBA-66F68CDA9D89}" presName="rect1" presStyleLbl="trAlignAcc1" presStyleIdx="2" presStyleCnt="6" custScaleY="114910">
        <dgm:presLayoutVars>
          <dgm:bulletEnabled val="1"/>
        </dgm:presLayoutVars>
      </dgm:prSet>
      <dgm:spPr/>
    </dgm:pt>
    <dgm:pt modelId="{C976C460-3A02-4D1F-B6C6-10E334CB9295}" type="pres">
      <dgm:prSet presAssocID="{0AD62485-84A5-454D-ACBA-66F68CDA9D89}" presName="rect2" presStyleLbl="fgImgPlace1" presStyleIdx="2" presStyleCnt="6"/>
      <dgm:spPr>
        <a:blipFill>
          <a:blip xmlns:r="http://schemas.openxmlformats.org/officeDocument/2006/relationships" r:embed="rId3">
            <a:extLst>
              <a:ext uri="{28A0092B-C50C-407E-A947-70E740481C1C}">
                <a14:useLocalDpi xmlns:a14="http://schemas.microsoft.com/office/drawing/2010/main" val="0"/>
              </a:ext>
            </a:extLst>
          </a:blip>
          <a:srcRect/>
          <a:stretch>
            <a:fillRect l="-81000" r="-81000"/>
          </a:stretch>
        </a:blipFill>
      </dgm:spPr>
    </dgm:pt>
    <dgm:pt modelId="{26A92802-F3E0-4B6E-995E-5A7869BF2BE8}" type="pres">
      <dgm:prSet presAssocID="{A902EE89-0C0D-4A13-95D6-7B017812B098}" presName="sibTrans" presStyleCnt="0"/>
      <dgm:spPr/>
    </dgm:pt>
    <dgm:pt modelId="{83B93CD1-720F-4646-8D7A-AC7E7CFD7432}" type="pres">
      <dgm:prSet presAssocID="{4EA329D2-2A45-4A05-9D58-5AAFCC4C3C49}" presName="composite" presStyleCnt="0"/>
      <dgm:spPr/>
    </dgm:pt>
    <dgm:pt modelId="{C86088F2-B652-4403-BA2F-6FE842212B0F}" type="pres">
      <dgm:prSet presAssocID="{4EA329D2-2A45-4A05-9D58-5AAFCC4C3C49}" presName="rect1" presStyleLbl="trAlignAcc1" presStyleIdx="3" presStyleCnt="6">
        <dgm:presLayoutVars>
          <dgm:bulletEnabled val="1"/>
        </dgm:presLayoutVars>
      </dgm:prSet>
      <dgm:spPr/>
    </dgm:pt>
    <dgm:pt modelId="{C3E4271D-F42A-44E1-BC95-B98ECBCED4BE}" type="pres">
      <dgm:prSet presAssocID="{4EA329D2-2A45-4A05-9D58-5AAFCC4C3C49}" presName="rect2" presStyleLbl="fgImgPlace1" presStyleIdx="3" presStyleCnt="6"/>
      <dgm:spPr>
        <a:blipFill>
          <a:blip xmlns:r="http://schemas.openxmlformats.org/officeDocument/2006/relationships" r:embed="rId4">
            <a:extLst>
              <a:ext uri="{28A0092B-C50C-407E-A947-70E740481C1C}">
                <a14:useLocalDpi xmlns:a14="http://schemas.microsoft.com/office/drawing/2010/main" val="0"/>
              </a:ext>
            </a:extLst>
          </a:blip>
          <a:srcRect/>
          <a:stretch>
            <a:fillRect l="-54000" r="-54000"/>
          </a:stretch>
        </a:blipFill>
      </dgm:spPr>
    </dgm:pt>
    <dgm:pt modelId="{D9294499-C33A-45B6-941B-778F3FFEDC40}" type="pres">
      <dgm:prSet presAssocID="{F82AEC69-B548-4954-951C-5328A8BE478D}" presName="sibTrans" presStyleCnt="0"/>
      <dgm:spPr/>
    </dgm:pt>
    <dgm:pt modelId="{A7200778-52CC-4A6E-949B-D922CA5EC3C2}" type="pres">
      <dgm:prSet presAssocID="{AC2D4CF4-E0BD-4438-8B6C-A9DEFCF7EEC0}" presName="composite" presStyleCnt="0"/>
      <dgm:spPr/>
    </dgm:pt>
    <dgm:pt modelId="{5155A977-A904-4DA1-8992-629A4ED5211E}" type="pres">
      <dgm:prSet presAssocID="{AC2D4CF4-E0BD-4438-8B6C-A9DEFCF7EEC0}" presName="rect1" presStyleLbl="trAlignAcc1" presStyleIdx="4" presStyleCnt="6">
        <dgm:presLayoutVars>
          <dgm:bulletEnabled val="1"/>
        </dgm:presLayoutVars>
      </dgm:prSet>
      <dgm:spPr/>
    </dgm:pt>
    <dgm:pt modelId="{D4738B75-6B63-4403-9CDF-C80BA93D2A46}" type="pres">
      <dgm:prSet presAssocID="{AC2D4CF4-E0BD-4438-8B6C-A9DEFCF7EEC0}" presName="rect2" presStyleLbl="fgImgPlace1" presStyleIdx="4" presStyleCnt="6" custLinFactNeighborX="1326" custLinFactNeighborY="3536"/>
      <dgm:spPr>
        <a:blipFill>
          <a:blip xmlns:r="http://schemas.openxmlformats.org/officeDocument/2006/relationships" r:embed="rId5">
            <a:extLst>
              <a:ext uri="{28A0092B-C50C-407E-A947-70E740481C1C}">
                <a14:useLocalDpi xmlns:a14="http://schemas.microsoft.com/office/drawing/2010/main" val="0"/>
              </a:ext>
            </a:extLst>
          </a:blip>
          <a:srcRect/>
          <a:stretch>
            <a:fillRect l="-70000" r="-70000"/>
          </a:stretch>
        </a:blipFill>
      </dgm:spPr>
    </dgm:pt>
    <dgm:pt modelId="{1DD82F89-40D7-45AF-81F9-3E73A64F373E}" type="pres">
      <dgm:prSet presAssocID="{7A01697A-1CC8-41E3-AD0C-73616FBA3C64}" presName="sibTrans" presStyleCnt="0"/>
      <dgm:spPr/>
    </dgm:pt>
    <dgm:pt modelId="{FF07A731-D65C-4C67-9383-D68FBA8DD599}" type="pres">
      <dgm:prSet presAssocID="{CBBCA413-AD46-4E14-A803-0C4130680037}" presName="composite" presStyleCnt="0"/>
      <dgm:spPr/>
    </dgm:pt>
    <dgm:pt modelId="{614BCDCA-363C-452D-B241-12167C9FB742}" type="pres">
      <dgm:prSet presAssocID="{CBBCA413-AD46-4E14-A803-0C4130680037}" presName="rect1" presStyleLbl="trAlignAcc1" presStyleIdx="5" presStyleCnt="6">
        <dgm:presLayoutVars>
          <dgm:bulletEnabled val="1"/>
        </dgm:presLayoutVars>
      </dgm:prSet>
      <dgm:spPr/>
    </dgm:pt>
    <dgm:pt modelId="{9FAC8808-0F73-4E45-B2BC-643F40851C32}" type="pres">
      <dgm:prSet presAssocID="{CBBCA413-AD46-4E14-A803-0C4130680037}" presName="rect2" presStyleLbl="fgImgPlace1" presStyleIdx="5" presStyleCnt="6"/>
      <dgm:spPr>
        <a:blipFill>
          <a:blip xmlns:r="http://schemas.openxmlformats.org/officeDocument/2006/relationships" r:embed="rId6">
            <a:extLst>
              <a:ext uri="{28A0092B-C50C-407E-A947-70E740481C1C}">
                <a14:useLocalDpi xmlns:a14="http://schemas.microsoft.com/office/drawing/2010/main" val="0"/>
              </a:ext>
            </a:extLst>
          </a:blip>
          <a:srcRect/>
          <a:stretch>
            <a:fillRect l="-79000" r="-79000"/>
          </a:stretch>
        </a:blipFill>
      </dgm:spPr>
    </dgm:pt>
  </dgm:ptLst>
  <dgm:cxnLst>
    <dgm:cxn modelId="{ABC6A000-B41E-4228-92DB-AD258C25F796}" type="presOf" srcId="{0AD62485-84A5-454D-ACBA-66F68CDA9D89}" destId="{D6018060-FF05-4EE4-AD23-AA14D5CCF11B}" srcOrd="0" destOrd="0" presId="urn:microsoft.com/office/officeart/2008/layout/PictureStrips"/>
    <dgm:cxn modelId="{0016B208-EBE8-4C7E-8DDC-3323C381CB28}" type="presOf" srcId="{3012EE36-192C-410E-848C-C01422A59D59}" destId="{D215458D-CC66-4DF5-B766-5DC54D52380A}" srcOrd="0" destOrd="0" presId="urn:microsoft.com/office/officeart/2008/layout/PictureStrips"/>
    <dgm:cxn modelId="{A4520916-6298-4DAB-A1AA-90D27FD2BDAF}" type="presOf" srcId="{FE94FC28-8AC6-40DE-953B-3045D0E20FB9}" destId="{3436B55F-71AC-4E1D-84E9-7B2CCA72FB4E}" srcOrd="0" destOrd="0" presId="urn:microsoft.com/office/officeart/2008/layout/PictureStrips"/>
    <dgm:cxn modelId="{7ADAFE29-227D-4847-BA99-C2213465CBBB}" srcId="{FE94FC28-8AC6-40DE-953B-3045D0E20FB9}" destId="{0AD62485-84A5-454D-ACBA-66F68CDA9D89}" srcOrd="2" destOrd="0" parTransId="{79097DDC-B4FF-4302-9255-F9A5D9A7BEFF}" sibTransId="{A902EE89-0C0D-4A13-95D6-7B017812B098}"/>
    <dgm:cxn modelId="{64138D4A-4BAF-4963-AED4-946A742151D1}" type="presOf" srcId="{AC2D4CF4-E0BD-4438-8B6C-A9DEFCF7EEC0}" destId="{5155A977-A904-4DA1-8992-629A4ED5211E}" srcOrd="0" destOrd="0" presId="urn:microsoft.com/office/officeart/2008/layout/PictureStrips"/>
    <dgm:cxn modelId="{EA592C4B-F836-46C9-BD4A-98DB693C8511}" srcId="{FE94FC28-8AC6-40DE-953B-3045D0E20FB9}" destId="{AC2D4CF4-E0BD-4438-8B6C-A9DEFCF7EEC0}" srcOrd="4" destOrd="0" parTransId="{381274FA-B73A-4D57-B713-3358376A9635}" sibTransId="{7A01697A-1CC8-41E3-AD0C-73616FBA3C64}"/>
    <dgm:cxn modelId="{70D1C56F-1889-48A7-8D48-A784EF5745CA}" type="presOf" srcId="{4EA329D2-2A45-4A05-9D58-5AAFCC4C3C49}" destId="{C86088F2-B652-4403-BA2F-6FE842212B0F}" srcOrd="0" destOrd="0" presId="urn:microsoft.com/office/officeart/2008/layout/PictureStrips"/>
    <dgm:cxn modelId="{4D3F2F59-EFBB-4895-9DCD-3CD62B526EC1}" type="presOf" srcId="{2E8AD9D3-063C-2947-911F-56EC82A8001C}" destId="{33BDF0DB-FA22-954F-A6A1-5FA56E0C87E0}" srcOrd="0" destOrd="0" presId="urn:microsoft.com/office/officeart/2008/layout/PictureStrips"/>
    <dgm:cxn modelId="{01E8B98A-1EA2-43F6-8FD1-EC7E5F4EC43B}" srcId="{FE94FC28-8AC6-40DE-953B-3045D0E20FB9}" destId="{CBBCA413-AD46-4E14-A803-0C4130680037}" srcOrd="5" destOrd="0" parTransId="{1D10E821-AC50-481B-BAE2-80B76979AB16}" sibTransId="{575E64AF-ABAF-4935-BF4B-E51879095A60}"/>
    <dgm:cxn modelId="{B9C66FA9-E486-DC43-92B0-F9425DD12A5F}" srcId="{FE94FC28-8AC6-40DE-953B-3045D0E20FB9}" destId="{2E8AD9D3-063C-2947-911F-56EC82A8001C}" srcOrd="0" destOrd="0" parTransId="{588D9665-B0A7-E246-99D2-6E73B4964826}" sibTransId="{34B9A297-52C9-B94A-BF16-B209ABBEAF0E}"/>
    <dgm:cxn modelId="{D0EDB1B4-A113-428D-A24C-3BB76A39D1C4}" srcId="{FE94FC28-8AC6-40DE-953B-3045D0E20FB9}" destId="{3012EE36-192C-410E-848C-C01422A59D59}" srcOrd="1" destOrd="0" parTransId="{02FAE097-39E3-454D-8B4F-701D6D95BF45}" sibTransId="{47C49D0D-A6F0-4F4E-A750-6DE4C2FD5B2F}"/>
    <dgm:cxn modelId="{13A7AFC0-EAE7-437D-8FF6-8B68F16E1E14}" type="presOf" srcId="{CBBCA413-AD46-4E14-A803-0C4130680037}" destId="{614BCDCA-363C-452D-B241-12167C9FB742}" srcOrd="0" destOrd="0" presId="urn:microsoft.com/office/officeart/2008/layout/PictureStrips"/>
    <dgm:cxn modelId="{F1FBC8FA-4255-4486-AE31-243251DF22F4}" srcId="{FE94FC28-8AC6-40DE-953B-3045D0E20FB9}" destId="{4EA329D2-2A45-4A05-9D58-5AAFCC4C3C49}" srcOrd="3" destOrd="0" parTransId="{595EBE1E-B094-48D9-8D0A-B92B4283C410}" sibTransId="{F82AEC69-B548-4954-951C-5328A8BE478D}"/>
    <dgm:cxn modelId="{CF293C39-CC7C-4775-B071-227FC074B994}" type="presParOf" srcId="{3436B55F-71AC-4E1D-84E9-7B2CCA72FB4E}" destId="{7ADA4109-E5DB-EE46-845B-A98248C67E72}" srcOrd="0" destOrd="0" presId="urn:microsoft.com/office/officeart/2008/layout/PictureStrips"/>
    <dgm:cxn modelId="{D730AA24-D777-4404-B737-A73D1CD5E98A}" type="presParOf" srcId="{7ADA4109-E5DB-EE46-845B-A98248C67E72}" destId="{33BDF0DB-FA22-954F-A6A1-5FA56E0C87E0}" srcOrd="0" destOrd="0" presId="urn:microsoft.com/office/officeart/2008/layout/PictureStrips"/>
    <dgm:cxn modelId="{E52D169D-123D-4327-A81A-970B01F0B498}" type="presParOf" srcId="{7ADA4109-E5DB-EE46-845B-A98248C67E72}" destId="{BFB4A1D0-B651-4E4A-90AE-7B0B2BCEF598}" srcOrd="1" destOrd="0" presId="urn:microsoft.com/office/officeart/2008/layout/PictureStrips"/>
    <dgm:cxn modelId="{3F8CA477-1D13-49E9-B659-14FA4B91F6C2}" type="presParOf" srcId="{3436B55F-71AC-4E1D-84E9-7B2CCA72FB4E}" destId="{44697666-D93A-F34D-938E-A9E604721ECA}" srcOrd="1" destOrd="0" presId="urn:microsoft.com/office/officeart/2008/layout/PictureStrips"/>
    <dgm:cxn modelId="{3E13CF3D-3E9A-4CF5-995E-705735EC6C8C}" type="presParOf" srcId="{3436B55F-71AC-4E1D-84E9-7B2CCA72FB4E}" destId="{CA4F7D74-D5C6-483A-898C-EE9826903690}" srcOrd="2" destOrd="0" presId="urn:microsoft.com/office/officeart/2008/layout/PictureStrips"/>
    <dgm:cxn modelId="{16EDDE08-C183-4A61-B8B1-82A1D28DAE09}" type="presParOf" srcId="{CA4F7D74-D5C6-483A-898C-EE9826903690}" destId="{D215458D-CC66-4DF5-B766-5DC54D52380A}" srcOrd="0" destOrd="0" presId="urn:microsoft.com/office/officeart/2008/layout/PictureStrips"/>
    <dgm:cxn modelId="{5693A972-EE71-4FE2-B452-4D7AAB46AFA5}" type="presParOf" srcId="{CA4F7D74-D5C6-483A-898C-EE9826903690}" destId="{7ACAE90A-F0AE-4C17-A61B-6E6CAC847050}" srcOrd="1" destOrd="0" presId="urn:microsoft.com/office/officeart/2008/layout/PictureStrips"/>
    <dgm:cxn modelId="{BCC464DC-7087-46B4-9FE1-2EE31311EE72}" type="presParOf" srcId="{3436B55F-71AC-4E1D-84E9-7B2CCA72FB4E}" destId="{E68BE03E-7591-437C-BFAB-BCD9A0673FEC}" srcOrd="3" destOrd="0" presId="urn:microsoft.com/office/officeart/2008/layout/PictureStrips"/>
    <dgm:cxn modelId="{8CC8D7E7-6CD0-4AD8-B32D-C381CDCB0F29}" type="presParOf" srcId="{3436B55F-71AC-4E1D-84E9-7B2CCA72FB4E}" destId="{65234777-B962-4BEE-AC48-D34359226BEA}" srcOrd="4" destOrd="0" presId="urn:microsoft.com/office/officeart/2008/layout/PictureStrips"/>
    <dgm:cxn modelId="{B36A07F3-8B11-4E2E-AC95-CDA09716B3E4}" type="presParOf" srcId="{65234777-B962-4BEE-AC48-D34359226BEA}" destId="{D6018060-FF05-4EE4-AD23-AA14D5CCF11B}" srcOrd="0" destOrd="0" presId="urn:microsoft.com/office/officeart/2008/layout/PictureStrips"/>
    <dgm:cxn modelId="{263EED3D-77E3-4316-AAFD-387A2E303B48}" type="presParOf" srcId="{65234777-B962-4BEE-AC48-D34359226BEA}" destId="{C976C460-3A02-4D1F-B6C6-10E334CB9295}" srcOrd="1" destOrd="0" presId="urn:microsoft.com/office/officeart/2008/layout/PictureStrips"/>
    <dgm:cxn modelId="{F08CDE90-DB58-4A3F-BD65-AFCA8600A79D}" type="presParOf" srcId="{3436B55F-71AC-4E1D-84E9-7B2CCA72FB4E}" destId="{26A92802-F3E0-4B6E-995E-5A7869BF2BE8}" srcOrd="5" destOrd="0" presId="urn:microsoft.com/office/officeart/2008/layout/PictureStrips"/>
    <dgm:cxn modelId="{7C9DDDE9-EB20-453D-91C5-76A301548587}" type="presParOf" srcId="{3436B55F-71AC-4E1D-84E9-7B2CCA72FB4E}" destId="{83B93CD1-720F-4646-8D7A-AC7E7CFD7432}" srcOrd="6" destOrd="0" presId="urn:microsoft.com/office/officeart/2008/layout/PictureStrips"/>
    <dgm:cxn modelId="{090219CE-F269-4900-AAB5-62453DF948C1}" type="presParOf" srcId="{83B93CD1-720F-4646-8D7A-AC7E7CFD7432}" destId="{C86088F2-B652-4403-BA2F-6FE842212B0F}" srcOrd="0" destOrd="0" presId="urn:microsoft.com/office/officeart/2008/layout/PictureStrips"/>
    <dgm:cxn modelId="{60741699-089A-4B13-BA7D-9D77C35799C7}" type="presParOf" srcId="{83B93CD1-720F-4646-8D7A-AC7E7CFD7432}" destId="{C3E4271D-F42A-44E1-BC95-B98ECBCED4BE}" srcOrd="1" destOrd="0" presId="urn:microsoft.com/office/officeart/2008/layout/PictureStrips"/>
    <dgm:cxn modelId="{6DC3953E-9AAC-4EA7-822D-EAB1D99F1E76}" type="presParOf" srcId="{3436B55F-71AC-4E1D-84E9-7B2CCA72FB4E}" destId="{D9294499-C33A-45B6-941B-778F3FFEDC40}" srcOrd="7" destOrd="0" presId="urn:microsoft.com/office/officeart/2008/layout/PictureStrips"/>
    <dgm:cxn modelId="{7D9F30AC-0A80-4447-9244-2A1441A60AD1}" type="presParOf" srcId="{3436B55F-71AC-4E1D-84E9-7B2CCA72FB4E}" destId="{A7200778-52CC-4A6E-949B-D922CA5EC3C2}" srcOrd="8" destOrd="0" presId="urn:microsoft.com/office/officeart/2008/layout/PictureStrips"/>
    <dgm:cxn modelId="{65EAD507-103F-4337-B25F-E0D734626689}" type="presParOf" srcId="{A7200778-52CC-4A6E-949B-D922CA5EC3C2}" destId="{5155A977-A904-4DA1-8992-629A4ED5211E}" srcOrd="0" destOrd="0" presId="urn:microsoft.com/office/officeart/2008/layout/PictureStrips"/>
    <dgm:cxn modelId="{AD604145-44ED-4BD7-8669-A120015A7026}" type="presParOf" srcId="{A7200778-52CC-4A6E-949B-D922CA5EC3C2}" destId="{D4738B75-6B63-4403-9CDF-C80BA93D2A46}" srcOrd="1" destOrd="0" presId="urn:microsoft.com/office/officeart/2008/layout/PictureStrips"/>
    <dgm:cxn modelId="{A867E10F-BD46-426B-A5A1-46D9255AFAC2}" type="presParOf" srcId="{3436B55F-71AC-4E1D-84E9-7B2CCA72FB4E}" destId="{1DD82F89-40D7-45AF-81F9-3E73A64F373E}" srcOrd="9" destOrd="0" presId="urn:microsoft.com/office/officeart/2008/layout/PictureStrips"/>
    <dgm:cxn modelId="{308B944C-3C19-4966-AE1C-049F2330AC03}" type="presParOf" srcId="{3436B55F-71AC-4E1D-84E9-7B2CCA72FB4E}" destId="{FF07A731-D65C-4C67-9383-D68FBA8DD599}" srcOrd="10" destOrd="0" presId="urn:microsoft.com/office/officeart/2008/layout/PictureStrips"/>
    <dgm:cxn modelId="{67C5B541-F8DE-428B-9A5C-1B76B59D0789}" type="presParOf" srcId="{FF07A731-D65C-4C67-9383-D68FBA8DD599}" destId="{614BCDCA-363C-452D-B241-12167C9FB742}" srcOrd="0" destOrd="0" presId="urn:microsoft.com/office/officeart/2008/layout/PictureStrips"/>
    <dgm:cxn modelId="{D7A63C6F-96F1-4A42-A8EC-34BAFE3C5B52}" type="presParOf" srcId="{FF07A731-D65C-4C67-9383-D68FBA8DD599}" destId="{9FAC8808-0F73-4E45-B2BC-643F40851C32}"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E94FC28-8AC6-40DE-953B-3045D0E20FB9}"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s-ES"/>
        </a:p>
      </dgm:t>
    </dgm:pt>
    <dgm:pt modelId="{EFB408E2-8450-4DC5-AC00-CF5FBBF7CA13}">
      <dgm:prSet phldrT="[Texto]" custT="1"/>
      <dgm:spPr/>
      <dgm:t>
        <a:bodyPr/>
        <a:lstStyle/>
        <a:p>
          <a:pPr algn="just"/>
          <a:r>
            <a:rPr lang="es-EC" sz="950" dirty="0"/>
            <a:t>Continuar con la comunicación constate con los informantes y coordinaciones zonales con el fin de informar puntualmente los inconvenientes presentados durante el levantamiento y  evitar retrasos en la entrega de la información.</a:t>
          </a:r>
          <a:endParaRPr lang="es-ES" sz="950" dirty="0">
            <a:solidFill>
              <a:schemeClr val="tx1"/>
            </a:solidFill>
          </a:endParaRPr>
        </a:p>
      </dgm:t>
    </dgm:pt>
    <dgm:pt modelId="{4563C48E-1ADE-4139-97CC-57608EFB9894}" type="parTrans" cxnId="{C14D5EAD-E318-4A2B-871A-7F3A938B0402}">
      <dgm:prSet/>
      <dgm:spPr/>
      <dgm:t>
        <a:bodyPr/>
        <a:lstStyle/>
        <a:p>
          <a:endParaRPr lang="es-ES" sz="1000"/>
        </a:p>
      </dgm:t>
    </dgm:pt>
    <dgm:pt modelId="{937D2254-F5F8-42F8-B7F3-902171D9E314}" type="sibTrans" cxnId="{C14D5EAD-E318-4A2B-871A-7F3A938B0402}">
      <dgm:prSet/>
      <dgm:spPr/>
      <dgm:t>
        <a:bodyPr/>
        <a:lstStyle/>
        <a:p>
          <a:endParaRPr lang="es-ES" sz="1000"/>
        </a:p>
      </dgm:t>
    </dgm:pt>
    <dgm:pt modelId="{F802B277-4D02-4F1C-801C-78D31E391907}">
      <dgm:prSet custT="1"/>
      <dgm:spPr/>
      <dgm:t>
        <a:bodyPr/>
        <a:lstStyle/>
        <a:p>
          <a:pPr algn="just"/>
          <a:r>
            <a:rPr lang="es-EC" sz="950" dirty="0"/>
            <a:t>Mantener validaciones periódicas a  la base de datos, así como también llevar matrices donde se detalla el tipo de inconsistencia en la información recolectada.</a:t>
          </a:r>
        </a:p>
      </dgm:t>
    </dgm:pt>
    <dgm:pt modelId="{73091790-156A-423A-8825-08C99DE00D86}" type="parTrans" cxnId="{1621E72B-0B41-45F0-B916-CC8C09CDB670}">
      <dgm:prSet/>
      <dgm:spPr/>
      <dgm:t>
        <a:bodyPr/>
        <a:lstStyle/>
        <a:p>
          <a:endParaRPr lang="es-EC" sz="1000"/>
        </a:p>
      </dgm:t>
    </dgm:pt>
    <dgm:pt modelId="{9C01B66C-28A4-45B2-8B54-1D51B32F810F}" type="sibTrans" cxnId="{1621E72B-0B41-45F0-B916-CC8C09CDB670}">
      <dgm:prSet/>
      <dgm:spPr/>
      <dgm:t>
        <a:bodyPr/>
        <a:lstStyle/>
        <a:p>
          <a:endParaRPr lang="es-EC" sz="1000"/>
        </a:p>
      </dgm:t>
    </dgm:pt>
    <dgm:pt modelId="{87B61828-3871-4FFB-AA2D-998F433841CA}">
      <dgm:prSet custT="1"/>
      <dgm:spPr/>
      <dgm:t>
        <a:bodyPr/>
        <a:lstStyle/>
        <a:p>
          <a:pPr algn="just"/>
          <a:r>
            <a:rPr lang="es-ES" sz="950" dirty="0"/>
            <a:t>Continuar con el monitoreo, actualización y reporte  de los indicadores de calidad, esto con el propósito de dar alertas en cuanto a acciones que se deben ejecutar para mejorar los procesos de la operación. </a:t>
          </a:r>
          <a:endParaRPr lang="es-EC" sz="950" dirty="0"/>
        </a:p>
      </dgm:t>
    </dgm:pt>
    <dgm:pt modelId="{72347C62-AFB5-44CD-9B09-665E6885F57A}" type="parTrans" cxnId="{0CCEE79F-A9D8-435C-8C98-C01E00D9E0A6}">
      <dgm:prSet/>
      <dgm:spPr/>
      <dgm:t>
        <a:bodyPr/>
        <a:lstStyle/>
        <a:p>
          <a:endParaRPr lang="es-EC" sz="1000"/>
        </a:p>
      </dgm:t>
    </dgm:pt>
    <dgm:pt modelId="{A5F63CD7-BBB2-4D15-82E7-C7F0D65882D8}" type="sibTrans" cxnId="{0CCEE79F-A9D8-435C-8C98-C01E00D9E0A6}">
      <dgm:prSet/>
      <dgm:spPr/>
      <dgm:t>
        <a:bodyPr/>
        <a:lstStyle/>
        <a:p>
          <a:endParaRPr lang="es-EC" sz="1000"/>
        </a:p>
      </dgm:t>
    </dgm:pt>
    <dgm:pt modelId="{D0BF3ED6-7158-43BD-BE84-FA62DD2189FD}">
      <dgm:prSet custT="1"/>
      <dgm:spPr/>
      <dgm:t>
        <a:bodyPr/>
        <a:lstStyle/>
        <a:p>
          <a:pPr algn="just"/>
          <a:r>
            <a:rPr lang="es-EC" sz="950" dirty="0"/>
            <a:t>Continuar con las  reuniones con los técnicos de SENAGUA, CONGOPE, CNC, para garantizar la calidad de la información mediante cruces de información con la data que manejan estas instituciones.</a:t>
          </a:r>
        </a:p>
      </dgm:t>
    </dgm:pt>
    <dgm:pt modelId="{C7F62E9F-F9BB-4D16-B075-E2EE5D8AC92C}" type="parTrans" cxnId="{E6B5480D-B36D-4587-9D9E-95196AC4E4D9}">
      <dgm:prSet/>
      <dgm:spPr/>
      <dgm:t>
        <a:bodyPr/>
        <a:lstStyle/>
        <a:p>
          <a:endParaRPr lang="es-EC" sz="1000"/>
        </a:p>
      </dgm:t>
    </dgm:pt>
    <dgm:pt modelId="{070B8EAB-AAB6-4155-8136-E925D6CF562A}" type="sibTrans" cxnId="{E6B5480D-B36D-4587-9D9E-95196AC4E4D9}">
      <dgm:prSet/>
      <dgm:spPr/>
      <dgm:t>
        <a:bodyPr/>
        <a:lstStyle/>
        <a:p>
          <a:endParaRPr lang="es-EC" sz="1000"/>
        </a:p>
      </dgm:t>
    </dgm:pt>
    <dgm:pt modelId="{56905ADC-6BFA-4AF0-85D5-4CBBB8901F5F}">
      <dgm:prSet custT="1"/>
      <dgm:spPr/>
      <dgm:t>
        <a:bodyPr/>
        <a:lstStyle/>
        <a:p>
          <a:pPr algn="just"/>
          <a:r>
            <a:rPr lang="es-EC" sz="950" dirty="0"/>
            <a:t>Mantener la documentación debidamente resguardada  como es el Plan Operativo Anual (POA), las partidas presupuestarias y demás documentación que sirva de evidencia para la respectiva validación de datos</a:t>
          </a:r>
        </a:p>
      </dgm:t>
    </dgm:pt>
    <dgm:pt modelId="{0C1F2067-1318-4CEB-89A2-F027083FC1E5}" type="parTrans" cxnId="{FB814AA0-23BB-4FF5-B39A-9F66F5A638F9}">
      <dgm:prSet/>
      <dgm:spPr/>
      <dgm:t>
        <a:bodyPr/>
        <a:lstStyle/>
        <a:p>
          <a:endParaRPr lang="es-EC" sz="1000"/>
        </a:p>
      </dgm:t>
    </dgm:pt>
    <dgm:pt modelId="{AA92BCA1-71C0-4235-8605-34E6871C1F59}" type="sibTrans" cxnId="{FB814AA0-23BB-4FF5-B39A-9F66F5A638F9}">
      <dgm:prSet/>
      <dgm:spPr/>
      <dgm:t>
        <a:bodyPr/>
        <a:lstStyle/>
        <a:p>
          <a:endParaRPr lang="es-EC" sz="1000"/>
        </a:p>
      </dgm:t>
    </dgm:pt>
    <dgm:pt modelId="{B26B36A8-BEBF-4A8B-8E5B-C89927ABC3E3}">
      <dgm:prSet custT="1"/>
      <dgm:spPr/>
      <dgm:t>
        <a:bodyPr/>
        <a:lstStyle/>
        <a:p>
          <a:pPr algn="just"/>
          <a:r>
            <a:rPr lang="es-ES" sz="950" dirty="0"/>
            <a:t>Se recomienda adoptar y/o adaptar el formato de cronograma para las operaciones estadísticas, con el fin de garantizar la oportunidad y puntualidad de cada actividad, acorde a las fases del Modelo de Producción Estadística.</a:t>
          </a:r>
          <a:endParaRPr lang="es-EC" sz="950" dirty="0"/>
        </a:p>
      </dgm:t>
    </dgm:pt>
    <dgm:pt modelId="{32E4F1E8-06C7-4E8A-84CC-5FDB59CA1C34}" type="parTrans" cxnId="{5990DBC4-0B18-455B-BDB6-27D1740E1F04}">
      <dgm:prSet/>
      <dgm:spPr/>
      <dgm:t>
        <a:bodyPr/>
        <a:lstStyle/>
        <a:p>
          <a:endParaRPr lang="es-EC" sz="1000"/>
        </a:p>
      </dgm:t>
    </dgm:pt>
    <dgm:pt modelId="{6C4C84A7-1D51-4B84-AAB8-663177ED3FC1}" type="sibTrans" cxnId="{5990DBC4-0B18-455B-BDB6-27D1740E1F04}">
      <dgm:prSet/>
      <dgm:spPr/>
      <dgm:t>
        <a:bodyPr/>
        <a:lstStyle/>
        <a:p>
          <a:endParaRPr lang="es-EC" sz="1000"/>
        </a:p>
      </dgm:t>
    </dgm:pt>
    <dgm:pt modelId="{4AE2A501-B74F-4838-B514-545FC5240D31}">
      <dgm:prSet custT="1"/>
      <dgm:spPr/>
      <dgm:t>
        <a:bodyPr/>
        <a:lstStyle/>
        <a:p>
          <a:pPr algn="just"/>
          <a:r>
            <a:rPr lang="es-EC" sz="950" dirty="0"/>
            <a:t>Continuar con las publicaciones de los productos mínimos en formato abierto, donde se incluya la base de datos. </a:t>
          </a:r>
        </a:p>
      </dgm:t>
    </dgm:pt>
    <dgm:pt modelId="{91429AF2-8EAD-43E6-9857-5FD6144D1F49}" type="sibTrans" cxnId="{456CB86E-E298-4270-A3C3-CC574765E532}">
      <dgm:prSet/>
      <dgm:spPr/>
      <dgm:t>
        <a:bodyPr/>
        <a:lstStyle/>
        <a:p>
          <a:endParaRPr lang="es-EC" sz="1000"/>
        </a:p>
      </dgm:t>
    </dgm:pt>
    <dgm:pt modelId="{E5D13744-C255-454E-BBF9-0761D5185AA2}" type="parTrans" cxnId="{456CB86E-E298-4270-A3C3-CC574765E532}">
      <dgm:prSet/>
      <dgm:spPr/>
      <dgm:t>
        <a:bodyPr/>
        <a:lstStyle/>
        <a:p>
          <a:endParaRPr lang="es-EC" sz="1000"/>
        </a:p>
      </dgm:t>
    </dgm:pt>
    <dgm:pt modelId="{3436B55F-71AC-4E1D-84E9-7B2CCA72FB4E}" type="pres">
      <dgm:prSet presAssocID="{FE94FC28-8AC6-40DE-953B-3045D0E20FB9}" presName="Name0" presStyleCnt="0">
        <dgm:presLayoutVars>
          <dgm:dir/>
          <dgm:resizeHandles val="exact"/>
        </dgm:presLayoutVars>
      </dgm:prSet>
      <dgm:spPr/>
    </dgm:pt>
    <dgm:pt modelId="{ABA69838-5BC0-41D0-AA56-BFE5D41E961B}" type="pres">
      <dgm:prSet presAssocID="{EFB408E2-8450-4DC5-AC00-CF5FBBF7CA13}" presName="composite" presStyleCnt="0"/>
      <dgm:spPr/>
    </dgm:pt>
    <dgm:pt modelId="{22E572A8-E682-4E8A-BF9D-FF4003854F81}" type="pres">
      <dgm:prSet presAssocID="{EFB408E2-8450-4DC5-AC00-CF5FBBF7CA13}" presName="rect1" presStyleLbl="trAlignAcc1" presStyleIdx="0" presStyleCnt="7">
        <dgm:presLayoutVars>
          <dgm:bulletEnabled val="1"/>
        </dgm:presLayoutVars>
      </dgm:prSet>
      <dgm:spPr/>
    </dgm:pt>
    <dgm:pt modelId="{042F296B-1E90-4722-8B67-EA4174B5614F}" type="pres">
      <dgm:prSet presAssocID="{EFB408E2-8450-4DC5-AC00-CF5FBBF7CA13}" presName="rect2" presStyleLbl="fgImgPlace1" presStyleIdx="0" presStyleCnt="7"/>
      <dgm:spPr>
        <a:blipFill>
          <a:blip xmlns:r="http://schemas.openxmlformats.org/officeDocument/2006/relationships" r:embed="rId1">
            <a:extLst>
              <a:ext uri="{28A0092B-C50C-407E-A947-70E740481C1C}">
                <a14:useLocalDpi xmlns:a14="http://schemas.microsoft.com/office/drawing/2010/main" val="0"/>
              </a:ext>
            </a:extLst>
          </a:blip>
          <a:srcRect/>
          <a:stretch>
            <a:fillRect l="-70000" r="-70000"/>
          </a:stretch>
        </a:blipFill>
      </dgm:spPr>
    </dgm:pt>
    <dgm:pt modelId="{DDE958F0-2CE2-46DC-A43D-32D5614DBD68}" type="pres">
      <dgm:prSet presAssocID="{937D2254-F5F8-42F8-B7F3-902171D9E314}" presName="sibTrans" presStyleCnt="0"/>
      <dgm:spPr/>
    </dgm:pt>
    <dgm:pt modelId="{5F01DD27-7C42-4791-B447-0ED36DE6A717}" type="pres">
      <dgm:prSet presAssocID="{F802B277-4D02-4F1C-801C-78D31E391907}" presName="composite" presStyleCnt="0"/>
      <dgm:spPr/>
    </dgm:pt>
    <dgm:pt modelId="{CAE0FD22-C3E7-4B40-B979-B1725ABCC860}" type="pres">
      <dgm:prSet presAssocID="{F802B277-4D02-4F1C-801C-78D31E391907}" presName="rect1" presStyleLbl="trAlignAcc1" presStyleIdx="1" presStyleCnt="7">
        <dgm:presLayoutVars>
          <dgm:bulletEnabled val="1"/>
        </dgm:presLayoutVars>
      </dgm:prSet>
      <dgm:spPr/>
    </dgm:pt>
    <dgm:pt modelId="{A02930B7-41A0-48B5-9FA8-DFD2B3CCD097}" type="pres">
      <dgm:prSet presAssocID="{F802B277-4D02-4F1C-801C-78D31E391907}" presName="rect2" presStyleLbl="fgImgPlace1" presStyleIdx="1" presStyleCnt="7"/>
      <dgm:spPr>
        <a:blipFill>
          <a:blip xmlns:r="http://schemas.openxmlformats.org/officeDocument/2006/relationships" r:embed="rId2">
            <a:extLst>
              <a:ext uri="{28A0092B-C50C-407E-A947-70E740481C1C}">
                <a14:useLocalDpi xmlns:a14="http://schemas.microsoft.com/office/drawing/2010/main" val="0"/>
              </a:ext>
            </a:extLst>
          </a:blip>
          <a:srcRect/>
          <a:stretch>
            <a:fillRect l="-44000" r="-44000"/>
          </a:stretch>
        </a:blipFill>
      </dgm:spPr>
    </dgm:pt>
    <dgm:pt modelId="{DCFBECC2-9A2C-4610-AD60-F39164C58F08}" type="pres">
      <dgm:prSet presAssocID="{9C01B66C-28A4-45B2-8B54-1D51B32F810F}" presName="sibTrans" presStyleCnt="0"/>
      <dgm:spPr/>
    </dgm:pt>
    <dgm:pt modelId="{B71912A9-7B37-40CF-99E8-417471A91A7B}" type="pres">
      <dgm:prSet presAssocID="{87B61828-3871-4FFB-AA2D-998F433841CA}" presName="composite" presStyleCnt="0"/>
      <dgm:spPr/>
    </dgm:pt>
    <dgm:pt modelId="{9A63AFFA-719D-4C37-B761-D2B14C375E10}" type="pres">
      <dgm:prSet presAssocID="{87B61828-3871-4FFB-AA2D-998F433841CA}" presName="rect1" presStyleLbl="trAlignAcc1" presStyleIdx="2" presStyleCnt="7">
        <dgm:presLayoutVars>
          <dgm:bulletEnabled val="1"/>
        </dgm:presLayoutVars>
      </dgm:prSet>
      <dgm:spPr/>
    </dgm:pt>
    <dgm:pt modelId="{1AA0A046-496A-4D86-91C7-28A35C0005E5}" type="pres">
      <dgm:prSet presAssocID="{87B61828-3871-4FFB-AA2D-998F433841CA}" presName="rect2" presStyleLbl="fgImgPlace1" presStyleIdx="2" presStyleCnt="7"/>
      <dgm:spPr>
        <a:blipFill>
          <a:blip xmlns:r="http://schemas.openxmlformats.org/officeDocument/2006/relationships" r:embed="rId3">
            <a:extLst>
              <a:ext uri="{28A0092B-C50C-407E-A947-70E740481C1C}">
                <a14:useLocalDpi xmlns:a14="http://schemas.microsoft.com/office/drawing/2010/main" val="0"/>
              </a:ext>
            </a:extLst>
          </a:blip>
          <a:srcRect/>
          <a:stretch>
            <a:fillRect l="-62000" r="-62000"/>
          </a:stretch>
        </a:blipFill>
      </dgm:spPr>
    </dgm:pt>
    <dgm:pt modelId="{AC40E8C1-39CE-4337-8712-846F60FDE5B4}" type="pres">
      <dgm:prSet presAssocID="{A5F63CD7-BBB2-4D15-82E7-C7F0D65882D8}" presName="sibTrans" presStyleCnt="0"/>
      <dgm:spPr/>
    </dgm:pt>
    <dgm:pt modelId="{AD67DEF0-471A-41F6-B2C4-F1514662A5EA}" type="pres">
      <dgm:prSet presAssocID="{D0BF3ED6-7158-43BD-BE84-FA62DD2189FD}" presName="composite" presStyleCnt="0"/>
      <dgm:spPr/>
    </dgm:pt>
    <dgm:pt modelId="{607179E0-42A2-496E-AC4B-A0E92443A635}" type="pres">
      <dgm:prSet presAssocID="{D0BF3ED6-7158-43BD-BE84-FA62DD2189FD}" presName="rect1" presStyleLbl="trAlignAcc1" presStyleIdx="3" presStyleCnt="7">
        <dgm:presLayoutVars>
          <dgm:bulletEnabled val="1"/>
        </dgm:presLayoutVars>
      </dgm:prSet>
      <dgm:spPr/>
    </dgm:pt>
    <dgm:pt modelId="{21BCF621-B822-4CDE-B2D4-6F58FFC2B2C0}" type="pres">
      <dgm:prSet presAssocID="{D0BF3ED6-7158-43BD-BE84-FA62DD2189FD}" presName="rect2" presStyleLbl="fgImgPlace1" presStyleIdx="3" presStyleCnt="7"/>
      <dgm:spPr>
        <a:blipFill>
          <a:blip xmlns:r="http://schemas.openxmlformats.org/officeDocument/2006/relationships" r:embed="rId4">
            <a:extLst>
              <a:ext uri="{28A0092B-C50C-407E-A947-70E740481C1C}">
                <a14:useLocalDpi xmlns:a14="http://schemas.microsoft.com/office/drawing/2010/main" val="0"/>
              </a:ext>
            </a:extLst>
          </a:blip>
          <a:srcRect/>
          <a:stretch>
            <a:fillRect l="-64000" r="-64000"/>
          </a:stretch>
        </a:blipFill>
      </dgm:spPr>
    </dgm:pt>
    <dgm:pt modelId="{AE87B9E8-532D-450D-806D-9B787E13109D}" type="pres">
      <dgm:prSet presAssocID="{070B8EAB-AAB6-4155-8136-E925D6CF562A}" presName="sibTrans" presStyleCnt="0"/>
      <dgm:spPr/>
    </dgm:pt>
    <dgm:pt modelId="{FE4553D3-B3CC-4349-8164-6182628CDC89}" type="pres">
      <dgm:prSet presAssocID="{56905ADC-6BFA-4AF0-85D5-4CBBB8901F5F}" presName="composite" presStyleCnt="0"/>
      <dgm:spPr/>
    </dgm:pt>
    <dgm:pt modelId="{2EBB8822-40CF-4C76-9E4C-C1B93EC96807}" type="pres">
      <dgm:prSet presAssocID="{56905ADC-6BFA-4AF0-85D5-4CBBB8901F5F}" presName="rect1" presStyleLbl="trAlignAcc1" presStyleIdx="4" presStyleCnt="7">
        <dgm:presLayoutVars>
          <dgm:bulletEnabled val="1"/>
        </dgm:presLayoutVars>
      </dgm:prSet>
      <dgm:spPr/>
    </dgm:pt>
    <dgm:pt modelId="{557D0F23-44B2-41F7-9B26-A6FDD55417E9}" type="pres">
      <dgm:prSet presAssocID="{56905ADC-6BFA-4AF0-85D5-4CBBB8901F5F}" presName="rect2" presStyleLbl="fgImgPlace1" presStyleIdx="4" presStyleCnt="7"/>
      <dgm:spPr>
        <a:blipFill>
          <a:blip xmlns:r="http://schemas.openxmlformats.org/officeDocument/2006/relationships" r:embed="rId5">
            <a:extLst>
              <a:ext uri="{28A0092B-C50C-407E-A947-70E740481C1C}">
                <a14:useLocalDpi xmlns:a14="http://schemas.microsoft.com/office/drawing/2010/main" val="0"/>
              </a:ext>
            </a:extLst>
          </a:blip>
          <a:srcRect/>
          <a:stretch>
            <a:fillRect l="-20000" r="-20000"/>
          </a:stretch>
        </a:blipFill>
      </dgm:spPr>
    </dgm:pt>
    <dgm:pt modelId="{C02B175C-440D-4FB2-B546-BBA7FD358FA9}" type="pres">
      <dgm:prSet presAssocID="{AA92BCA1-71C0-4235-8605-34E6871C1F59}" presName="sibTrans" presStyleCnt="0"/>
      <dgm:spPr/>
    </dgm:pt>
    <dgm:pt modelId="{80E47536-F17A-4F26-BC16-46FA989C9917}" type="pres">
      <dgm:prSet presAssocID="{B26B36A8-BEBF-4A8B-8E5B-C89927ABC3E3}" presName="composite" presStyleCnt="0"/>
      <dgm:spPr/>
    </dgm:pt>
    <dgm:pt modelId="{0FDE499F-A187-49F0-947E-25EBBAF7F261}" type="pres">
      <dgm:prSet presAssocID="{B26B36A8-BEBF-4A8B-8E5B-C89927ABC3E3}" presName="rect1" presStyleLbl="trAlignAcc1" presStyleIdx="5" presStyleCnt="7" custScaleY="97841">
        <dgm:presLayoutVars>
          <dgm:bulletEnabled val="1"/>
        </dgm:presLayoutVars>
      </dgm:prSet>
      <dgm:spPr/>
    </dgm:pt>
    <dgm:pt modelId="{D7370FB5-118F-42C9-9F63-0E4B9A104846}" type="pres">
      <dgm:prSet presAssocID="{B26B36A8-BEBF-4A8B-8E5B-C89927ABC3E3}" presName="rect2" presStyleLbl="fgImgPlace1" presStyleIdx="5" presStyleCnt="7"/>
      <dgm:spPr>
        <a:blipFill>
          <a:blip xmlns:r="http://schemas.openxmlformats.org/officeDocument/2006/relationships" r:embed="rId6">
            <a:extLst>
              <a:ext uri="{28A0092B-C50C-407E-A947-70E740481C1C}">
                <a14:useLocalDpi xmlns:a14="http://schemas.microsoft.com/office/drawing/2010/main" val="0"/>
              </a:ext>
            </a:extLst>
          </a:blip>
          <a:srcRect/>
          <a:stretch>
            <a:fillRect l="-25000" r="-25000"/>
          </a:stretch>
        </a:blipFill>
      </dgm:spPr>
    </dgm:pt>
    <dgm:pt modelId="{6D20BD41-8AAA-4A69-A460-41677E92835E}" type="pres">
      <dgm:prSet presAssocID="{6C4C84A7-1D51-4B84-AAB8-663177ED3FC1}" presName="sibTrans" presStyleCnt="0"/>
      <dgm:spPr/>
    </dgm:pt>
    <dgm:pt modelId="{63E5E00F-8188-4F52-A21B-751F43964C49}" type="pres">
      <dgm:prSet presAssocID="{4AE2A501-B74F-4838-B514-545FC5240D31}" presName="composite" presStyleCnt="0"/>
      <dgm:spPr/>
    </dgm:pt>
    <dgm:pt modelId="{4825074F-7FF0-4D2D-80C0-BE7130FB0C8B}" type="pres">
      <dgm:prSet presAssocID="{4AE2A501-B74F-4838-B514-545FC5240D31}" presName="rect1" presStyleLbl="trAlignAcc1" presStyleIdx="6" presStyleCnt="7">
        <dgm:presLayoutVars>
          <dgm:bulletEnabled val="1"/>
        </dgm:presLayoutVars>
      </dgm:prSet>
      <dgm:spPr/>
    </dgm:pt>
    <dgm:pt modelId="{02F5A8CB-AE7E-4326-B23B-EE59E2873D37}" type="pres">
      <dgm:prSet presAssocID="{4AE2A501-B74F-4838-B514-545FC5240D31}" presName="rect2" presStyleLbl="fgImgPlace1" presStyleIdx="6" presStyleCnt="7"/>
      <dgm:spPr>
        <a:blipFill>
          <a:blip xmlns:r="http://schemas.openxmlformats.org/officeDocument/2006/relationships" r:embed="rId7">
            <a:extLst>
              <a:ext uri="{28A0092B-C50C-407E-A947-70E740481C1C}">
                <a14:useLocalDpi xmlns:a14="http://schemas.microsoft.com/office/drawing/2010/main" val="0"/>
              </a:ext>
            </a:extLst>
          </a:blip>
          <a:srcRect/>
          <a:stretch>
            <a:fillRect l="-13000" r="-13000"/>
          </a:stretch>
        </a:blipFill>
      </dgm:spPr>
    </dgm:pt>
  </dgm:ptLst>
  <dgm:cxnLst>
    <dgm:cxn modelId="{E6B5480D-B36D-4587-9D9E-95196AC4E4D9}" srcId="{FE94FC28-8AC6-40DE-953B-3045D0E20FB9}" destId="{D0BF3ED6-7158-43BD-BE84-FA62DD2189FD}" srcOrd="3" destOrd="0" parTransId="{C7F62E9F-F9BB-4D16-B075-E2EE5D8AC92C}" sibTransId="{070B8EAB-AAB6-4155-8136-E925D6CF562A}"/>
    <dgm:cxn modelId="{1621E72B-0B41-45F0-B916-CC8C09CDB670}" srcId="{FE94FC28-8AC6-40DE-953B-3045D0E20FB9}" destId="{F802B277-4D02-4F1C-801C-78D31E391907}" srcOrd="1" destOrd="0" parTransId="{73091790-156A-423A-8825-08C99DE00D86}" sibTransId="{9C01B66C-28A4-45B2-8B54-1D51B32F810F}"/>
    <dgm:cxn modelId="{D173E85B-FB72-4B5F-9C77-A850B9996A30}" type="presOf" srcId="{FE94FC28-8AC6-40DE-953B-3045D0E20FB9}" destId="{3436B55F-71AC-4E1D-84E9-7B2CCA72FB4E}" srcOrd="0" destOrd="0" presId="urn:microsoft.com/office/officeart/2008/layout/PictureStrips"/>
    <dgm:cxn modelId="{EDB11B6A-F93B-4066-87B7-3124C11DECEB}" type="presOf" srcId="{87B61828-3871-4FFB-AA2D-998F433841CA}" destId="{9A63AFFA-719D-4C37-B761-D2B14C375E10}" srcOrd="0" destOrd="0" presId="urn:microsoft.com/office/officeart/2008/layout/PictureStrips"/>
    <dgm:cxn modelId="{456CB86E-E298-4270-A3C3-CC574765E532}" srcId="{FE94FC28-8AC6-40DE-953B-3045D0E20FB9}" destId="{4AE2A501-B74F-4838-B514-545FC5240D31}" srcOrd="6" destOrd="0" parTransId="{E5D13744-C255-454E-BBF9-0761D5185AA2}" sibTransId="{91429AF2-8EAD-43E6-9857-5FD6144D1F49}"/>
    <dgm:cxn modelId="{B1EF3A58-96DE-492F-A46A-6FEA1397B209}" type="presOf" srcId="{56905ADC-6BFA-4AF0-85D5-4CBBB8901F5F}" destId="{2EBB8822-40CF-4C76-9E4C-C1B93EC96807}" srcOrd="0" destOrd="0" presId="urn:microsoft.com/office/officeart/2008/layout/PictureStrips"/>
    <dgm:cxn modelId="{43064985-34CE-4987-A49E-9F371419DD7C}" type="presOf" srcId="{4AE2A501-B74F-4838-B514-545FC5240D31}" destId="{4825074F-7FF0-4D2D-80C0-BE7130FB0C8B}" srcOrd="0" destOrd="0" presId="urn:microsoft.com/office/officeart/2008/layout/PictureStrips"/>
    <dgm:cxn modelId="{0CCEE79F-A9D8-435C-8C98-C01E00D9E0A6}" srcId="{FE94FC28-8AC6-40DE-953B-3045D0E20FB9}" destId="{87B61828-3871-4FFB-AA2D-998F433841CA}" srcOrd="2" destOrd="0" parTransId="{72347C62-AFB5-44CD-9B09-665E6885F57A}" sibTransId="{A5F63CD7-BBB2-4D15-82E7-C7F0D65882D8}"/>
    <dgm:cxn modelId="{FB814AA0-23BB-4FF5-B39A-9F66F5A638F9}" srcId="{FE94FC28-8AC6-40DE-953B-3045D0E20FB9}" destId="{56905ADC-6BFA-4AF0-85D5-4CBBB8901F5F}" srcOrd="4" destOrd="0" parTransId="{0C1F2067-1318-4CEB-89A2-F027083FC1E5}" sibTransId="{AA92BCA1-71C0-4235-8605-34E6871C1F59}"/>
    <dgm:cxn modelId="{C14D5EAD-E318-4A2B-871A-7F3A938B0402}" srcId="{FE94FC28-8AC6-40DE-953B-3045D0E20FB9}" destId="{EFB408E2-8450-4DC5-AC00-CF5FBBF7CA13}" srcOrd="0" destOrd="0" parTransId="{4563C48E-1ADE-4139-97CC-57608EFB9894}" sibTransId="{937D2254-F5F8-42F8-B7F3-902171D9E314}"/>
    <dgm:cxn modelId="{5990DBC4-0B18-455B-BDB6-27D1740E1F04}" srcId="{FE94FC28-8AC6-40DE-953B-3045D0E20FB9}" destId="{B26B36A8-BEBF-4A8B-8E5B-C89927ABC3E3}" srcOrd="5" destOrd="0" parTransId="{32E4F1E8-06C7-4E8A-84CC-5FDB59CA1C34}" sibTransId="{6C4C84A7-1D51-4B84-AAB8-663177ED3FC1}"/>
    <dgm:cxn modelId="{3CED6ACA-D1F1-4E12-BDA1-A98C712068E0}" type="presOf" srcId="{D0BF3ED6-7158-43BD-BE84-FA62DD2189FD}" destId="{607179E0-42A2-496E-AC4B-A0E92443A635}" srcOrd="0" destOrd="0" presId="urn:microsoft.com/office/officeart/2008/layout/PictureStrips"/>
    <dgm:cxn modelId="{B540B8E3-C30C-40BE-8F68-8D6E16AB241D}" type="presOf" srcId="{B26B36A8-BEBF-4A8B-8E5B-C89927ABC3E3}" destId="{0FDE499F-A187-49F0-947E-25EBBAF7F261}" srcOrd="0" destOrd="0" presId="urn:microsoft.com/office/officeart/2008/layout/PictureStrips"/>
    <dgm:cxn modelId="{2399ACF2-EC51-4487-81A3-137F6F7CF9A1}" type="presOf" srcId="{EFB408E2-8450-4DC5-AC00-CF5FBBF7CA13}" destId="{22E572A8-E682-4E8A-BF9D-FF4003854F81}" srcOrd="0" destOrd="0" presId="urn:microsoft.com/office/officeart/2008/layout/PictureStrips"/>
    <dgm:cxn modelId="{F1BB12FC-2682-4C0A-920F-AD9DDD62421F}" type="presOf" srcId="{F802B277-4D02-4F1C-801C-78D31E391907}" destId="{CAE0FD22-C3E7-4B40-B979-B1725ABCC860}" srcOrd="0" destOrd="0" presId="urn:microsoft.com/office/officeart/2008/layout/PictureStrips"/>
    <dgm:cxn modelId="{D6262DDC-568F-4FAD-8754-8257D52D3776}" type="presParOf" srcId="{3436B55F-71AC-4E1D-84E9-7B2CCA72FB4E}" destId="{ABA69838-5BC0-41D0-AA56-BFE5D41E961B}" srcOrd="0" destOrd="0" presId="urn:microsoft.com/office/officeart/2008/layout/PictureStrips"/>
    <dgm:cxn modelId="{AE0A4B01-0C9A-4E4A-8C24-31B4F40A2517}" type="presParOf" srcId="{ABA69838-5BC0-41D0-AA56-BFE5D41E961B}" destId="{22E572A8-E682-4E8A-BF9D-FF4003854F81}" srcOrd="0" destOrd="0" presId="urn:microsoft.com/office/officeart/2008/layout/PictureStrips"/>
    <dgm:cxn modelId="{188BF973-F0C4-4726-A2BD-9E95B82CF947}" type="presParOf" srcId="{ABA69838-5BC0-41D0-AA56-BFE5D41E961B}" destId="{042F296B-1E90-4722-8B67-EA4174B5614F}" srcOrd="1" destOrd="0" presId="urn:microsoft.com/office/officeart/2008/layout/PictureStrips"/>
    <dgm:cxn modelId="{1946FA46-1A21-44C0-9D16-6E2B8CCE1124}" type="presParOf" srcId="{3436B55F-71AC-4E1D-84E9-7B2CCA72FB4E}" destId="{DDE958F0-2CE2-46DC-A43D-32D5614DBD68}" srcOrd="1" destOrd="0" presId="urn:microsoft.com/office/officeart/2008/layout/PictureStrips"/>
    <dgm:cxn modelId="{6EC48A44-DA5B-411E-AA2D-1CE49DE85FBB}" type="presParOf" srcId="{3436B55F-71AC-4E1D-84E9-7B2CCA72FB4E}" destId="{5F01DD27-7C42-4791-B447-0ED36DE6A717}" srcOrd="2" destOrd="0" presId="urn:microsoft.com/office/officeart/2008/layout/PictureStrips"/>
    <dgm:cxn modelId="{08A05029-59A2-482C-89CD-794CC5FD8746}" type="presParOf" srcId="{5F01DD27-7C42-4791-B447-0ED36DE6A717}" destId="{CAE0FD22-C3E7-4B40-B979-B1725ABCC860}" srcOrd="0" destOrd="0" presId="urn:microsoft.com/office/officeart/2008/layout/PictureStrips"/>
    <dgm:cxn modelId="{C7932E3F-1FEF-4812-8065-639A549EF07E}" type="presParOf" srcId="{5F01DD27-7C42-4791-B447-0ED36DE6A717}" destId="{A02930B7-41A0-48B5-9FA8-DFD2B3CCD097}" srcOrd="1" destOrd="0" presId="urn:microsoft.com/office/officeart/2008/layout/PictureStrips"/>
    <dgm:cxn modelId="{8FDD7200-0686-4B38-91BF-76E1F24574F6}" type="presParOf" srcId="{3436B55F-71AC-4E1D-84E9-7B2CCA72FB4E}" destId="{DCFBECC2-9A2C-4610-AD60-F39164C58F08}" srcOrd="3" destOrd="0" presId="urn:microsoft.com/office/officeart/2008/layout/PictureStrips"/>
    <dgm:cxn modelId="{189197B3-FFBC-45DB-918B-FBDF14789749}" type="presParOf" srcId="{3436B55F-71AC-4E1D-84E9-7B2CCA72FB4E}" destId="{B71912A9-7B37-40CF-99E8-417471A91A7B}" srcOrd="4" destOrd="0" presId="urn:microsoft.com/office/officeart/2008/layout/PictureStrips"/>
    <dgm:cxn modelId="{EB13246F-7C27-479B-8BC8-FBB5872937A2}" type="presParOf" srcId="{B71912A9-7B37-40CF-99E8-417471A91A7B}" destId="{9A63AFFA-719D-4C37-B761-D2B14C375E10}" srcOrd="0" destOrd="0" presId="urn:microsoft.com/office/officeart/2008/layout/PictureStrips"/>
    <dgm:cxn modelId="{86B766E4-7CBB-488E-9DD7-22F848F2216F}" type="presParOf" srcId="{B71912A9-7B37-40CF-99E8-417471A91A7B}" destId="{1AA0A046-496A-4D86-91C7-28A35C0005E5}" srcOrd="1" destOrd="0" presId="urn:microsoft.com/office/officeart/2008/layout/PictureStrips"/>
    <dgm:cxn modelId="{34FB7448-E313-4D0E-8F71-5719E3D3A433}" type="presParOf" srcId="{3436B55F-71AC-4E1D-84E9-7B2CCA72FB4E}" destId="{AC40E8C1-39CE-4337-8712-846F60FDE5B4}" srcOrd="5" destOrd="0" presId="urn:microsoft.com/office/officeart/2008/layout/PictureStrips"/>
    <dgm:cxn modelId="{C330E16E-1821-492F-B498-B5A819A00840}" type="presParOf" srcId="{3436B55F-71AC-4E1D-84E9-7B2CCA72FB4E}" destId="{AD67DEF0-471A-41F6-B2C4-F1514662A5EA}" srcOrd="6" destOrd="0" presId="urn:microsoft.com/office/officeart/2008/layout/PictureStrips"/>
    <dgm:cxn modelId="{59B9B9E2-66B9-4A8D-A4BB-8CFFB94C323C}" type="presParOf" srcId="{AD67DEF0-471A-41F6-B2C4-F1514662A5EA}" destId="{607179E0-42A2-496E-AC4B-A0E92443A635}" srcOrd="0" destOrd="0" presId="urn:microsoft.com/office/officeart/2008/layout/PictureStrips"/>
    <dgm:cxn modelId="{A51262B4-EA11-4949-AC7B-3D62A43F7873}" type="presParOf" srcId="{AD67DEF0-471A-41F6-B2C4-F1514662A5EA}" destId="{21BCF621-B822-4CDE-B2D4-6F58FFC2B2C0}" srcOrd="1" destOrd="0" presId="urn:microsoft.com/office/officeart/2008/layout/PictureStrips"/>
    <dgm:cxn modelId="{F0924E45-40CE-4526-A0EB-1702F1AC6578}" type="presParOf" srcId="{3436B55F-71AC-4E1D-84E9-7B2CCA72FB4E}" destId="{AE87B9E8-532D-450D-806D-9B787E13109D}" srcOrd="7" destOrd="0" presId="urn:microsoft.com/office/officeart/2008/layout/PictureStrips"/>
    <dgm:cxn modelId="{99F85966-ED92-4F06-95F8-51EB7A31313E}" type="presParOf" srcId="{3436B55F-71AC-4E1D-84E9-7B2CCA72FB4E}" destId="{FE4553D3-B3CC-4349-8164-6182628CDC89}" srcOrd="8" destOrd="0" presId="urn:microsoft.com/office/officeart/2008/layout/PictureStrips"/>
    <dgm:cxn modelId="{995A3ADB-FA1E-4E7E-B724-7E0281FF7649}" type="presParOf" srcId="{FE4553D3-B3CC-4349-8164-6182628CDC89}" destId="{2EBB8822-40CF-4C76-9E4C-C1B93EC96807}" srcOrd="0" destOrd="0" presId="urn:microsoft.com/office/officeart/2008/layout/PictureStrips"/>
    <dgm:cxn modelId="{978878F2-4A81-47CE-9AF0-480C1D18280F}" type="presParOf" srcId="{FE4553D3-B3CC-4349-8164-6182628CDC89}" destId="{557D0F23-44B2-41F7-9B26-A6FDD55417E9}" srcOrd="1" destOrd="0" presId="urn:microsoft.com/office/officeart/2008/layout/PictureStrips"/>
    <dgm:cxn modelId="{B8855A4D-37BD-47A1-9076-16F32FFC0F27}" type="presParOf" srcId="{3436B55F-71AC-4E1D-84E9-7B2CCA72FB4E}" destId="{C02B175C-440D-4FB2-B546-BBA7FD358FA9}" srcOrd="9" destOrd="0" presId="urn:microsoft.com/office/officeart/2008/layout/PictureStrips"/>
    <dgm:cxn modelId="{9B0E887E-59CB-410F-B902-B68982A05C21}" type="presParOf" srcId="{3436B55F-71AC-4E1D-84E9-7B2CCA72FB4E}" destId="{80E47536-F17A-4F26-BC16-46FA989C9917}" srcOrd="10" destOrd="0" presId="urn:microsoft.com/office/officeart/2008/layout/PictureStrips"/>
    <dgm:cxn modelId="{90E6746C-FAF5-4FFF-94F5-92E523201EC4}" type="presParOf" srcId="{80E47536-F17A-4F26-BC16-46FA989C9917}" destId="{0FDE499F-A187-49F0-947E-25EBBAF7F261}" srcOrd="0" destOrd="0" presId="urn:microsoft.com/office/officeart/2008/layout/PictureStrips"/>
    <dgm:cxn modelId="{4452E15F-2E7C-45A5-8AEA-A2BD5F12472A}" type="presParOf" srcId="{80E47536-F17A-4F26-BC16-46FA989C9917}" destId="{D7370FB5-118F-42C9-9F63-0E4B9A104846}" srcOrd="1" destOrd="0" presId="urn:microsoft.com/office/officeart/2008/layout/PictureStrips"/>
    <dgm:cxn modelId="{D4030038-65E4-4B25-808D-79AFF86C2626}" type="presParOf" srcId="{3436B55F-71AC-4E1D-84E9-7B2CCA72FB4E}" destId="{6D20BD41-8AAA-4A69-A460-41677E92835E}" srcOrd="11" destOrd="0" presId="urn:microsoft.com/office/officeart/2008/layout/PictureStrips"/>
    <dgm:cxn modelId="{B6DCCD40-EBB5-4F59-BC0F-52B52C4DF5BC}" type="presParOf" srcId="{3436B55F-71AC-4E1D-84E9-7B2CCA72FB4E}" destId="{63E5E00F-8188-4F52-A21B-751F43964C49}" srcOrd="12" destOrd="0" presId="urn:microsoft.com/office/officeart/2008/layout/PictureStrips"/>
    <dgm:cxn modelId="{1B13922D-7FC3-461E-BAB9-11163068BEA4}" type="presParOf" srcId="{63E5E00F-8188-4F52-A21B-751F43964C49}" destId="{4825074F-7FF0-4D2D-80C0-BE7130FB0C8B}" srcOrd="0" destOrd="0" presId="urn:microsoft.com/office/officeart/2008/layout/PictureStrips"/>
    <dgm:cxn modelId="{5B287FA1-1000-42EF-984F-2F2F2B1F938B}" type="presParOf" srcId="{63E5E00F-8188-4F52-A21B-751F43964C49}" destId="{02F5A8CB-AE7E-4326-B23B-EE59E2873D37}"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5B7B91-C037-49AF-B166-044F78656E8B}">
      <dsp:nvSpPr>
        <dsp:cNvPr id="0" name=""/>
        <dsp:cNvSpPr/>
      </dsp:nvSpPr>
      <dsp:spPr>
        <a:xfrm rot="5400000">
          <a:off x="4037205" y="-2004593"/>
          <a:ext cx="383251" cy="4488568"/>
        </a:xfrm>
        <a:prstGeom prst="round2SameRect">
          <a:avLst/>
        </a:prstGeom>
        <a:solidFill>
          <a:schemeClr val="lt1">
            <a:alpha val="90000"/>
            <a:tint val="40000"/>
            <a:hueOff val="0"/>
            <a:satOff val="0"/>
            <a:lumOff val="0"/>
            <a:alphaOff val="0"/>
          </a:schemeClr>
        </a:solidFill>
        <a:ln w="6350" cap="flat" cmpd="sng" algn="ctr">
          <a:solidFill>
            <a:schemeClr val="accent6">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57150" lvl="1" indent="-57150" algn="l" defTabSz="355600" rtl="0">
            <a:lnSpc>
              <a:spcPct val="90000"/>
            </a:lnSpc>
            <a:spcBef>
              <a:spcPct val="0"/>
            </a:spcBef>
            <a:spcAft>
              <a:spcPct val="15000"/>
            </a:spcAft>
            <a:buChar char="•"/>
          </a:pPr>
          <a:r>
            <a:rPr lang="es-ES" sz="800" kern="1200"/>
            <a:t>Estadísticas Ambientales y varios dominios</a:t>
          </a:r>
          <a:endParaRPr lang="es-ES" sz="800" kern="1200" dirty="0"/>
        </a:p>
      </dsp:txBody>
      <dsp:txXfrm rot="-5400000">
        <a:off x="1984547" y="66774"/>
        <a:ext cx="4469859" cy="345833"/>
      </dsp:txXfrm>
    </dsp:sp>
    <dsp:sp modelId="{24367381-54B2-40A8-98CB-0EE573D41A1A}">
      <dsp:nvSpPr>
        <dsp:cNvPr id="0" name=""/>
        <dsp:cNvSpPr/>
      </dsp:nvSpPr>
      <dsp:spPr>
        <a:xfrm>
          <a:off x="540273" y="158"/>
          <a:ext cx="1444272" cy="479063"/>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0480" tIns="15240" rIns="30480" bIns="15240" numCol="1" spcCol="1270" anchor="ctr" anchorCtr="0">
          <a:noAutofit/>
        </a:bodyPr>
        <a:lstStyle/>
        <a:p>
          <a:pPr marL="0" lvl="0" indent="0" algn="ctr" defTabSz="355600" rtl="0">
            <a:lnSpc>
              <a:spcPct val="90000"/>
            </a:lnSpc>
            <a:spcBef>
              <a:spcPct val="0"/>
            </a:spcBef>
            <a:spcAft>
              <a:spcPct val="35000"/>
            </a:spcAft>
            <a:buNone/>
          </a:pPr>
          <a:r>
            <a:rPr lang="es-ES" sz="800" b="1" kern="1200" dirty="0"/>
            <a:t>Cobertura Temática</a:t>
          </a:r>
        </a:p>
      </dsp:txBody>
      <dsp:txXfrm>
        <a:off x="563659" y="23544"/>
        <a:ext cx="1397500" cy="432291"/>
      </dsp:txXfrm>
    </dsp:sp>
    <dsp:sp modelId="{9F1731EC-697C-464C-90C9-114ACF88839B}">
      <dsp:nvSpPr>
        <dsp:cNvPr id="0" name=""/>
        <dsp:cNvSpPr/>
      </dsp:nvSpPr>
      <dsp:spPr>
        <a:xfrm rot="5400000">
          <a:off x="4037205" y="-1501576"/>
          <a:ext cx="383251" cy="4488568"/>
        </a:xfrm>
        <a:prstGeom prst="round2SameRect">
          <a:avLst/>
        </a:prstGeom>
        <a:solidFill>
          <a:schemeClr val="lt1">
            <a:alpha val="90000"/>
            <a:tint val="40000"/>
            <a:hueOff val="0"/>
            <a:satOff val="0"/>
            <a:lumOff val="0"/>
            <a:alphaOff val="0"/>
          </a:schemeClr>
        </a:solidFill>
        <a:ln w="6350" cap="flat" cmpd="sng" algn="ctr">
          <a:solidFill>
            <a:schemeClr val="accent6">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57150" lvl="1" indent="-57150" algn="l" defTabSz="355600">
            <a:lnSpc>
              <a:spcPct val="90000"/>
            </a:lnSpc>
            <a:spcBef>
              <a:spcPct val="0"/>
            </a:spcBef>
            <a:spcAft>
              <a:spcPct val="15000"/>
            </a:spcAft>
            <a:buChar char="•"/>
          </a:pPr>
          <a:r>
            <a:rPr lang="es-EC" sz="800" kern="1200"/>
            <a:t>Los 23 Gobiernos Autónomos Descentralizados Provinciales del Ecuador y el Consejo del Gobierno del Régimen especial de Galápagos </a:t>
          </a:r>
          <a:endParaRPr lang="es-ES" sz="800" kern="1200" dirty="0"/>
        </a:p>
      </dsp:txBody>
      <dsp:txXfrm rot="-5400000">
        <a:off x="1984547" y="569791"/>
        <a:ext cx="4469859" cy="345833"/>
      </dsp:txXfrm>
    </dsp:sp>
    <dsp:sp modelId="{DE8DABEA-4385-426A-825A-1175DA7B5AD2}">
      <dsp:nvSpPr>
        <dsp:cNvPr id="0" name=""/>
        <dsp:cNvSpPr/>
      </dsp:nvSpPr>
      <dsp:spPr>
        <a:xfrm>
          <a:off x="540273" y="503175"/>
          <a:ext cx="1444272" cy="479063"/>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0480" tIns="15240" rIns="30480" bIns="15240" numCol="1" spcCol="1270" anchor="ctr" anchorCtr="0">
          <a:noAutofit/>
        </a:bodyPr>
        <a:lstStyle/>
        <a:p>
          <a:pPr marL="0" lvl="0" indent="0" algn="ctr" defTabSz="355600">
            <a:lnSpc>
              <a:spcPct val="90000"/>
            </a:lnSpc>
            <a:spcBef>
              <a:spcPct val="0"/>
            </a:spcBef>
            <a:spcAft>
              <a:spcPct val="35000"/>
            </a:spcAft>
            <a:buNone/>
          </a:pPr>
          <a:r>
            <a:rPr lang="es-ES" sz="800" b="1" kern="1200" dirty="0"/>
            <a:t>Universo de estudio</a:t>
          </a:r>
        </a:p>
      </dsp:txBody>
      <dsp:txXfrm>
        <a:off x="563659" y="526561"/>
        <a:ext cx="1397500" cy="432291"/>
      </dsp:txXfrm>
    </dsp:sp>
    <dsp:sp modelId="{BAB19E81-7260-4D56-A03F-30AE034E2FEB}">
      <dsp:nvSpPr>
        <dsp:cNvPr id="0" name=""/>
        <dsp:cNvSpPr/>
      </dsp:nvSpPr>
      <dsp:spPr>
        <a:xfrm rot="5400000">
          <a:off x="4037205" y="-998559"/>
          <a:ext cx="383251" cy="4488568"/>
        </a:xfrm>
        <a:prstGeom prst="round2SameRect">
          <a:avLst/>
        </a:prstGeom>
        <a:solidFill>
          <a:schemeClr val="lt1">
            <a:alpha val="90000"/>
            <a:tint val="40000"/>
            <a:hueOff val="0"/>
            <a:satOff val="0"/>
            <a:lumOff val="0"/>
            <a:alphaOff val="0"/>
          </a:schemeClr>
        </a:solidFill>
        <a:ln w="6350" cap="flat" cmpd="sng" algn="ctr">
          <a:solidFill>
            <a:schemeClr val="accent6">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57150" lvl="1" indent="-57150" algn="l" defTabSz="355600" rtl="0">
            <a:lnSpc>
              <a:spcPct val="90000"/>
            </a:lnSpc>
            <a:spcBef>
              <a:spcPct val="0"/>
            </a:spcBef>
            <a:spcAft>
              <a:spcPct val="15000"/>
            </a:spcAft>
            <a:buChar char="•"/>
          </a:pPr>
          <a:r>
            <a:rPr lang="es-EC" sz="800" kern="1200" dirty="0"/>
            <a:t>La cobertura geográfica es nacional, regional  y provincial. </a:t>
          </a:r>
          <a:endParaRPr lang="es-ES" sz="800" kern="1200" dirty="0"/>
        </a:p>
      </dsp:txBody>
      <dsp:txXfrm rot="-5400000">
        <a:off x="1984547" y="1072808"/>
        <a:ext cx="4469859" cy="345833"/>
      </dsp:txXfrm>
    </dsp:sp>
    <dsp:sp modelId="{4BF59F41-F6BC-4380-82AE-DEF5EAC05BEF}">
      <dsp:nvSpPr>
        <dsp:cNvPr id="0" name=""/>
        <dsp:cNvSpPr/>
      </dsp:nvSpPr>
      <dsp:spPr>
        <a:xfrm>
          <a:off x="540273" y="1006192"/>
          <a:ext cx="1444272" cy="479063"/>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0480" tIns="15240" rIns="30480" bIns="15240" numCol="1" spcCol="1270" anchor="ctr" anchorCtr="0">
          <a:noAutofit/>
        </a:bodyPr>
        <a:lstStyle/>
        <a:p>
          <a:pPr marL="0" lvl="0" indent="0" algn="ctr" defTabSz="355600">
            <a:lnSpc>
              <a:spcPct val="90000"/>
            </a:lnSpc>
            <a:spcBef>
              <a:spcPct val="0"/>
            </a:spcBef>
            <a:spcAft>
              <a:spcPct val="35000"/>
            </a:spcAft>
            <a:buNone/>
          </a:pPr>
          <a:r>
            <a:rPr lang="es-EC" sz="800" b="1" kern="1200" dirty="0"/>
            <a:t>Cobertura geográfica </a:t>
          </a:r>
          <a:endParaRPr lang="es-ES" sz="800" b="1" kern="1200" dirty="0"/>
        </a:p>
      </dsp:txBody>
      <dsp:txXfrm>
        <a:off x="563659" y="1029578"/>
        <a:ext cx="1397500" cy="432291"/>
      </dsp:txXfrm>
    </dsp:sp>
    <dsp:sp modelId="{974C73AC-2928-4AFC-94BC-0B80248275B4}">
      <dsp:nvSpPr>
        <dsp:cNvPr id="0" name=""/>
        <dsp:cNvSpPr/>
      </dsp:nvSpPr>
      <dsp:spPr>
        <a:xfrm rot="5400000">
          <a:off x="4037205" y="-495542"/>
          <a:ext cx="383251" cy="4488568"/>
        </a:xfrm>
        <a:prstGeom prst="round2SameRect">
          <a:avLst/>
        </a:prstGeom>
        <a:solidFill>
          <a:schemeClr val="lt1">
            <a:alpha val="90000"/>
            <a:tint val="40000"/>
            <a:hueOff val="0"/>
            <a:satOff val="0"/>
            <a:lumOff val="0"/>
            <a:alphaOff val="0"/>
          </a:schemeClr>
        </a:solidFill>
        <a:ln w="6350" cap="flat" cmpd="sng" algn="ctr">
          <a:solidFill>
            <a:schemeClr val="accent6">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57150" lvl="1" indent="-57150" algn="l" defTabSz="355600" rtl="0">
            <a:lnSpc>
              <a:spcPct val="90000"/>
            </a:lnSpc>
            <a:spcBef>
              <a:spcPct val="0"/>
            </a:spcBef>
            <a:spcAft>
              <a:spcPct val="15000"/>
            </a:spcAft>
            <a:buChar char="•"/>
          </a:pPr>
          <a:r>
            <a:rPr lang="es-EC" sz="800" kern="1200">
              <a:latin typeface="+mj-lt"/>
              <a:ea typeface="Century Gothic" charset="0"/>
              <a:cs typeface="Century Gothic" charset="0"/>
            </a:rPr>
            <a:t>Sector público estatal</a:t>
          </a:r>
          <a:endParaRPr lang="es-ES" sz="800" kern="1200" dirty="0"/>
        </a:p>
      </dsp:txBody>
      <dsp:txXfrm rot="-5400000">
        <a:off x="1984547" y="1575825"/>
        <a:ext cx="4469859" cy="345833"/>
      </dsp:txXfrm>
    </dsp:sp>
    <dsp:sp modelId="{54544204-39A9-497E-8F28-76AF256D33E7}">
      <dsp:nvSpPr>
        <dsp:cNvPr id="0" name=""/>
        <dsp:cNvSpPr/>
      </dsp:nvSpPr>
      <dsp:spPr>
        <a:xfrm>
          <a:off x="540273" y="1509209"/>
          <a:ext cx="1444272" cy="479063"/>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0480" tIns="15240" rIns="30480" bIns="15240" numCol="1" spcCol="1270" anchor="ctr" anchorCtr="0">
          <a:noAutofit/>
        </a:bodyPr>
        <a:lstStyle/>
        <a:p>
          <a:pPr marL="0" lvl="0" indent="0" algn="ctr" defTabSz="355600">
            <a:lnSpc>
              <a:spcPct val="90000"/>
            </a:lnSpc>
            <a:spcBef>
              <a:spcPct val="0"/>
            </a:spcBef>
            <a:spcAft>
              <a:spcPct val="35000"/>
            </a:spcAft>
            <a:buNone/>
          </a:pPr>
          <a:r>
            <a:rPr lang="es-EC" sz="800" b="1" kern="1200" dirty="0"/>
            <a:t>Sector investigado</a:t>
          </a:r>
          <a:endParaRPr lang="es-ES" sz="800" b="1" kern="1200" dirty="0"/>
        </a:p>
      </dsp:txBody>
      <dsp:txXfrm>
        <a:off x="563659" y="1532595"/>
        <a:ext cx="1397500" cy="432291"/>
      </dsp:txXfrm>
    </dsp:sp>
    <dsp:sp modelId="{F4AD0263-9449-431D-A76A-864B38F7597F}">
      <dsp:nvSpPr>
        <dsp:cNvPr id="0" name=""/>
        <dsp:cNvSpPr/>
      </dsp:nvSpPr>
      <dsp:spPr>
        <a:xfrm rot="5400000">
          <a:off x="4037205" y="7474"/>
          <a:ext cx="383251" cy="4488568"/>
        </a:xfrm>
        <a:prstGeom prst="round2SameRect">
          <a:avLst/>
        </a:prstGeom>
        <a:solidFill>
          <a:schemeClr val="lt1">
            <a:alpha val="90000"/>
            <a:tint val="40000"/>
            <a:hueOff val="0"/>
            <a:satOff val="0"/>
            <a:lumOff val="0"/>
            <a:alphaOff val="0"/>
          </a:schemeClr>
        </a:solidFill>
        <a:ln w="6350" cap="flat" cmpd="sng" algn="ctr">
          <a:solidFill>
            <a:schemeClr val="accent6">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57150" lvl="1" indent="-57150" algn="l" defTabSz="355600">
            <a:lnSpc>
              <a:spcPct val="90000"/>
            </a:lnSpc>
            <a:spcBef>
              <a:spcPct val="0"/>
            </a:spcBef>
            <a:spcAft>
              <a:spcPct val="15000"/>
            </a:spcAft>
            <a:buChar char="•"/>
          </a:pPr>
          <a:r>
            <a:rPr lang="es-EC" sz="800" kern="1200" dirty="0"/>
            <a:t>La Información generada se desagrega a nivel de Gobierno Autónomo Descentralizado en las temáticas de Ambiente, Fomento y desarrollo Productivo, Turismo, Riego y Drenaje, Ingresos y Gastos, Cooperación Internacional, y Vialidad. </a:t>
          </a:r>
          <a:endParaRPr lang="es-ES" sz="800" kern="1200" dirty="0"/>
        </a:p>
      </dsp:txBody>
      <dsp:txXfrm rot="-5400000">
        <a:off x="1984547" y="2078842"/>
        <a:ext cx="4469859" cy="345833"/>
      </dsp:txXfrm>
    </dsp:sp>
    <dsp:sp modelId="{83F76029-AD33-4B75-A6DD-829FE88EF3D2}">
      <dsp:nvSpPr>
        <dsp:cNvPr id="0" name=""/>
        <dsp:cNvSpPr/>
      </dsp:nvSpPr>
      <dsp:spPr>
        <a:xfrm>
          <a:off x="540273" y="2012226"/>
          <a:ext cx="1444272" cy="479063"/>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0480" tIns="15240" rIns="30480" bIns="15240" numCol="1" spcCol="1270" anchor="ctr" anchorCtr="0">
          <a:noAutofit/>
        </a:bodyPr>
        <a:lstStyle/>
        <a:p>
          <a:pPr marL="0" lvl="0" indent="0" algn="ctr" defTabSz="355600">
            <a:lnSpc>
              <a:spcPct val="90000"/>
            </a:lnSpc>
            <a:spcBef>
              <a:spcPct val="0"/>
            </a:spcBef>
            <a:spcAft>
              <a:spcPct val="35000"/>
            </a:spcAft>
            <a:buNone/>
          </a:pPr>
          <a:r>
            <a:rPr lang="es-EC" sz="800" b="1" kern="1200" dirty="0"/>
            <a:t>Desagregación de la información </a:t>
          </a:r>
          <a:endParaRPr lang="es-ES" sz="800" b="1" kern="1200" dirty="0"/>
        </a:p>
      </dsp:txBody>
      <dsp:txXfrm>
        <a:off x="563659" y="2035612"/>
        <a:ext cx="1397500" cy="432291"/>
      </dsp:txXfrm>
    </dsp:sp>
    <dsp:sp modelId="{36A86262-5CA9-4E9D-9316-DE8A4A81F9A4}">
      <dsp:nvSpPr>
        <dsp:cNvPr id="0" name=""/>
        <dsp:cNvSpPr/>
      </dsp:nvSpPr>
      <dsp:spPr>
        <a:xfrm rot="5400000">
          <a:off x="4037205" y="510490"/>
          <a:ext cx="383251" cy="4488568"/>
        </a:xfrm>
        <a:prstGeom prst="round2SameRect">
          <a:avLst/>
        </a:prstGeom>
        <a:solidFill>
          <a:schemeClr val="lt1">
            <a:alpha val="90000"/>
            <a:tint val="40000"/>
            <a:hueOff val="0"/>
            <a:satOff val="0"/>
            <a:lumOff val="0"/>
            <a:alphaOff val="0"/>
          </a:schemeClr>
        </a:solidFill>
        <a:ln w="6350" cap="flat" cmpd="sng" algn="ctr">
          <a:solidFill>
            <a:schemeClr val="accent6">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57150" lvl="1" indent="-57150" algn="l" defTabSz="355600">
            <a:lnSpc>
              <a:spcPct val="90000"/>
            </a:lnSpc>
            <a:spcBef>
              <a:spcPct val="0"/>
            </a:spcBef>
            <a:spcAft>
              <a:spcPct val="15000"/>
            </a:spcAft>
            <a:buChar char="•"/>
          </a:pPr>
          <a:r>
            <a:rPr lang="es-ES" sz="800" kern="1200" dirty="0"/>
            <a:t>Junio- julio 2022</a:t>
          </a:r>
        </a:p>
      </dsp:txBody>
      <dsp:txXfrm rot="-5400000">
        <a:off x="1984547" y="2581858"/>
        <a:ext cx="4469859" cy="345833"/>
      </dsp:txXfrm>
    </dsp:sp>
    <dsp:sp modelId="{F9EF3303-FF35-4B98-A1DB-87CB1B76CBDE}">
      <dsp:nvSpPr>
        <dsp:cNvPr id="0" name=""/>
        <dsp:cNvSpPr/>
      </dsp:nvSpPr>
      <dsp:spPr>
        <a:xfrm>
          <a:off x="540273" y="2515243"/>
          <a:ext cx="1444272" cy="479063"/>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0480" tIns="15240" rIns="30480" bIns="15240" numCol="1" spcCol="1270" anchor="ctr" anchorCtr="0">
          <a:noAutofit/>
        </a:bodyPr>
        <a:lstStyle/>
        <a:p>
          <a:pPr marL="0" lvl="0" indent="0" algn="ctr" defTabSz="355600">
            <a:lnSpc>
              <a:spcPct val="90000"/>
            </a:lnSpc>
            <a:spcBef>
              <a:spcPct val="0"/>
            </a:spcBef>
            <a:spcAft>
              <a:spcPct val="35000"/>
            </a:spcAft>
            <a:buNone/>
          </a:pPr>
          <a:r>
            <a:rPr lang="es-ES" sz="800" kern="1200" dirty="0"/>
            <a:t>Periodo de levantamiento</a:t>
          </a:r>
        </a:p>
      </dsp:txBody>
      <dsp:txXfrm>
        <a:off x="563659" y="2538629"/>
        <a:ext cx="1397500" cy="432291"/>
      </dsp:txXfrm>
    </dsp:sp>
    <dsp:sp modelId="{37913127-B7D8-48D5-AE05-B28613374762}">
      <dsp:nvSpPr>
        <dsp:cNvPr id="0" name=""/>
        <dsp:cNvSpPr/>
      </dsp:nvSpPr>
      <dsp:spPr>
        <a:xfrm rot="5400000">
          <a:off x="4037205" y="1013507"/>
          <a:ext cx="383251" cy="4488568"/>
        </a:xfrm>
        <a:prstGeom prst="round2SameRect">
          <a:avLst/>
        </a:prstGeom>
        <a:solidFill>
          <a:schemeClr val="lt1">
            <a:alpha val="90000"/>
            <a:tint val="40000"/>
            <a:hueOff val="0"/>
            <a:satOff val="0"/>
            <a:lumOff val="0"/>
            <a:alphaOff val="0"/>
          </a:schemeClr>
        </a:solidFill>
        <a:ln w="6350" cap="flat" cmpd="sng" algn="ctr">
          <a:solidFill>
            <a:schemeClr val="accent6">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57150" lvl="1" indent="-57150" algn="l" defTabSz="355600">
            <a:lnSpc>
              <a:spcPct val="90000"/>
            </a:lnSpc>
            <a:spcBef>
              <a:spcPct val="0"/>
            </a:spcBef>
            <a:spcAft>
              <a:spcPct val="15000"/>
            </a:spcAft>
            <a:buChar char="•"/>
          </a:pPr>
          <a:r>
            <a:rPr lang="es-ES" sz="800" kern="1200" dirty="0"/>
            <a:t>Año 2021</a:t>
          </a:r>
        </a:p>
      </dsp:txBody>
      <dsp:txXfrm rot="-5400000">
        <a:off x="1984547" y="3084875"/>
        <a:ext cx="4469859" cy="345833"/>
      </dsp:txXfrm>
    </dsp:sp>
    <dsp:sp modelId="{A31F6E1F-5F7E-4732-BC8A-488C926F1162}">
      <dsp:nvSpPr>
        <dsp:cNvPr id="0" name=""/>
        <dsp:cNvSpPr/>
      </dsp:nvSpPr>
      <dsp:spPr>
        <a:xfrm>
          <a:off x="540273" y="3018260"/>
          <a:ext cx="1444272" cy="479063"/>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0480" tIns="15240" rIns="30480" bIns="15240" numCol="1" spcCol="1270" anchor="ctr" anchorCtr="0">
          <a:noAutofit/>
        </a:bodyPr>
        <a:lstStyle/>
        <a:p>
          <a:pPr marL="0" lvl="0" indent="0" algn="ctr" defTabSz="355600">
            <a:lnSpc>
              <a:spcPct val="90000"/>
            </a:lnSpc>
            <a:spcBef>
              <a:spcPct val="0"/>
            </a:spcBef>
            <a:spcAft>
              <a:spcPct val="35000"/>
            </a:spcAft>
            <a:buNone/>
          </a:pPr>
          <a:r>
            <a:rPr lang="es-ES" sz="800" kern="1200" dirty="0"/>
            <a:t>Periodo de referencia </a:t>
          </a:r>
        </a:p>
      </dsp:txBody>
      <dsp:txXfrm>
        <a:off x="563659" y="3041646"/>
        <a:ext cx="1397500" cy="432291"/>
      </dsp:txXfrm>
    </dsp:sp>
    <dsp:sp modelId="{B87FCC44-572E-42D6-B210-D14D7C13DBB2}">
      <dsp:nvSpPr>
        <dsp:cNvPr id="0" name=""/>
        <dsp:cNvSpPr/>
      </dsp:nvSpPr>
      <dsp:spPr>
        <a:xfrm rot="5400000">
          <a:off x="4037205" y="1516524"/>
          <a:ext cx="383251" cy="4488568"/>
        </a:xfrm>
        <a:prstGeom prst="round2SameRect">
          <a:avLst/>
        </a:prstGeom>
        <a:solidFill>
          <a:schemeClr val="lt1">
            <a:alpha val="90000"/>
            <a:tint val="40000"/>
            <a:hueOff val="0"/>
            <a:satOff val="0"/>
            <a:lumOff val="0"/>
            <a:alphaOff val="0"/>
          </a:schemeClr>
        </a:solidFill>
        <a:ln w="6350" cap="flat" cmpd="sng" algn="ctr">
          <a:solidFill>
            <a:schemeClr val="accent6">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57150" lvl="1" indent="-57150" algn="l" defTabSz="355600">
            <a:lnSpc>
              <a:spcPct val="90000"/>
            </a:lnSpc>
            <a:spcBef>
              <a:spcPct val="0"/>
            </a:spcBef>
            <a:spcAft>
              <a:spcPct val="15000"/>
            </a:spcAft>
            <a:buChar char="•"/>
          </a:pPr>
          <a:r>
            <a:rPr lang="es-ES" sz="800" kern="1200" dirty="0"/>
            <a:t>Anual</a:t>
          </a:r>
        </a:p>
      </dsp:txBody>
      <dsp:txXfrm rot="-5400000">
        <a:off x="1984547" y="3587892"/>
        <a:ext cx="4469859" cy="345833"/>
      </dsp:txXfrm>
    </dsp:sp>
    <dsp:sp modelId="{48633F49-8743-47EE-8A9E-713A1C5E985A}">
      <dsp:nvSpPr>
        <dsp:cNvPr id="0" name=""/>
        <dsp:cNvSpPr/>
      </dsp:nvSpPr>
      <dsp:spPr>
        <a:xfrm>
          <a:off x="540273" y="3521277"/>
          <a:ext cx="1444272" cy="479063"/>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0480" tIns="15240" rIns="30480" bIns="15240" numCol="1" spcCol="1270" anchor="ctr" anchorCtr="0">
          <a:noAutofit/>
        </a:bodyPr>
        <a:lstStyle/>
        <a:p>
          <a:pPr marL="0" lvl="0" indent="0" algn="ctr" defTabSz="355600">
            <a:lnSpc>
              <a:spcPct val="90000"/>
            </a:lnSpc>
            <a:spcBef>
              <a:spcPct val="0"/>
            </a:spcBef>
            <a:spcAft>
              <a:spcPct val="35000"/>
            </a:spcAft>
            <a:buNone/>
          </a:pPr>
          <a:r>
            <a:rPr lang="es-ES" sz="800" kern="1200" dirty="0"/>
            <a:t>Periodicidad </a:t>
          </a:r>
        </a:p>
      </dsp:txBody>
      <dsp:txXfrm>
        <a:off x="563659" y="3544663"/>
        <a:ext cx="1397500" cy="43229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BDF0DB-FA22-954F-A6A1-5FA56E0C87E0}">
      <dsp:nvSpPr>
        <dsp:cNvPr id="0" name=""/>
        <dsp:cNvSpPr/>
      </dsp:nvSpPr>
      <dsp:spPr>
        <a:xfrm>
          <a:off x="1736284" y="212732"/>
          <a:ext cx="4094409" cy="1279503"/>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6650" tIns="38100" rIns="38100" bIns="38100" numCol="1" spcCol="1270" anchor="ctr" anchorCtr="0">
          <a:noAutofit/>
        </a:bodyPr>
        <a:lstStyle/>
        <a:p>
          <a:pPr marL="0" lvl="0" indent="0" algn="just" defTabSz="422275">
            <a:lnSpc>
              <a:spcPct val="90000"/>
            </a:lnSpc>
            <a:spcBef>
              <a:spcPct val="0"/>
            </a:spcBef>
            <a:spcAft>
              <a:spcPct val="35000"/>
            </a:spcAft>
            <a:buNone/>
          </a:pPr>
          <a:r>
            <a:rPr lang="es-ES" sz="950" kern="1200" dirty="0"/>
            <a:t>El equipo técnico de la operación estadística tiene alto conocimiento del proceso producción, lo que se ve reflejado en la forma de enfrentar los retos y los resultados obtenidos en el índice de calidad. </a:t>
          </a:r>
        </a:p>
      </dsp:txBody>
      <dsp:txXfrm>
        <a:off x="1736284" y="212732"/>
        <a:ext cx="4094409" cy="1279503"/>
      </dsp:txXfrm>
    </dsp:sp>
    <dsp:sp modelId="{BFB4A1D0-B651-4E4A-90AE-7B0B2BCEF598}">
      <dsp:nvSpPr>
        <dsp:cNvPr id="0" name=""/>
        <dsp:cNvSpPr/>
      </dsp:nvSpPr>
      <dsp:spPr>
        <a:xfrm>
          <a:off x="1565684" y="27915"/>
          <a:ext cx="895652" cy="1343478"/>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3000" r="-6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215458D-CC66-4DF5-B766-5DC54D52380A}">
      <dsp:nvSpPr>
        <dsp:cNvPr id="0" name=""/>
        <dsp:cNvSpPr/>
      </dsp:nvSpPr>
      <dsp:spPr>
        <a:xfrm>
          <a:off x="6175598" y="212732"/>
          <a:ext cx="4094409" cy="1279503"/>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6650" tIns="38100" rIns="38100" bIns="38100" numCol="1" spcCol="1270" anchor="ctr" anchorCtr="0">
          <a:noAutofit/>
        </a:bodyPr>
        <a:lstStyle/>
        <a:p>
          <a:pPr marL="0" lvl="0" indent="0" algn="just" defTabSz="422275">
            <a:lnSpc>
              <a:spcPct val="90000"/>
            </a:lnSpc>
            <a:spcBef>
              <a:spcPct val="0"/>
            </a:spcBef>
            <a:spcAft>
              <a:spcPct val="35000"/>
            </a:spcAft>
            <a:buNone/>
          </a:pPr>
          <a:r>
            <a:rPr lang="es-EC" sz="950" kern="1200" dirty="0"/>
            <a:t>Para el año 2022 se sigue trabajando en convenio con el CONGOPE como usuario principal de los datos.</a:t>
          </a:r>
        </a:p>
      </dsp:txBody>
      <dsp:txXfrm>
        <a:off x="6175598" y="212732"/>
        <a:ext cx="4094409" cy="1279503"/>
      </dsp:txXfrm>
    </dsp:sp>
    <dsp:sp modelId="{7ACAE90A-F0AE-4C17-A61B-6E6CAC847050}">
      <dsp:nvSpPr>
        <dsp:cNvPr id="0" name=""/>
        <dsp:cNvSpPr/>
      </dsp:nvSpPr>
      <dsp:spPr>
        <a:xfrm>
          <a:off x="6004997" y="27915"/>
          <a:ext cx="895652" cy="1343478"/>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54000" r="-5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6018060-FF05-4EE4-AD23-AA14D5CCF11B}">
      <dsp:nvSpPr>
        <dsp:cNvPr id="0" name=""/>
        <dsp:cNvSpPr/>
      </dsp:nvSpPr>
      <dsp:spPr>
        <a:xfrm>
          <a:off x="1736284" y="1728097"/>
          <a:ext cx="4094409" cy="1470276"/>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6650" tIns="38100" rIns="38100" bIns="38100" numCol="1" spcCol="1270" anchor="ctr" anchorCtr="0">
          <a:noAutofit/>
        </a:bodyPr>
        <a:lstStyle/>
        <a:p>
          <a:pPr marL="0" lvl="0" indent="0" algn="just" defTabSz="422275">
            <a:lnSpc>
              <a:spcPct val="90000"/>
            </a:lnSpc>
            <a:spcBef>
              <a:spcPct val="0"/>
            </a:spcBef>
            <a:spcAft>
              <a:spcPct val="35000"/>
            </a:spcAft>
            <a:buNone/>
          </a:pPr>
          <a:r>
            <a:rPr lang="es-EC" sz="950" kern="1200" dirty="0"/>
            <a:t>Existieron complicaciones en la fase de construcción, para el indicador </a:t>
          </a:r>
          <a:r>
            <a:rPr lang="es-EC" sz="950" b="0" kern="1200" dirty="0"/>
            <a:t>“</a:t>
          </a:r>
          <a:r>
            <a:rPr lang="es-ES" sz="950" b="0" i="1" kern="1200" dirty="0">
              <a:solidFill>
                <a:srgbClr val="000000"/>
              </a:solidFill>
              <a:latin typeface="+mj-lt"/>
            </a:rPr>
            <a:t>Puntualidad en la entrega de los desarrollos tecnológicos (Puesta en Producción)”, </a:t>
          </a:r>
          <a:r>
            <a:rPr lang="es-ES" sz="950" kern="1200" dirty="0"/>
            <a:t>p</a:t>
          </a:r>
          <a:r>
            <a:rPr lang="es-EC" sz="950" kern="1200" dirty="0" err="1"/>
            <a:t>or</a:t>
          </a:r>
          <a:r>
            <a:rPr lang="es-EC" sz="950" kern="1200" dirty="0"/>
            <a:t> falta  de personal  y por prioridad de la operación estadística ENEMDU y CVP, la Dirección de Registros </a:t>
          </a:r>
          <a:r>
            <a:rPr lang="es-EC" sz="950" kern="1200" dirty="0">
              <a:latin typeface="+mj-lt"/>
            </a:rPr>
            <a:t>Administrativos se retrasó en la producción del aplicativo web de GAD provinciales 2022.</a:t>
          </a:r>
          <a:r>
            <a:rPr lang="es-EC" sz="950" kern="1200" dirty="0"/>
            <a:t> </a:t>
          </a:r>
          <a:r>
            <a:rPr lang="es-ES" sz="950" kern="1200" dirty="0"/>
            <a:t>Asimismo, la demora  en la entrega del aplicativo causó un retraso en el inicio del levantamiento de la información.</a:t>
          </a:r>
          <a:endParaRPr lang="es-EC" sz="950" kern="1200" dirty="0"/>
        </a:p>
      </dsp:txBody>
      <dsp:txXfrm>
        <a:off x="1736284" y="1728097"/>
        <a:ext cx="4094409" cy="1470276"/>
      </dsp:txXfrm>
    </dsp:sp>
    <dsp:sp modelId="{C976C460-3A02-4D1F-B6C6-10E334CB9295}">
      <dsp:nvSpPr>
        <dsp:cNvPr id="0" name=""/>
        <dsp:cNvSpPr/>
      </dsp:nvSpPr>
      <dsp:spPr>
        <a:xfrm>
          <a:off x="1565684" y="1638667"/>
          <a:ext cx="895652" cy="1343478"/>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81000" r="-8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86088F2-B652-4403-BA2F-6FE842212B0F}">
      <dsp:nvSpPr>
        <dsp:cNvPr id="0" name=""/>
        <dsp:cNvSpPr/>
      </dsp:nvSpPr>
      <dsp:spPr>
        <a:xfrm>
          <a:off x="6175598" y="1871178"/>
          <a:ext cx="4094409" cy="1279503"/>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6650" tIns="38100" rIns="38100" bIns="38100" numCol="1" spcCol="1270" anchor="ctr" anchorCtr="0">
          <a:noAutofit/>
        </a:bodyPr>
        <a:lstStyle/>
        <a:p>
          <a:pPr marL="0" lvl="0" indent="0" algn="just" defTabSz="422275">
            <a:lnSpc>
              <a:spcPct val="90000"/>
            </a:lnSpc>
            <a:spcBef>
              <a:spcPct val="0"/>
            </a:spcBef>
            <a:spcAft>
              <a:spcPct val="35000"/>
            </a:spcAft>
            <a:buNone/>
          </a:pPr>
          <a:r>
            <a:rPr lang="es-EC" sz="950" kern="1200" dirty="0"/>
            <a:t>Se realizó una validación periódica a la base de datos  acorde a la malla de validación por lo que se procedió a generar la  matriz de inconsistencias, la misma que  es  enviada a cada responsable Zonal y el a su vez contacta al técnico responsable del registro de información en el GAD Provincial, para que puedan ser corregidas, completadas, aclaradas y/o justificadas en el campo “observaciones”.</a:t>
          </a:r>
        </a:p>
      </dsp:txBody>
      <dsp:txXfrm>
        <a:off x="6175598" y="1871178"/>
        <a:ext cx="4094409" cy="1279503"/>
      </dsp:txXfrm>
    </dsp:sp>
    <dsp:sp modelId="{C3E4271D-F42A-44E1-BC95-B98ECBCED4BE}">
      <dsp:nvSpPr>
        <dsp:cNvPr id="0" name=""/>
        <dsp:cNvSpPr/>
      </dsp:nvSpPr>
      <dsp:spPr>
        <a:xfrm>
          <a:off x="6004997" y="1686360"/>
          <a:ext cx="895652" cy="1343478"/>
        </a:xfrm>
        <a:prstGeom prst="rect">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54000" r="-5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155A977-A904-4DA1-8992-629A4ED5211E}">
      <dsp:nvSpPr>
        <dsp:cNvPr id="0" name=""/>
        <dsp:cNvSpPr/>
      </dsp:nvSpPr>
      <dsp:spPr>
        <a:xfrm>
          <a:off x="1736284" y="3529623"/>
          <a:ext cx="4094409" cy="1279503"/>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6650" tIns="38100" rIns="38100" bIns="38100" numCol="1" spcCol="1270" anchor="ctr" anchorCtr="0">
          <a:noAutofit/>
        </a:bodyPr>
        <a:lstStyle/>
        <a:p>
          <a:pPr marL="0" lvl="0" indent="0" algn="just" defTabSz="422275">
            <a:lnSpc>
              <a:spcPct val="90000"/>
            </a:lnSpc>
            <a:spcBef>
              <a:spcPct val="0"/>
            </a:spcBef>
            <a:spcAft>
              <a:spcPct val="35000"/>
            </a:spcAft>
            <a:buNone/>
          </a:pPr>
          <a:r>
            <a:rPr lang="es-EC" sz="950" kern="1200" dirty="0"/>
            <a:t>Se han establecido reuniones con los técnicos de SENAGUA, CONGOPE, CNC, para garantizar la calidad de la información mediante cruces de información con la data que manejan estas instituciones.</a:t>
          </a:r>
        </a:p>
      </dsp:txBody>
      <dsp:txXfrm>
        <a:off x="1736284" y="3529623"/>
        <a:ext cx="4094409" cy="1279503"/>
      </dsp:txXfrm>
    </dsp:sp>
    <dsp:sp modelId="{D4738B75-6B63-4403-9CDF-C80BA93D2A46}">
      <dsp:nvSpPr>
        <dsp:cNvPr id="0" name=""/>
        <dsp:cNvSpPr/>
      </dsp:nvSpPr>
      <dsp:spPr>
        <a:xfrm>
          <a:off x="1577560" y="3392311"/>
          <a:ext cx="895652" cy="1343478"/>
        </a:xfrm>
        <a:prstGeom prst="rect">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70000" r="-7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14BCDCA-363C-452D-B241-12167C9FB742}">
      <dsp:nvSpPr>
        <dsp:cNvPr id="0" name=""/>
        <dsp:cNvSpPr/>
      </dsp:nvSpPr>
      <dsp:spPr>
        <a:xfrm>
          <a:off x="6175598" y="3529623"/>
          <a:ext cx="4094409" cy="1279503"/>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6650" tIns="38100" rIns="38100" bIns="38100" numCol="1" spcCol="1270" anchor="ctr" anchorCtr="0">
          <a:noAutofit/>
        </a:bodyPr>
        <a:lstStyle/>
        <a:p>
          <a:pPr marL="0" lvl="0" indent="0" algn="just" defTabSz="422275">
            <a:lnSpc>
              <a:spcPct val="90000"/>
            </a:lnSpc>
            <a:spcBef>
              <a:spcPct val="0"/>
            </a:spcBef>
            <a:spcAft>
              <a:spcPct val="35000"/>
            </a:spcAft>
            <a:buNone/>
          </a:pPr>
          <a:r>
            <a:rPr lang="es-ES" sz="950" kern="1200" dirty="0"/>
            <a:t>Se mantiene una comunicación con  </a:t>
          </a:r>
          <a:r>
            <a:rPr lang="es-EC" sz="950" kern="1200" dirty="0"/>
            <a:t>los informantes y coordinaciones zonales con el fin de evitar retrasos en la entrega de la información </a:t>
          </a:r>
          <a:r>
            <a:rPr lang="es-ES" sz="950" kern="1200" dirty="0"/>
            <a:t> </a:t>
          </a:r>
          <a:endParaRPr lang="es-EC" sz="950" kern="1200" dirty="0"/>
        </a:p>
      </dsp:txBody>
      <dsp:txXfrm>
        <a:off x="6175598" y="3529623"/>
        <a:ext cx="4094409" cy="1279503"/>
      </dsp:txXfrm>
    </dsp:sp>
    <dsp:sp modelId="{9FAC8808-0F73-4E45-B2BC-643F40851C32}">
      <dsp:nvSpPr>
        <dsp:cNvPr id="0" name=""/>
        <dsp:cNvSpPr/>
      </dsp:nvSpPr>
      <dsp:spPr>
        <a:xfrm>
          <a:off x="6004997" y="3344806"/>
          <a:ext cx="895652" cy="1343478"/>
        </a:xfrm>
        <a:prstGeom prst="rect">
          <a:avLst/>
        </a:prstGeom>
        <a:blipFill>
          <a:blip xmlns:r="http://schemas.openxmlformats.org/officeDocument/2006/relationships" r:embed="rId6">
            <a:extLst>
              <a:ext uri="{28A0092B-C50C-407E-A947-70E740481C1C}">
                <a14:useLocalDpi xmlns:a14="http://schemas.microsoft.com/office/drawing/2010/main" val="0"/>
              </a:ext>
            </a:extLst>
          </a:blip>
          <a:srcRect/>
          <a:stretch>
            <a:fillRect l="-79000" r="-7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E572A8-E682-4E8A-BF9D-FF4003854F81}">
      <dsp:nvSpPr>
        <dsp:cNvPr id="0" name=""/>
        <dsp:cNvSpPr/>
      </dsp:nvSpPr>
      <dsp:spPr>
        <a:xfrm>
          <a:off x="150469" y="863181"/>
          <a:ext cx="3503063" cy="109470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41482" tIns="38100" rIns="38100" bIns="38100" numCol="1" spcCol="1270" anchor="ctr" anchorCtr="0">
          <a:noAutofit/>
        </a:bodyPr>
        <a:lstStyle/>
        <a:p>
          <a:pPr marL="0" lvl="0" indent="0" algn="just" defTabSz="422275">
            <a:lnSpc>
              <a:spcPct val="90000"/>
            </a:lnSpc>
            <a:spcBef>
              <a:spcPct val="0"/>
            </a:spcBef>
            <a:spcAft>
              <a:spcPct val="35000"/>
            </a:spcAft>
            <a:buNone/>
          </a:pPr>
          <a:r>
            <a:rPr lang="es-EC" sz="950" kern="1200" dirty="0"/>
            <a:t>Continuar con la comunicación constate con los informantes y coordinaciones zonales con el fin de informar puntualmente los inconvenientes presentados durante el levantamiento y  evitar retrasos en la entrega de la información.</a:t>
          </a:r>
          <a:endParaRPr lang="es-ES" sz="950" kern="1200" dirty="0">
            <a:solidFill>
              <a:schemeClr val="tx1"/>
            </a:solidFill>
          </a:endParaRPr>
        </a:p>
      </dsp:txBody>
      <dsp:txXfrm>
        <a:off x="150469" y="863181"/>
        <a:ext cx="3503063" cy="1094707"/>
      </dsp:txXfrm>
    </dsp:sp>
    <dsp:sp modelId="{042F296B-1E90-4722-8B67-EA4174B5614F}">
      <dsp:nvSpPr>
        <dsp:cNvPr id="0" name=""/>
        <dsp:cNvSpPr/>
      </dsp:nvSpPr>
      <dsp:spPr>
        <a:xfrm>
          <a:off x="4508" y="705056"/>
          <a:ext cx="766295" cy="1149442"/>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70000" r="-7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AE0FD22-C3E7-4B40-B979-B1725ABCC860}">
      <dsp:nvSpPr>
        <dsp:cNvPr id="0" name=""/>
        <dsp:cNvSpPr/>
      </dsp:nvSpPr>
      <dsp:spPr>
        <a:xfrm>
          <a:off x="3974399" y="863181"/>
          <a:ext cx="3503063" cy="109470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41482" tIns="38100" rIns="38100" bIns="38100" numCol="1" spcCol="1270" anchor="ctr" anchorCtr="0">
          <a:noAutofit/>
        </a:bodyPr>
        <a:lstStyle/>
        <a:p>
          <a:pPr marL="0" lvl="0" indent="0" algn="just" defTabSz="422275">
            <a:lnSpc>
              <a:spcPct val="90000"/>
            </a:lnSpc>
            <a:spcBef>
              <a:spcPct val="0"/>
            </a:spcBef>
            <a:spcAft>
              <a:spcPct val="35000"/>
            </a:spcAft>
            <a:buNone/>
          </a:pPr>
          <a:r>
            <a:rPr lang="es-EC" sz="950" kern="1200" dirty="0"/>
            <a:t>Mantener validaciones periódicas a  la base de datos, así como también llevar matrices donde se detalla el tipo de inconsistencia en la información recolectada.</a:t>
          </a:r>
        </a:p>
      </dsp:txBody>
      <dsp:txXfrm>
        <a:off x="3974399" y="863181"/>
        <a:ext cx="3503063" cy="1094707"/>
      </dsp:txXfrm>
    </dsp:sp>
    <dsp:sp modelId="{A02930B7-41A0-48B5-9FA8-DFD2B3CCD097}">
      <dsp:nvSpPr>
        <dsp:cNvPr id="0" name=""/>
        <dsp:cNvSpPr/>
      </dsp:nvSpPr>
      <dsp:spPr>
        <a:xfrm>
          <a:off x="3828438" y="705056"/>
          <a:ext cx="766295" cy="1149442"/>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44000" r="-4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A63AFFA-719D-4C37-B761-D2B14C375E10}">
      <dsp:nvSpPr>
        <dsp:cNvPr id="0" name=""/>
        <dsp:cNvSpPr/>
      </dsp:nvSpPr>
      <dsp:spPr>
        <a:xfrm>
          <a:off x="7798329" y="863181"/>
          <a:ext cx="3503063" cy="109470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41482" tIns="38100" rIns="38100" bIns="38100" numCol="1" spcCol="1270" anchor="ctr" anchorCtr="0">
          <a:noAutofit/>
        </a:bodyPr>
        <a:lstStyle/>
        <a:p>
          <a:pPr marL="0" lvl="0" indent="0" algn="just" defTabSz="422275">
            <a:lnSpc>
              <a:spcPct val="90000"/>
            </a:lnSpc>
            <a:spcBef>
              <a:spcPct val="0"/>
            </a:spcBef>
            <a:spcAft>
              <a:spcPct val="35000"/>
            </a:spcAft>
            <a:buNone/>
          </a:pPr>
          <a:r>
            <a:rPr lang="es-ES" sz="950" kern="1200" dirty="0"/>
            <a:t>Continuar con el monitoreo, actualización y reporte  de los indicadores de calidad, esto con el propósito de dar alertas en cuanto a acciones que se deben ejecutar para mejorar los procesos de la operación. </a:t>
          </a:r>
          <a:endParaRPr lang="es-EC" sz="950" kern="1200" dirty="0"/>
        </a:p>
      </dsp:txBody>
      <dsp:txXfrm>
        <a:off x="7798329" y="863181"/>
        <a:ext cx="3503063" cy="1094707"/>
      </dsp:txXfrm>
    </dsp:sp>
    <dsp:sp modelId="{1AA0A046-496A-4D86-91C7-28A35C0005E5}">
      <dsp:nvSpPr>
        <dsp:cNvPr id="0" name=""/>
        <dsp:cNvSpPr/>
      </dsp:nvSpPr>
      <dsp:spPr>
        <a:xfrm>
          <a:off x="7652369" y="705056"/>
          <a:ext cx="766295" cy="1149442"/>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62000" r="-6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07179E0-42A2-496E-AC4B-A0E92443A635}">
      <dsp:nvSpPr>
        <dsp:cNvPr id="0" name=""/>
        <dsp:cNvSpPr/>
      </dsp:nvSpPr>
      <dsp:spPr>
        <a:xfrm>
          <a:off x="150469" y="2241296"/>
          <a:ext cx="3503063" cy="109470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41482" tIns="38100" rIns="38100" bIns="38100" numCol="1" spcCol="1270" anchor="ctr" anchorCtr="0">
          <a:noAutofit/>
        </a:bodyPr>
        <a:lstStyle/>
        <a:p>
          <a:pPr marL="0" lvl="0" indent="0" algn="just" defTabSz="422275">
            <a:lnSpc>
              <a:spcPct val="90000"/>
            </a:lnSpc>
            <a:spcBef>
              <a:spcPct val="0"/>
            </a:spcBef>
            <a:spcAft>
              <a:spcPct val="35000"/>
            </a:spcAft>
            <a:buNone/>
          </a:pPr>
          <a:r>
            <a:rPr lang="es-EC" sz="950" kern="1200" dirty="0"/>
            <a:t>Continuar con las  reuniones con los técnicos de SENAGUA, CONGOPE, CNC, para garantizar la calidad de la información mediante cruces de información con la data que manejan estas instituciones.</a:t>
          </a:r>
        </a:p>
      </dsp:txBody>
      <dsp:txXfrm>
        <a:off x="150469" y="2241296"/>
        <a:ext cx="3503063" cy="1094707"/>
      </dsp:txXfrm>
    </dsp:sp>
    <dsp:sp modelId="{21BCF621-B822-4CDE-B2D4-6F58FFC2B2C0}">
      <dsp:nvSpPr>
        <dsp:cNvPr id="0" name=""/>
        <dsp:cNvSpPr/>
      </dsp:nvSpPr>
      <dsp:spPr>
        <a:xfrm>
          <a:off x="4508" y="2083171"/>
          <a:ext cx="766295" cy="1149442"/>
        </a:xfrm>
        <a:prstGeom prst="rect">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64000" r="-6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EBB8822-40CF-4C76-9E4C-C1B93EC96807}">
      <dsp:nvSpPr>
        <dsp:cNvPr id="0" name=""/>
        <dsp:cNvSpPr/>
      </dsp:nvSpPr>
      <dsp:spPr>
        <a:xfrm>
          <a:off x="3974399" y="2241296"/>
          <a:ext cx="3503063" cy="109470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41482" tIns="38100" rIns="38100" bIns="38100" numCol="1" spcCol="1270" anchor="ctr" anchorCtr="0">
          <a:noAutofit/>
        </a:bodyPr>
        <a:lstStyle/>
        <a:p>
          <a:pPr marL="0" lvl="0" indent="0" algn="just" defTabSz="422275">
            <a:lnSpc>
              <a:spcPct val="90000"/>
            </a:lnSpc>
            <a:spcBef>
              <a:spcPct val="0"/>
            </a:spcBef>
            <a:spcAft>
              <a:spcPct val="35000"/>
            </a:spcAft>
            <a:buNone/>
          </a:pPr>
          <a:r>
            <a:rPr lang="es-EC" sz="950" kern="1200" dirty="0"/>
            <a:t>Mantener la documentación debidamente resguardada  como es el Plan Operativo Anual (POA), las partidas presupuestarias y demás documentación que sirva de evidencia para la respectiva validación de datos</a:t>
          </a:r>
        </a:p>
      </dsp:txBody>
      <dsp:txXfrm>
        <a:off x="3974399" y="2241296"/>
        <a:ext cx="3503063" cy="1094707"/>
      </dsp:txXfrm>
    </dsp:sp>
    <dsp:sp modelId="{557D0F23-44B2-41F7-9B26-A6FDD55417E9}">
      <dsp:nvSpPr>
        <dsp:cNvPr id="0" name=""/>
        <dsp:cNvSpPr/>
      </dsp:nvSpPr>
      <dsp:spPr>
        <a:xfrm>
          <a:off x="3828438" y="2083171"/>
          <a:ext cx="766295" cy="1149442"/>
        </a:xfrm>
        <a:prstGeom prst="rect">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20000" r="-2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FDE499F-A187-49F0-947E-25EBBAF7F261}">
      <dsp:nvSpPr>
        <dsp:cNvPr id="0" name=""/>
        <dsp:cNvSpPr/>
      </dsp:nvSpPr>
      <dsp:spPr>
        <a:xfrm>
          <a:off x="7798329" y="2259022"/>
          <a:ext cx="3503063" cy="1071072"/>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41482" tIns="38100" rIns="38100" bIns="38100" numCol="1" spcCol="1270" anchor="ctr" anchorCtr="0">
          <a:noAutofit/>
        </a:bodyPr>
        <a:lstStyle/>
        <a:p>
          <a:pPr marL="0" lvl="0" indent="0" algn="just" defTabSz="422275">
            <a:lnSpc>
              <a:spcPct val="90000"/>
            </a:lnSpc>
            <a:spcBef>
              <a:spcPct val="0"/>
            </a:spcBef>
            <a:spcAft>
              <a:spcPct val="35000"/>
            </a:spcAft>
            <a:buNone/>
          </a:pPr>
          <a:r>
            <a:rPr lang="es-ES" sz="950" kern="1200" dirty="0"/>
            <a:t>Se recomienda adoptar y/o adaptar el formato de cronograma para las operaciones estadísticas, con el fin de garantizar la oportunidad y puntualidad de cada actividad, acorde a las fases del Modelo de Producción Estadística.</a:t>
          </a:r>
          <a:endParaRPr lang="es-EC" sz="950" kern="1200" dirty="0"/>
        </a:p>
      </dsp:txBody>
      <dsp:txXfrm>
        <a:off x="7798329" y="2259022"/>
        <a:ext cx="3503063" cy="1071072"/>
      </dsp:txXfrm>
    </dsp:sp>
    <dsp:sp modelId="{D7370FB5-118F-42C9-9F63-0E4B9A104846}">
      <dsp:nvSpPr>
        <dsp:cNvPr id="0" name=""/>
        <dsp:cNvSpPr/>
      </dsp:nvSpPr>
      <dsp:spPr>
        <a:xfrm>
          <a:off x="7652369" y="2089080"/>
          <a:ext cx="766295" cy="1149442"/>
        </a:xfrm>
        <a:prstGeom prst="rect">
          <a:avLst/>
        </a:prstGeom>
        <a:blipFill>
          <a:blip xmlns:r="http://schemas.openxmlformats.org/officeDocument/2006/relationships" r:embed="rId6">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825074F-7FF0-4D2D-80C0-BE7130FB0C8B}">
      <dsp:nvSpPr>
        <dsp:cNvPr id="0" name=""/>
        <dsp:cNvSpPr/>
      </dsp:nvSpPr>
      <dsp:spPr>
        <a:xfrm>
          <a:off x="3974399" y="3619410"/>
          <a:ext cx="3503063" cy="109470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41482" tIns="38100" rIns="38100" bIns="38100" numCol="1" spcCol="1270" anchor="ctr" anchorCtr="0">
          <a:noAutofit/>
        </a:bodyPr>
        <a:lstStyle/>
        <a:p>
          <a:pPr marL="0" lvl="0" indent="0" algn="just" defTabSz="422275">
            <a:lnSpc>
              <a:spcPct val="90000"/>
            </a:lnSpc>
            <a:spcBef>
              <a:spcPct val="0"/>
            </a:spcBef>
            <a:spcAft>
              <a:spcPct val="35000"/>
            </a:spcAft>
            <a:buNone/>
          </a:pPr>
          <a:r>
            <a:rPr lang="es-EC" sz="950" kern="1200" dirty="0"/>
            <a:t>Continuar con las publicaciones de los productos mínimos en formato abierto, donde se incluya la base de datos. </a:t>
          </a:r>
        </a:p>
      </dsp:txBody>
      <dsp:txXfrm>
        <a:off x="3974399" y="3619410"/>
        <a:ext cx="3503063" cy="1094707"/>
      </dsp:txXfrm>
    </dsp:sp>
    <dsp:sp modelId="{02F5A8CB-AE7E-4326-B23B-EE59E2873D37}">
      <dsp:nvSpPr>
        <dsp:cNvPr id="0" name=""/>
        <dsp:cNvSpPr/>
      </dsp:nvSpPr>
      <dsp:spPr>
        <a:xfrm>
          <a:off x="3828438" y="3461286"/>
          <a:ext cx="766295" cy="1149442"/>
        </a:xfrm>
        <a:prstGeom prst="rect">
          <a:avLst/>
        </a:prstGeom>
        <a:blipFill>
          <a:blip xmlns:r="http://schemas.openxmlformats.org/officeDocument/2006/relationships" r:embed="rId7">
            <a:extLst>
              <a:ext uri="{28A0092B-C50C-407E-A947-70E740481C1C}">
                <a14:useLocalDpi xmlns:a14="http://schemas.microsoft.com/office/drawing/2010/main" val="0"/>
              </a:ext>
            </a:extLst>
          </a:blip>
          <a:srcRect/>
          <a:stretch>
            <a:fillRect l="-13000" r="-1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0.42299</cdr:x>
      <cdr:y>0.54216</cdr:y>
    </cdr:from>
    <cdr:to>
      <cdr:x>0.57692</cdr:x>
      <cdr:y>0.67973</cdr:y>
    </cdr:to>
    <cdr:sp macro="" textlink="">
      <cdr:nvSpPr>
        <cdr:cNvPr id="2" name="1 CuadroTexto"/>
        <cdr:cNvSpPr txBox="1"/>
      </cdr:nvSpPr>
      <cdr:spPr>
        <a:xfrm xmlns:a="http://schemas.openxmlformats.org/drawingml/2006/main">
          <a:off x="1496463" y="1204710"/>
          <a:ext cx="544610" cy="3056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fld id="{F1C85D6A-970F-4162-8F43-AA41AB3965D4}" type="TxLink">
            <a:rPr lang="en-US" sz="1400" b="1" i="0" u="none" strike="noStrike">
              <a:solidFill>
                <a:srgbClr val="000000"/>
              </a:solidFill>
              <a:latin typeface="Calibri"/>
              <a:cs typeface="Arial"/>
            </a:rPr>
            <a:pPr/>
            <a:t> </a:t>
          </a:fld>
          <a:endParaRPr lang="es-EC" sz="1400" b="1"/>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C"/>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ED4BBE-CE86-6B49-AC2E-27AA863BA074}" type="datetimeFigureOut">
              <a:rPr lang="es-EC" smtClean="0"/>
              <a:t>12/12/2022</a:t>
            </a:fld>
            <a:endParaRPr lang="es-EC"/>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C"/>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es-ES"/>
              <a:t>Editar los estilos de texto del patrón
Segundo nivel
Tercer nivel
Cuarto nivel
Quinto nivel</a:t>
            </a:r>
            <a:endParaRPr lang="es-EC"/>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C578A4-7E9F-C242-AAAF-C8A3C9831E10}" type="slidenum">
              <a:rPr lang="es-EC" smtClean="0"/>
              <a:t>‹Nº›</a:t>
            </a:fld>
            <a:endParaRPr lang="es-EC"/>
          </a:p>
        </p:txBody>
      </p:sp>
    </p:spTree>
    <p:extLst>
      <p:ext uri="{BB962C8B-B14F-4D97-AF65-F5344CB8AC3E}">
        <p14:creationId xmlns:p14="http://schemas.microsoft.com/office/powerpoint/2010/main" val="447814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ul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F401694C-DF5E-CF40-A072-E42A763FDAC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2D04D135-6A91-B14F-AADA-F6A21868AAE9}"/>
              </a:ext>
            </a:extLst>
          </p:cNvPr>
          <p:cNvSpPr>
            <a:spLocks noGrp="1"/>
          </p:cNvSpPr>
          <p:nvPr>
            <p:ph type="ctrTitle" hasCustomPrompt="1"/>
          </p:nvPr>
        </p:nvSpPr>
        <p:spPr>
          <a:xfrm>
            <a:off x="1302618" y="1653670"/>
            <a:ext cx="8197516" cy="1854417"/>
          </a:xfrm>
        </p:spPr>
        <p:txBody>
          <a:bodyPr anchor="ctr">
            <a:normAutofit/>
          </a:bodyPr>
          <a:lstStyle>
            <a:lvl1pPr algn="l">
              <a:defRPr sz="5400" b="1">
                <a:solidFill>
                  <a:schemeClr val="bg1"/>
                </a:solidFill>
              </a:defRPr>
            </a:lvl1pPr>
          </a:lstStyle>
          <a:p>
            <a:r>
              <a:rPr lang="es-ES" dirty="0"/>
              <a:t>Título de la</a:t>
            </a:r>
            <a:br>
              <a:rPr lang="es-ES" dirty="0"/>
            </a:br>
            <a:r>
              <a:rPr lang="es-ES" dirty="0"/>
              <a:t>presentación</a:t>
            </a:r>
            <a:endParaRPr lang="es-EC" dirty="0"/>
          </a:p>
        </p:txBody>
      </p:sp>
      <p:sp>
        <p:nvSpPr>
          <p:cNvPr id="3" name="Subtítulo 2">
            <a:extLst>
              <a:ext uri="{FF2B5EF4-FFF2-40B4-BE49-F238E27FC236}">
                <a16:creationId xmlns:a16="http://schemas.microsoft.com/office/drawing/2014/main" id="{ECC0002B-CB7D-FA4D-B9DD-6A7C5A2F7717}"/>
              </a:ext>
            </a:extLst>
          </p:cNvPr>
          <p:cNvSpPr>
            <a:spLocks noGrp="1"/>
          </p:cNvSpPr>
          <p:nvPr>
            <p:ph type="subTitle" idx="1" hasCustomPrompt="1"/>
          </p:nvPr>
        </p:nvSpPr>
        <p:spPr>
          <a:xfrm>
            <a:off x="1302618" y="3621368"/>
            <a:ext cx="8197516" cy="700455"/>
          </a:xfrm>
        </p:spPr>
        <p:txBody>
          <a:bodyPr>
            <a:normAutofit/>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Agregar subtítulo</a:t>
            </a:r>
            <a:endParaRPr lang="es-EC" dirty="0"/>
          </a:p>
        </p:txBody>
      </p:sp>
      <p:sp>
        <p:nvSpPr>
          <p:cNvPr id="6" name="Marcador de texto 5">
            <a:extLst>
              <a:ext uri="{FF2B5EF4-FFF2-40B4-BE49-F238E27FC236}">
                <a16:creationId xmlns:a16="http://schemas.microsoft.com/office/drawing/2014/main" id="{EC4F6E77-1907-734F-8C53-36C6ACA0BC79}"/>
              </a:ext>
            </a:extLst>
          </p:cNvPr>
          <p:cNvSpPr>
            <a:spLocks noGrp="1"/>
          </p:cNvSpPr>
          <p:nvPr>
            <p:ph type="body" sz="quarter" idx="11" hasCustomPrompt="1"/>
          </p:nvPr>
        </p:nvSpPr>
        <p:spPr>
          <a:xfrm>
            <a:off x="1302618" y="4441508"/>
            <a:ext cx="2093725" cy="481281"/>
          </a:xfrm>
          <a:prstGeom prst="roundRect">
            <a:avLst/>
          </a:prstGeom>
          <a:solidFill>
            <a:srgbClr val="5E71FF"/>
          </a:solidFill>
        </p:spPr>
        <p:txBody>
          <a:bodyPr anchor="ctr">
            <a:normAutofit/>
          </a:bodyPr>
          <a:lstStyle>
            <a:lvl1pPr marL="0" indent="0" algn="ctr">
              <a:buNone/>
              <a:defRPr sz="2400">
                <a:solidFill>
                  <a:schemeClr val="bg1"/>
                </a:solidFill>
              </a:defRPr>
            </a:lvl1pPr>
          </a:lstStyle>
          <a:p>
            <a:r>
              <a:rPr lang="es-ES" dirty="0"/>
              <a:t>Mes, año</a:t>
            </a:r>
            <a:endParaRPr lang="x-none" dirty="0"/>
          </a:p>
        </p:txBody>
      </p:sp>
    </p:spTree>
    <p:extLst>
      <p:ext uri="{BB962C8B-B14F-4D97-AF65-F5344CB8AC3E}">
        <p14:creationId xmlns:p14="http://schemas.microsoft.com/office/powerpoint/2010/main" val="1423692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paradores">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67587F1A-3C8D-0640-981D-DAC840BFCABD}"/>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F97BE1BF-79F0-1B44-AE84-19BDF2273437}"/>
              </a:ext>
            </a:extLst>
          </p:cNvPr>
          <p:cNvSpPr>
            <a:spLocks noGrp="1"/>
          </p:cNvSpPr>
          <p:nvPr>
            <p:ph type="title" hasCustomPrompt="1"/>
          </p:nvPr>
        </p:nvSpPr>
        <p:spPr>
          <a:xfrm>
            <a:off x="2838203" y="2710138"/>
            <a:ext cx="7077694" cy="957087"/>
          </a:xfrm>
        </p:spPr>
        <p:txBody>
          <a:bodyPr anchor="ctr">
            <a:normAutofit/>
          </a:bodyPr>
          <a:lstStyle>
            <a:lvl1pPr algn="l">
              <a:defRPr sz="5000" b="1">
                <a:solidFill>
                  <a:schemeClr val="bg1"/>
                </a:solidFill>
              </a:defRPr>
            </a:lvl1pPr>
          </a:lstStyle>
          <a:p>
            <a:r>
              <a:rPr lang="es-ES" dirty="0"/>
              <a:t>Modificar título</a:t>
            </a:r>
            <a:endParaRPr lang="es-EC" dirty="0"/>
          </a:p>
        </p:txBody>
      </p:sp>
      <p:sp>
        <p:nvSpPr>
          <p:cNvPr id="4" name="Marcador de texto 3">
            <a:extLst>
              <a:ext uri="{FF2B5EF4-FFF2-40B4-BE49-F238E27FC236}">
                <a16:creationId xmlns:a16="http://schemas.microsoft.com/office/drawing/2014/main" id="{036DA108-CC64-8041-9CE8-6611CB1CF76D}"/>
              </a:ext>
            </a:extLst>
          </p:cNvPr>
          <p:cNvSpPr>
            <a:spLocks noGrp="1"/>
          </p:cNvSpPr>
          <p:nvPr>
            <p:ph type="body" sz="quarter" idx="11" hasCustomPrompt="1"/>
          </p:nvPr>
        </p:nvSpPr>
        <p:spPr>
          <a:xfrm>
            <a:off x="2838450" y="3824247"/>
            <a:ext cx="7077075" cy="628650"/>
          </a:xfrm>
        </p:spPr>
        <p:txBody>
          <a:bodyPr anchor="ctr"/>
          <a:lstStyle>
            <a:lvl1pPr marL="0" indent="0">
              <a:buNone/>
              <a:defRPr>
                <a:solidFill>
                  <a:schemeClr val="bg1"/>
                </a:solidFill>
              </a:defRPr>
            </a:lvl1pPr>
          </a:lstStyle>
          <a:p>
            <a:r>
              <a:rPr lang="es-ES" dirty="0"/>
              <a:t>Modificar subtítulo</a:t>
            </a:r>
            <a:endParaRPr lang="x-none" dirty="0"/>
          </a:p>
        </p:txBody>
      </p:sp>
      <p:sp>
        <p:nvSpPr>
          <p:cNvPr id="9" name="Marcador de texto 5">
            <a:extLst>
              <a:ext uri="{FF2B5EF4-FFF2-40B4-BE49-F238E27FC236}">
                <a16:creationId xmlns:a16="http://schemas.microsoft.com/office/drawing/2014/main" id="{C1A5B344-05A5-8640-8E2E-E3968895E50A}"/>
              </a:ext>
            </a:extLst>
          </p:cNvPr>
          <p:cNvSpPr>
            <a:spLocks noGrp="1"/>
          </p:cNvSpPr>
          <p:nvPr>
            <p:ph type="body" sz="quarter" idx="12" hasCustomPrompt="1"/>
          </p:nvPr>
        </p:nvSpPr>
        <p:spPr>
          <a:xfrm>
            <a:off x="2838203" y="1174282"/>
            <a:ext cx="2012930" cy="1145056"/>
          </a:xfrm>
        </p:spPr>
        <p:txBody>
          <a:bodyPr>
            <a:noAutofit/>
          </a:bodyPr>
          <a:lstStyle>
            <a:lvl1pPr marL="0" indent="0" algn="ctr">
              <a:buNone/>
              <a:defRPr sz="8000" b="1">
                <a:solidFill>
                  <a:srgbClr val="5F71FF"/>
                </a:solidFill>
              </a:defRPr>
            </a:lvl1pPr>
          </a:lstStyle>
          <a:p>
            <a:r>
              <a:rPr lang="es-ES" dirty="0"/>
              <a:t>01.</a:t>
            </a:r>
            <a:endParaRPr lang="x-none" dirty="0"/>
          </a:p>
        </p:txBody>
      </p:sp>
      <p:sp>
        <p:nvSpPr>
          <p:cNvPr id="10" name="Redondear rectángulo de esquina del mismo lado 9">
            <a:extLst>
              <a:ext uri="{FF2B5EF4-FFF2-40B4-BE49-F238E27FC236}">
                <a16:creationId xmlns:a16="http://schemas.microsoft.com/office/drawing/2014/main" id="{EA77332D-5BE6-2E41-9430-D977A7350C72}"/>
              </a:ext>
            </a:extLst>
          </p:cNvPr>
          <p:cNvSpPr/>
          <p:nvPr userDrawn="1"/>
        </p:nvSpPr>
        <p:spPr>
          <a:xfrm>
            <a:off x="11126804" y="6210544"/>
            <a:ext cx="635268" cy="647456"/>
          </a:xfrm>
          <a:prstGeom prst="round2SameRect">
            <a:avLst/>
          </a:prstGeom>
          <a:solidFill>
            <a:srgbClr val="5F7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11" name="Marcador de texto 5">
            <a:extLst>
              <a:ext uri="{FF2B5EF4-FFF2-40B4-BE49-F238E27FC236}">
                <a16:creationId xmlns:a16="http://schemas.microsoft.com/office/drawing/2014/main" id="{5231DEA9-1501-A14C-A340-D43A76109E6E}"/>
              </a:ext>
            </a:extLst>
          </p:cNvPr>
          <p:cNvSpPr>
            <a:spLocks noGrp="1"/>
          </p:cNvSpPr>
          <p:nvPr>
            <p:ph type="body" sz="quarter" idx="13"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3531139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9B6347D3-1B44-DB40-9A5D-DF538A513AC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2E9B1DB-9A94-3A40-9F4B-28F59CED0E54}"/>
              </a:ext>
            </a:extLst>
          </p:cNvPr>
          <p:cNvSpPr>
            <a:spLocks noGrp="1"/>
          </p:cNvSpPr>
          <p:nvPr>
            <p:ph type="title" hasCustomPrompt="1"/>
          </p:nvPr>
        </p:nvSpPr>
        <p:spPr>
          <a:xfrm rot="16200000">
            <a:off x="-481445" y="2363941"/>
            <a:ext cx="4367151" cy="1325563"/>
          </a:xfrm>
        </p:spPr>
        <p:txBody>
          <a:bodyPr>
            <a:normAutofit/>
          </a:bodyPr>
          <a:lstStyle>
            <a:lvl1pPr>
              <a:defRPr sz="6000" b="1">
                <a:solidFill>
                  <a:schemeClr val="bg1"/>
                </a:solidFill>
              </a:defRPr>
            </a:lvl1pPr>
          </a:lstStyle>
          <a:p>
            <a:r>
              <a:rPr lang="es-ES" dirty="0"/>
              <a:t>Contenido</a:t>
            </a:r>
            <a:endParaRPr lang="x-none" dirty="0"/>
          </a:p>
        </p:txBody>
      </p:sp>
      <p:sp>
        <p:nvSpPr>
          <p:cNvPr id="4" name="Marcador de texto 5">
            <a:extLst>
              <a:ext uri="{FF2B5EF4-FFF2-40B4-BE49-F238E27FC236}">
                <a16:creationId xmlns:a16="http://schemas.microsoft.com/office/drawing/2014/main" id="{4970AD63-F706-8342-8F7E-663518769F48}"/>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132316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861351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7BDD29F2-EF0B-4347-9278-8857A52A5BE3}"/>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4097762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5AFFA344-97B1-2E42-9322-C455A09CB1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7249D5DD-1BDF-D242-9FCC-33931EADFD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s-ES"/>
              <a:t>Editar los estilos de texto del patrón
Segundo nivel
Tercer nivel
Cuarto nivel
Quinto nivel</a:t>
            </a:r>
            <a:endParaRPr lang="es-EC"/>
          </a:p>
        </p:txBody>
      </p:sp>
      <p:sp>
        <p:nvSpPr>
          <p:cNvPr id="4" name="Marcador de fecha 3">
            <a:extLst>
              <a:ext uri="{FF2B5EF4-FFF2-40B4-BE49-F238E27FC236}">
                <a16:creationId xmlns:a16="http://schemas.microsoft.com/office/drawing/2014/main" id="{138C3082-503C-2949-9FE2-4BE9395DFC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D09197-C62B-E041-B7A6-078879F8728D}" type="datetimeFigureOut">
              <a:rPr lang="es-EC" smtClean="0"/>
              <a:t>12/12/2022</a:t>
            </a:fld>
            <a:endParaRPr lang="es-EC"/>
          </a:p>
        </p:txBody>
      </p:sp>
      <p:sp>
        <p:nvSpPr>
          <p:cNvPr id="5" name="Marcador de pie de página 4">
            <a:extLst>
              <a:ext uri="{FF2B5EF4-FFF2-40B4-BE49-F238E27FC236}">
                <a16:creationId xmlns:a16="http://schemas.microsoft.com/office/drawing/2014/main" id="{C19FE301-8AFC-C744-B8C1-DE8A5B747F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a:extLst>
              <a:ext uri="{FF2B5EF4-FFF2-40B4-BE49-F238E27FC236}">
                <a16:creationId xmlns:a16="http://schemas.microsoft.com/office/drawing/2014/main" id="{B0F974DB-B6FD-6D46-8745-1BB4CB07D8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79FF70-6B49-2041-A5E1-3A534BD2F87D}" type="slidenum">
              <a:rPr lang="es-EC" smtClean="0"/>
              <a:t>‹Nº›</a:t>
            </a:fld>
            <a:endParaRPr lang="es-EC"/>
          </a:p>
        </p:txBody>
      </p:sp>
    </p:spTree>
    <p:extLst>
      <p:ext uri="{BB962C8B-B14F-4D97-AF65-F5344CB8AC3E}">
        <p14:creationId xmlns:p14="http://schemas.microsoft.com/office/powerpoint/2010/main" val="4155754971"/>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5" r:id="rId3"/>
    <p:sldLayoutId id="2147483650" r:id="rId4"/>
    <p:sldLayoutId id="2147483654"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4.xml"/><Relationship Id="rId5" Type="http://schemas.openxmlformats.org/officeDocument/2006/relationships/image" Target="../media/image15.emf"/><Relationship Id="rId4" Type="http://schemas.openxmlformats.org/officeDocument/2006/relationships/image" Target="../media/image14.emf"/></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6.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4.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9.jpeg"/><Relationship Id="rId1" Type="http://schemas.openxmlformats.org/officeDocument/2006/relationships/slideLayout" Target="../slideLayouts/slideLayout4.xml"/><Relationship Id="rId5" Type="http://schemas.openxmlformats.org/officeDocument/2006/relationships/chart" Target="../charts/chart9.xml"/><Relationship Id="rId4" Type="http://schemas.openxmlformats.org/officeDocument/2006/relationships/chart" Target="../charts/char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A8E9921-E1FF-EE4E-B18A-8E593EF01E20}"/>
              </a:ext>
            </a:extLst>
          </p:cNvPr>
          <p:cNvSpPr>
            <a:spLocks noGrp="1"/>
          </p:cNvSpPr>
          <p:nvPr>
            <p:ph type="ctrTitle"/>
          </p:nvPr>
        </p:nvSpPr>
        <p:spPr/>
        <p:txBody>
          <a:bodyPr/>
          <a:lstStyle/>
          <a:p>
            <a:r>
              <a:rPr lang="es-EC" dirty="0"/>
              <a:t>Indicadores de calidad</a:t>
            </a:r>
            <a:endParaRPr lang="x-none" dirty="0"/>
          </a:p>
        </p:txBody>
      </p:sp>
      <p:sp>
        <p:nvSpPr>
          <p:cNvPr id="3" name="Subtítulo 2">
            <a:extLst>
              <a:ext uri="{FF2B5EF4-FFF2-40B4-BE49-F238E27FC236}">
                <a16:creationId xmlns:a16="http://schemas.microsoft.com/office/drawing/2014/main" id="{41407185-C547-004B-A808-08C1D56731EB}"/>
              </a:ext>
            </a:extLst>
          </p:cNvPr>
          <p:cNvSpPr>
            <a:spLocks noGrp="1"/>
          </p:cNvSpPr>
          <p:nvPr>
            <p:ph type="subTitle" idx="1"/>
          </p:nvPr>
        </p:nvSpPr>
        <p:spPr/>
        <p:txBody>
          <a:bodyPr>
            <a:normAutofit fontScale="62500" lnSpcReduction="20000"/>
          </a:bodyPr>
          <a:lstStyle/>
          <a:p>
            <a:r>
              <a:rPr lang="es-EC" b="1" dirty="0"/>
              <a:t>Censo de Información Ambiental Económica en Gobiernos Autónomos Descentralizados Provinciales</a:t>
            </a:r>
          </a:p>
        </p:txBody>
      </p:sp>
      <p:sp>
        <p:nvSpPr>
          <p:cNvPr id="4" name="Marcador de texto 3">
            <a:extLst>
              <a:ext uri="{FF2B5EF4-FFF2-40B4-BE49-F238E27FC236}">
                <a16:creationId xmlns:a16="http://schemas.microsoft.com/office/drawing/2014/main" id="{605ED854-5B8D-3741-B50E-44B9B77B9E70}"/>
              </a:ext>
            </a:extLst>
          </p:cNvPr>
          <p:cNvSpPr>
            <a:spLocks noGrp="1"/>
          </p:cNvSpPr>
          <p:nvPr>
            <p:ph type="body" sz="quarter" idx="11"/>
          </p:nvPr>
        </p:nvSpPr>
        <p:spPr>
          <a:xfrm>
            <a:off x="1302618" y="4441508"/>
            <a:ext cx="2501286" cy="593788"/>
          </a:xfrm>
        </p:spPr>
        <p:txBody>
          <a:bodyPr>
            <a:noAutofit/>
          </a:bodyPr>
          <a:lstStyle/>
          <a:p>
            <a:r>
              <a:rPr lang="es-ES" sz="1800" dirty="0"/>
              <a:t>Año  2022</a:t>
            </a:r>
            <a:endParaRPr lang="x-none" sz="1800" dirty="0"/>
          </a:p>
        </p:txBody>
      </p:sp>
    </p:spTree>
    <p:extLst>
      <p:ext uri="{BB962C8B-B14F-4D97-AF65-F5344CB8AC3E}">
        <p14:creationId xmlns:p14="http://schemas.microsoft.com/office/powerpoint/2010/main" val="33723523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ED440C-44A0-F64A-B5F1-B6E39785D9AD}"/>
              </a:ext>
            </a:extLst>
          </p:cNvPr>
          <p:cNvSpPr>
            <a:spLocks noGrp="1"/>
          </p:cNvSpPr>
          <p:nvPr>
            <p:ph type="title"/>
          </p:nvPr>
        </p:nvSpPr>
        <p:spPr/>
        <p:txBody>
          <a:bodyPr>
            <a:normAutofit fontScale="90000"/>
          </a:bodyPr>
          <a:lstStyle/>
          <a:p>
            <a:r>
              <a:rPr lang="es-EC" dirty="0"/>
              <a:t>Resultados de Indicadores de Calidad</a:t>
            </a:r>
          </a:p>
        </p:txBody>
      </p:sp>
      <p:sp>
        <p:nvSpPr>
          <p:cNvPr id="4" name="Marcador de texto 3">
            <a:extLst>
              <a:ext uri="{FF2B5EF4-FFF2-40B4-BE49-F238E27FC236}">
                <a16:creationId xmlns:a16="http://schemas.microsoft.com/office/drawing/2014/main" id="{313ADD9C-09B0-ED42-AB92-83A08035A77F}"/>
              </a:ext>
            </a:extLst>
          </p:cNvPr>
          <p:cNvSpPr>
            <a:spLocks noGrp="1"/>
          </p:cNvSpPr>
          <p:nvPr>
            <p:ph type="body" sz="quarter" idx="12"/>
          </p:nvPr>
        </p:nvSpPr>
        <p:spPr/>
        <p:txBody>
          <a:bodyPr/>
          <a:lstStyle/>
          <a:p>
            <a:r>
              <a:rPr lang="es-EC"/>
              <a:t>03.</a:t>
            </a:r>
          </a:p>
        </p:txBody>
      </p:sp>
      <p:sp>
        <p:nvSpPr>
          <p:cNvPr id="5" name="Marcador de texto 4">
            <a:extLst>
              <a:ext uri="{FF2B5EF4-FFF2-40B4-BE49-F238E27FC236}">
                <a16:creationId xmlns:a16="http://schemas.microsoft.com/office/drawing/2014/main" id="{7A47742E-4D8E-124E-8C1A-5DCA9BC4BF84}"/>
              </a:ext>
            </a:extLst>
          </p:cNvPr>
          <p:cNvSpPr>
            <a:spLocks noGrp="1"/>
          </p:cNvSpPr>
          <p:nvPr>
            <p:ph type="body" sz="quarter" idx="13"/>
          </p:nvPr>
        </p:nvSpPr>
        <p:spPr/>
        <p:txBody>
          <a:bodyPr/>
          <a:lstStyle/>
          <a:p>
            <a:r>
              <a:rPr lang="es-EC"/>
              <a:t>12</a:t>
            </a:r>
          </a:p>
        </p:txBody>
      </p:sp>
    </p:spTree>
    <p:extLst>
      <p:ext uri="{BB962C8B-B14F-4D97-AF65-F5344CB8AC3E}">
        <p14:creationId xmlns:p14="http://schemas.microsoft.com/office/powerpoint/2010/main" val="9866925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C" dirty="0"/>
              <a:t>Resumen indicadores de calidad</a:t>
            </a:r>
          </a:p>
        </p:txBody>
      </p:sp>
      <p:sp>
        <p:nvSpPr>
          <p:cNvPr id="3" name="2 Marcador de texto"/>
          <p:cNvSpPr>
            <a:spLocks noGrp="1"/>
          </p:cNvSpPr>
          <p:nvPr>
            <p:ph type="body" sz="quarter" idx="10"/>
          </p:nvPr>
        </p:nvSpPr>
        <p:spPr/>
        <p:txBody>
          <a:bodyPr/>
          <a:lstStyle/>
          <a:p>
            <a:r>
              <a:rPr lang="es-EC" dirty="0"/>
              <a:t>Indicadores anuales </a:t>
            </a:r>
            <a:endParaRPr lang="en-US" dirty="0"/>
          </a:p>
        </p:txBody>
      </p:sp>
      <p:sp>
        <p:nvSpPr>
          <p:cNvPr id="4" name="3 Marcador de texto"/>
          <p:cNvSpPr>
            <a:spLocks noGrp="1"/>
          </p:cNvSpPr>
          <p:nvPr>
            <p:ph type="body" sz="quarter" idx="11"/>
          </p:nvPr>
        </p:nvSpPr>
        <p:spPr/>
        <p:txBody>
          <a:bodyPr/>
          <a:lstStyle/>
          <a:p>
            <a:endParaRPr lang="es-EC"/>
          </a:p>
        </p:txBody>
      </p:sp>
      <p:pic>
        <p:nvPicPr>
          <p:cNvPr id="10" name="Imagen 9"/>
          <p:cNvPicPr>
            <a:picLocks noChangeAspect="1"/>
          </p:cNvPicPr>
          <p:nvPr/>
        </p:nvPicPr>
        <p:blipFill>
          <a:blip r:embed="rId2"/>
          <a:stretch>
            <a:fillRect/>
          </a:stretch>
        </p:blipFill>
        <p:spPr>
          <a:xfrm>
            <a:off x="862919" y="1521726"/>
            <a:ext cx="5439707" cy="3823997"/>
          </a:xfrm>
          <a:prstGeom prst="rect">
            <a:avLst/>
          </a:prstGeom>
        </p:spPr>
      </p:pic>
      <p:sp>
        <p:nvSpPr>
          <p:cNvPr id="14" name="Rectángulo 13"/>
          <p:cNvSpPr/>
          <p:nvPr/>
        </p:nvSpPr>
        <p:spPr>
          <a:xfrm>
            <a:off x="797198" y="5579833"/>
            <a:ext cx="10714552" cy="861774"/>
          </a:xfrm>
          <a:prstGeom prst="rect">
            <a:avLst/>
          </a:prstGeom>
        </p:spPr>
        <p:txBody>
          <a:bodyPr wrap="square">
            <a:spAutoFit/>
          </a:bodyPr>
          <a:lstStyle/>
          <a:p>
            <a:r>
              <a:rPr lang="es-ES" sz="1000" b="1" dirty="0">
                <a:solidFill>
                  <a:srgbClr val="000000"/>
                </a:solidFill>
                <a:latin typeface="+mj-lt"/>
              </a:rPr>
              <a:t>Puntualidad en la entrega de los desarrollos tecnológicos (Puesta en Producción):</a:t>
            </a:r>
            <a:r>
              <a:rPr lang="es-ES" sz="1000" b="1" dirty="0">
                <a:latin typeface="+mj-lt"/>
              </a:rPr>
              <a:t> </a:t>
            </a:r>
            <a:r>
              <a:rPr lang="es-EC" sz="1000" dirty="0">
                <a:latin typeface="+mj-lt"/>
              </a:rPr>
              <a:t>Por falta  de personal  y por prioridad de la operación estadística ENEMDU y CVP, la Dirección de Registros Administrativos se retrasó en la producción del aplicativo web de GAD provinciales 2021.</a:t>
            </a:r>
          </a:p>
          <a:p>
            <a:r>
              <a:rPr lang="es-ES" sz="1000" b="1" dirty="0">
                <a:latin typeface="+mj-lt"/>
              </a:rPr>
              <a:t>Puntualidad en el inicio del levantamiento de la información: </a:t>
            </a:r>
            <a:r>
              <a:rPr lang="es-ES" sz="1000" dirty="0">
                <a:latin typeface="+mj-lt"/>
              </a:rPr>
              <a:t>El oficio para el inicio del levantamiento de la información y la solicitud de responsables para el llenado del formulario se lo emitió  de manera puntual, con fecha 09 de mayo, sin embargo debido al retraso de la entrega del aplicativo por motivos de falta de personal y priorización del CPV y ENEMDU se tuvo un retraso en el  levantamiento. Se informó a las zonales. </a:t>
            </a:r>
            <a:endParaRPr lang="es-EC" sz="1000" dirty="0">
              <a:latin typeface="+mj-lt"/>
            </a:endParaRPr>
          </a:p>
        </p:txBody>
      </p:sp>
      <p:pic>
        <p:nvPicPr>
          <p:cNvPr id="6" name="Imagen 5"/>
          <p:cNvPicPr>
            <a:picLocks noChangeAspect="1"/>
          </p:cNvPicPr>
          <p:nvPr/>
        </p:nvPicPr>
        <p:blipFill>
          <a:blip r:embed="rId3"/>
          <a:stretch>
            <a:fillRect/>
          </a:stretch>
        </p:blipFill>
        <p:spPr>
          <a:xfrm>
            <a:off x="6710515" y="1521726"/>
            <a:ext cx="5294671" cy="3823997"/>
          </a:xfrm>
          <a:prstGeom prst="rect">
            <a:avLst/>
          </a:prstGeom>
        </p:spPr>
      </p:pic>
    </p:spTree>
    <p:extLst>
      <p:ext uri="{BB962C8B-B14F-4D97-AF65-F5344CB8AC3E}">
        <p14:creationId xmlns:p14="http://schemas.microsoft.com/office/powerpoint/2010/main" val="23198363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C" dirty="0"/>
              <a:t>Resumen indicadores de calidad</a:t>
            </a:r>
          </a:p>
        </p:txBody>
      </p:sp>
      <p:sp>
        <p:nvSpPr>
          <p:cNvPr id="3" name="2 Marcador de texto"/>
          <p:cNvSpPr>
            <a:spLocks noGrp="1"/>
          </p:cNvSpPr>
          <p:nvPr>
            <p:ph type="body" sz="quarter" idx="10"/>
          </p:nvPr>
        </p:nvSpPr>
        <p:spPr/>
        <p:txBody>
          <a:bodyPr/>
          <a:lstStyle/>
          <a:p>
            <a:r>
              <a:rPr lang="es-EC" dirty="0"/>
              <a:t>Indicadores anuales</a:t>
            </a:r>
            <a:endParaRPr lang="en-US" dirty="0"/>
          </a:p>
        </p:txBody>
      </p:sp>
      <p:sp>
        <p:nvSpPr>
          <p:cNvPr id="4" name="3 Marcador de texto"/>
          <p:cNvSpPr>
            <a:spLocks noGrp="1"/>
          </p:cNvSpPr>
          <p:nvPr>
            <p:ph type="body" sz="quarter" idx="11"/>
          </p:nvPr>
        </p:nvSpPr>
        <p:spPr/>
        <p:txBody>
          <a:bodyPr/>
          <a:lstStyle/>
          <a:p>
            <a:endParaRPr lang="es-EC"/>
          </a:p>
        </p:txBody>
      </p:sp>
      <p:pic>
        <p:nvPicPr>
          <p:cNvPr id="14" name="Imagen 13"/>
          <p:cNvPicPr>
            <a:picLocks noChangeAspect="1"/>
          </p:cNvPicPr>
          <p:nvPr/>
        </p:nvPicPr>
        <p:blipFill>
          <a:blip r:embed="rId2"/>
          <a:stretch>
            <a:fillRect/>
          </a:stretch>
        </p:blipFill>
        <p:spPr>
          <a:xfrm>
            <a:off x="661385" y="3477461"/>
            <a:ext cx="5358415" cy="1995312"/>
          </a:xfrm>
          <a:prstGeom prst="rect">
            <a:avLst/>
          </a:prstGeom>
        </p:spPr>
      </p:pic>
      <p:pic>
        <p:nvPicPr>
          <p:cNvPr id="16" name="Imagen 15"/>
          <p:cNvPicPr>
            <a:picLocks noChangeAspect="1"/>
          </p:cNvPicPr>
          <p:nvPr/>
        </p:nvPicPr>
        <p:blipFill>
          <a:blip r:embed="rId3"/>
          <a:stretch>
            <a:fillRect/>
          </a:stretch>
        </p:blipFill>
        <p:spPr>
          <a:xfrm>
            <a:off x="6310172" y="3477461"/>
            <a:ext cx="5144042" cy="1158637"/>
          </a:xfrm>
          <a:prstGeom prst="rect">
            <a:avLst/>
          </a:prstGeom>
        </p:spPr>
      </p:pic>
      <p:pic>
        <p:nvPicPr>
          <p:cNvPr id="5" name="Imagen 4"/>
          <p:cNvPicPr>
            <a:picLocks noChangeAspect="1"/>
          </p:cNvPicPr>
          <p:nvPr/>
        </p:nvPicPr>
        <p:blipFill>
          <a:blip r:embed="rId4"/>
          <a:stretch>
            <a:fillRect/>
          </a:stretch>
        </p:blipFill>
        <p:spPr>
          <a:xfrm>
            <a:off x="661385" y="1567778"/>
            <a:ext cx="5358415" cy="1543722"/>
          </a:xfrm>
          <a:prstGeom prst="rect">
            <a:avLst/>
          </a:prstGeom>
        </p:spPr>
      </p:pic>
      <p:pic>
        <p:nvPicPr>
          <p:cNvPr id="6" name="Imagen 5"/>
          <p:cNvPicPr>
            <a:picLocks noChangeAspect="1"/>
          </p:cNvPicPr>
          <p:nvPr/>
        </p:nvPicPr>
        <p:blipFill>
          <a:blip r:embed="rId5"/>
          <a:stretch>
            <a:fillRect/>
          </a:stretch>
        </p:blipFill>
        <p:spPr>
          <a:xfrm>
            <a:off x="6271532" y="1554165"/>
            <a:ext cx="5182682" cy="1543722"/>
          </a:xfrm>
          <a:prstGeom prst="rect">
            <a:avLst/>
          </a:prstGeom>
        </p:spPr>
      </p:pic>
    </p:spTree>
    <p:extLst>
      <p:ext uri="{BB962C8B-B14F-4D97-AF65-F5344CB8AC3E}">
        <p14:creationId xmlns:p14="http://schemas.microsoft.com/office/powerpoint/2010/main" val="683335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C" dirty="0"/>
              <a:t>Resumen indicadores de calidad</a:t>
            </a:r>
          </a:p>
        </p:txBody>
      </p:sp>
      <p:sp>
        <p:nvSpPr>
          <p:cNvPr id="3" name="2 Marcador de texto"/>
          <p:cNvSpPr>
            <a:spLocks noGrp="1"/>
          </p:cNvSpPr>
          <p:nvPr>
            <p:ph type="body" sz="quarter" idx="10"/>
          </p:nvPr>
        </p:nvSpPr>
        <p:spPr/>
        <p:txBody>
          <a:bodyPr/>
          <a:lstStyle/>
          <a:p>
            <a:r>
              <a:rPr lang="es-ES_tradnl" dirty="0"/>
              <a:t>Cobertura sobre el total de temáticas</a:t>
            </a:r>
          </a:p>
        </p:txBody>
      </p:sp>
      <p:sp>
        <p:nvSpPr>
          <p:cNvPr id="4" name="3 Marcador de texto"/>
          <p:cNvSpPr>
            <a:spLocks noGrp="1"/>
          </p:cNvSpPr>
          <p:nvPr>
            <p:ph type="body" sz="quarter" idx="11"/>
          </p:nvPr>
        </p:nvSpPr>
        <p:spPr/>
        <p:txBody>
          <a:bodyPr/>
          <a:lstStyle/>
          <a:p>
            <a:endParaRPr lang="es-EC"/>
          </a:p>
        </p:txBody>
      </p:sp>
      <p:sp>
        <p:nvSpPr>
          <p:cNvPr id="16" name="CuadroTexto 6">
            <a:extLst>
              <a:ext uri="{FF2B5EF4-FFF2-40B4-BE49-F238E27FC236}">
                <a16:creationId xmlns:a16="http://schemas.microsoft.com/office/drawing/2014/main" id="{43BA9C8B-BD4B-0946-8184-C93D71C5EB24}"/>
              </a:ext>
            </a:extLst>
          </p:cNvPr>
          <p:cNvSpPr txBox="1"/>
          <p:nvPr/>
        </p:nvSpPr>
        <p:spPr>
          <a:xfrm>
            <a:off x="609599" y="6359112"/>
            <a:ext cx="9405048" cy="338554"/>
          </a:xfrm>
          <a:prstGeom prst="rect">
            <a:avLst/>
          </a:prstGeom>
          <a:noFill/>
        </p:spPr>
        <p:txBody>
          <a:bodyPr wrap="square" rtlCol="0">
            <a:spAutoFit/>
          </a:bodyPr>
          <a:lstStyle/>
          <a:p>
            <a:r>
              <a:rPr lang="es-EC" sz="800" b="1" dirty="0"/>
              <a:t>Nota 1: </a:t>
            </a:r>
            <a:r>
              <a:rPr lang="es-EC" sz="800" dirty="0"/>
              <a:t>La cobertura también se la puede analizar en  función de  las temáticas levantadas siendo estas; Ambiente, Fomento y desarrollo Productivo, Turismo, Riego y Drenaje, Ingresos y Gastos, Cooperación Internacional, y Vialidad. </a:t>
            </a:r>
          </a:p>
        </p:txBody>
      </p:sp>
      <p:pic>
        <p:nvPicPr>
          <p:cNvPr id="1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4573" y="1876719"/>
            <a:ext cx="7618794" cy="2052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4573" y="4585421"/>
            <a:ext cx="7658100" cy="170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ángulo 4"/>
          <p:cNvSpPr/>
          <p:nvPr/>
        </p:nvSpPr>
        <p:spPr>
          <a:xfrm>
            <a:off x="1334573" y="1467271"/>
            <a:ext cx="7618794" cy="338554"/>
          </a:xfrm>
          <a:prstGeom prst="rect">
            <a:avLst/>
          </a:prstGeom>
        </p:spPr>
        <p:txBody>
          <a:bodyPr wrap="square">
            <a:spAutoFit/>
          </a:bodyPr>
          <a:lstStyle/>
          <a:p>
            <a:r>
              <a:rPr lang="es-ES" sz="1600" b="1" dirty="0">
                <a:solidFill>
                  <a:schemeClr val="tx1">
                    <a:lumMod val="65000"/>
                    <a:lumOff val="35000"/>
                  </a:schemeClr>
                </a:solidFill>
              </a:rPr>
              <a:t>Cobertura levantamiento en campo GAD</a:t>
            </a:r>
            <a:endParaRPr lang="es-EC" sz="1600" b="1" dirty="0">
              <a:solidFill>
                <a:schemeClr val="tx1">
                  <a:lumMod val="65000"/>
                  <a:lumOff val="35000"/>
                </a:schemeClr>
              </a:solidFill>
            </a:endParaRPr>
          </a:p>
        </p:txBody>
      </p:sp>
      <p:sp>
        <p:nvSpPr>
          <p:cNvPr id="18" name="Título 1">
            <a:extLst>
              <a:ext uri="{FF2B5EF4-FFF2-40B4-BE49-F238E27FC236}">
                <a16:creationId xmlns:a16="http://schemas.microsoft.com/office/drawing/2014/main" id="{D655E9CE-4916-5E4F-8B3E-017FCB2FFD86}"/>
              </a:ext>
            </a:extLst>
          </p:cNvPr>
          <p:cNvSpPr txBox="1">
            <a:spLocks/>
          </p:cNvSpPr>
          <p:nvPr/>
        </p:nvSpPr>
        <p:spPr>
          <a:xfrm>
            <a:off x="1334573" y="4130151"/>
            <a:ext cx="7618794" cy="4552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rgbClr val="212D5A"/>
                </a:solidFill>
                <a:latin typeface="+mj-lt"/>
                <a:ea typeface="+mj-ea"/>
                <a:cs typeface="+mj-cs"/>
              </a:defRPr>
            </a:lvl1pPr>
          </a:lstStyle>
          <a:p>
            <a:r>
              <a:rPr lang="es-ES" sz="1600" dirty="0">
                <a:solidFill>
                  <a:schemeClr val="tx1">
                    <a:lumMod val="65000"/>
                    <a:lumOff val="35000"/>
                  </a:schemeClr>
                </a:solidFill>
              </a:rPr>
              <a:t>Reporte de levantamiento en campo por temáticas</a:t>
            </a:r>
            <a:endParaRPr lang="es-EC" sz="1600" dirty="0">
              <a:solidFill>
                <a:schemeClr val="tx1">
                  <a:lumMod val="65000"/>
                  <a:lumOff val="35000"/>
                </a:schemeClr>
              </a:solidFill>
            </a:endParaRPr>
          </a:p>
        </p:txBody>
      </p:sp>
    </p:spTree>
    <p:extLst>
      <p:ext uri="{BB962C8B-B14F-4D97-AF65-F5344CB8AC3E}">
        <p14:creationId xmlns:p14="http://schemas.microsoft.com/office/powerpoint/2010/main" val="10766452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ED440C-44A0-F64A-B5F1-B6E39785D9AD}"/>
              </a:ext>
            </a:extLst>
          </p:cNvPr>
          <p:cNvSpPr>
            <a:spLocks noGrp="1"/>
          </p:cNvSpPr>
          <p:nvPr>
            <p:ph type="title"/>
          </p:nvPr>
        </p:nvSpPr>
        <p:spPr/>
        <p:txBody>
          <a:bodyPr>
            <a:normAutofit fontScale="90000"/>
          </a:bodyPr>
          <a:lstStyle/>
          <a:p>
            <a:r>
              <a:rPr lang="es-EC" dirty="0"/>
              <a:t>Hallazgos y Recomendaciones</a:t>
            </a:r>
          </a:p>
        </p:txBody>
      </p:sp>
      <p:sp>
        <p:nvSpPr>
          <p:cNvPr id="4" name="Marcador de texto 3">
            <a:extLst>
              <a:ext uri="{FF2B5EF4-FFF2-40B4-BE49-F238E27FC236}">
                <a16:creationId xmlns:a16="http://schemas.microsoft.com/office/drawing/2014/main" id="{313ADD9C-09B0-ED42-AB92-83A08035A77F}"/>
              </a:ext>
            </a:extLst>
          </p:cNvPr>
          <p:cNvSpPr>
            <a:spLocks noGrp="1"/>
          </p:cNvSpPr>
          <p:nvPr>
            <p:ph type="body" sz="quarter" idx="12"/>
          </p:nvPr>
        </p:nvSpPr>
        <p:spPr/>
        <p:txBody>
          <a:bodyPr/>
          <a:lstStyle/>
          <a:p>
            <a:r>
              <a:rPr lang="es-EC" dirty="0"/>
              <a:t>04.</a:t>
            </a:r>
          </a:p>
        </p:txBody>
      </p:sp>
      <p:sp>
        <p:nvSpPr>
          <p:cNvPr id="5" name="Marcador de texto 4">
            <a:extLst>
              <a:ext uri="{FF2B5EF4-FFF2-40B4-BE49-F238E27FC236}">
                <a16:creationId xmlns:a16="http://schemas.microsoft.com/office/drawing/2014/main" id="{7A47742E-4D8E-124E-8C1A-5DCA9BC4BF84}"/>
              </a:ext>
            </a:extLst>
          </p:cNvPr>
          <p:cNvSpPr>
            <a:spLocks noGrp="1"/>
          </p:cNvSpPr>
          <p:nvPr>
            <p:ph type="body" sz="quarter" idx="13"/>
          </p:nvPr>
        </p:nvSpPr>
        <p:spPr/>
        <p:txBody>
          <a:bodyPr/>
          <a:lstStyle/>
          <a:p>
            <a:r>
              <a:rPr lang="es-EC"/>
              <a:t>24</a:t>
            </a:r>
          </a:p>
        </p:txBody>
      </p:sp>
    </p:spTree>
    <p:extLst>
      <p:ext uri="{BB962C8B-B14F-4D97-AF65-F5344CB8AC3E}">
        <p14:creationId xmlns:p14="http://schemas.microsoft.com/office/powerpoint/2010/main" val="21139207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5A17DE-64B0-E14D-A479-104483BF0CA6}"/>
              </a:ext>
            </a:extLst>
          </p:cNvPr>
          <p:cNvSpPr>
            <a:spLocks noGrp="1"/>
          </p:cNvSpPr>
          <p:nvPr>
            <p:ph type="title"/>
          </p:nvPr>
        </p:nvSpPr>
        <p:spPr/>
        <p:txBody>
          <a:bodyPr>
            <a:normAutofit fontScale="90000"/>
          </a:bodyPr>
          <a:lstStyle/>
          <a:p>
            <a:r>
              <a:rPr lang="es-ES_tradnl"/>
              <a:t>Indicadores de Calidad </a:t>
            </a:r>
            <a:endParaRPr lang="es-EC"/>
          </a:p>
        </p:txBody>
      </p:sp>
      <p:sp>
        <p:nvSpPr>
          <p:cNvPr id="3" name="Marcador de contenido 2">
            <a:extLst>
              <a:ext uri="{FF2B5EF4-FFF2-40B4-BE49-F238E27FC236}">
                <a16:creationId xmlns:a16="http://schemas.microsoft.com/office/drawing/2014/main" id="{5171C456-F474-FE4E-AEFB-0078A191A43A}"/>
              </a:ext>
            </a:extLst>
          </p:cNvPr>
          <p:cNvSpPr>
            <a:spLocks noGrp="1"/>
          </p:cNvSpPr>
          <p:nvPr>
            <p:ph idx="4294967295"/>
          </p:nvPr>
        </p:nvSpPr>
        <p:spPr>
          <a:xfrm>
            <a:off x="913453" y="987374"/>
            <a:ext cx="6534751" cy="365125"/>
          </a:xfrm>
          <a:prstGeom prst="rect">
            <a:avLst/>
          </a:prstGeom>
        </p:spPr>
        <p:txBody>
          <a:bodyPr>
            <a:normAutofit fontScale="85000" lnSpcReduction="20000"/>
          </a:bodyPr>
          <a:lstStyle/>
          <a:p>
            <a:pPr marL="0" indent="0">
              <a:buNone/>
            </a:pPr>
            <a:r>
              <a:rPr lang="es-ES" dirty="0"/>
              <a:t>Principales hallazgos 2022</a:t>
            </a:r>
          </a:p>
          <a:p>
            <a:endParaRPr lang="es-EC" dirty="0"/>
          </a:p>
        </p:txBody>
      </p:sp>
      <p:graphicFrame>
        <p:nvGraphicFramePr>
          <p:cNvPr id="5" name="2 Diagrama">
            <a:extLst>
              <a:ext uri="{FF2B5EF4-FFF2-40B4-BE49-F238E27FC236}">
                <a16:creationId xmlns:a16="http://schemas.microsoft.com/office/drawing/2014/main" id="{396039BD-E649-2E48-8ED8-E61252A1A292}"/>
              </a:ext>
            </a:extLst>
          </p:cNvPr>
          <p:cNvGraphicFramePr/>
          <p:nvPr>
            <p:extLst>
              <p:ext uri="{D42A27DB-BD31-4B8C-83A1-F6EECF244321}">
                <p14:modId xmlns:p14="http://schemas.microsoft.com/office/powerpoint/2010/main" val="1823025185"/>
              </p:ext>
            </p:extLst>
          </p:nvPr>
        </p:nvGraphicFramePr>
        <p:xfrm>
          <a:off x="109330" y="1395432"/>
          <a:ext cx="11835692" cy="4837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012301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5A17DE-64B0-E14D-A479-104483BF0CA6}"/>
              </a:ext>
            </a:extLst>
          </p:cNvPr>
          <p:cNvSpPr>
            <a:spLocks noGrp="1"/>
          </p:cNvSpPr>
          <p:nvPr>
            <p:ph type="title"/>
          </p:nvPr>
        </p:nvSpPr>
        <p:spPr/>
        <p:txBody>
          <a:bodyPr>
            <a:normAutofit fontScale="90000"/>
          </a:bodyPr>
          <a:lstStyle/>
          <a:p>
            <a:r>
              <a:rPr lang="es-ES_tradnl" dirty="0"/>
              <a:t>Indicadores de Calidad </a:t>
            </a:r>
            <a:endParaRPr lang="es-EC" dirty="0"/>
          </a:p>
        </p:txBody>
      </p:sp>
      <p:sp>
        <p:nvSpPr>
          <p:cNvPr id="3" name="Marcador de contenido 2">
            <a:extLst>
              <a:ext uri="{FF2B5EF4-FFF2-40B4-BE49-F238E27FC236}">
                <a16:creationId xmlns:a16="http://schemas.microsoft.com/office/drawing/2014/main" id="{5171C456-F474-FE4E-AEFB-0078A191A43A}"/>
              </a:ext>
            </a:extLst>
          </p:cNvPr>
          <p:cNvSpPr>
            <a:spLocks noGrp="1"/>
          </p:cNvSpPr>
          <p:nvPr>
            <p:ph idx="4294967295"/>
          </p:nvPr>
        </p:nvSpPr>
        <p:spPr>
          <a:xfrm>
            <a:off x="927308" y="987374"/>
            <a:ext cx="6534751" cy="365125"/>
          </a:xfrm>
          <a:prstGeom prst="rect">
            <a:avLst/>
          </a:prstGeom>
        </p:spPr>
        <p:txBody>
          <a:bodyPr>
            <a:normAutofit fontScale="85000" lnSpcReduction="20000"/>
          </a:bodyPr>
          <a:lstStyle/>
          <a:p>
            <a:pPr marL="0" indent="0">
              <a:buNone/>
            </a:pPr>
            <a:r>
              <a:rPr lang="es-ES" dirty="0"/>
              <a:t>Recomendaciones 2022</a:t>
            </a:r>
            <a:endParaRPr lang="es-ES_tradnl" dirty="0"/>
          </a:p>
          <a:p>
            <a:endParaRPr lang="es-EC" dirty="0"/>
          </a:p>
        </p:txBody>
      </p:sp>
      <p:graphicFrame>
        <p:nvGraphicFramePr>
          <p:cNvPr id="6" name="2 Diagrama">
            <a:extLst>
              <a:ext uri="{FF2B5EF4-FFF2-40B4-BE49-F238E27FC236}">
                <a16:creationId xmlns:a16="http://schemas.microsoft.com/office/drawing/2014/main" id="{5F0E05A9-C322-BF40-88FE-F83007F131FF}"/>
              </a:ext>
            </a:extLst>
          </p:cNvPr>
          <p:cNvGraphicFramePr/>
          <p:nvPr>
            <p:extLst>
              <p:ext uri="{D42A27DB-BD31-4B8C-83A1-F6EECF244321}">
                <p14:modId xmlns:p14="http://schemas.microsoft.com/office/powerpoint/2010/main" val="2687195386"/>
              </p:ext>
            </p:extLst>
          </p:nvPr>
        </p:nvGraphicFramePr>
        <p:xfrm>
          <a:off x="606698" y="1092200"/>
          <a:ext cx="11305902" cy="54191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185016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64436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ítulo 14">
            <a:extLst>
              <a:ext uri="{FF2B5EF4-FFF2-40B4-BE49-F238E27FC236}">
                <a16:creationId xmlns:a16="http://schemas.microsoft.com/office/drawing/2014/main" id="{199FF5AB-5EB4-D146-B9E2-ADE24983E2ED}"/>
              </a:ext>
            </a:extLst>
          </p:cNvPr>
          <p:cNvSpPr>
            <a:spLocks noGrp="1"/>
          </p:cNvSpPr>
          <p:nvPr>
            <p:ph type="title"/>
          </p:nvPr>
        </p:nvSpPr>
        <p:spPr/>
        <p:txBody>
          <a:bodyPr/>
          <a:lstStyle/>
          <a:p>
            <a:endParaRPr lang="x-none"/>
          </a:p>
        </p:txBody>
      </p:sp>
      <p:sp>
        <p:nvSpPr>
          <p:cNvPr id="16" name="Marcador de texto 15">
            <a:extLst>
              <a:ext uri="{FF2B5EF4-FFF2-40B4-BE49-F238E27FC236}">
                <a16:creationId xmlns:a16="http://schemas.microsoft.com/office/drawing/2014/main" id="{361960D2-52F8-9241-BF13-805AB380BC95}"/>
              </a:ext>
            </a:extLst>
          </p:cNvPr>
          <p:cNvSpPr>
            <a:spLocks noGrp="1"/>
          </p:cNvSpPr>
          <p:nvPr>
            <p:ph type="body" sz="quarter" idx="11"/>
          </p:nvPr>
        </p:nvSpPr>
        <p:spPr/>
        <p:txBody>
          <a:bodyPr/>
          <a:lstStyle/>
          <a:p>
            <a:r>
              <a:rPr lang="x-none"/>
              <a:t>02</a:t>
            </a:r>
          </a:p>
        </p:txBody>
      </p:sp>
      <p:sp>
        <p:nvSpPr>
          <p:cNvPr id="3" name="CuadroTexto 2">
            <a:extLst>
              <a:ext uri="{FF2B5EF4-FFF2-40B4-BE49-F238E27FC236}">
                <a16:creationId xmlns:a16="http://schemas.microsoft.com/office/drawing/2014/main" id="{A69BEEE9-FF3B-7F43-BF93-0548A74ABD1C}"/>
              </a:ext>
            </a:extLst>
          </p:cNvPr>
          <p:cNvSpPr txBox="1"/>
          <p:nvPr/>
        </p:nvSpPr>
        <p:spPr>
          <a:xfrm>
            <a:off x="4090225" y="1431033"/>
            <a:ext cx="807395" cy="707886"/>
          </a:xfrm>
          <a:prstGeom prst="rect">
            <a:avLst/>
          </a:prstGeom>
          <a:noFill/>
        </p:spPr>
        <p:txBody>
          <a:bodyPr wrap="square" rtlCol="0">
            <a:spAutoFit/>
          </a:bodyPr>
          <a:lstStyle/>
          <a:p>
            <a:r>
              <a:rPr lang="es-EC" sz="4000" b="1">
                <a:ln w="12700">
                  <a:solidFill>
                    <a:srgbClr val="5E71FF"/>
                  </a:solidFill>
                </a:ln>
                <a:noFill/>
              </a:rPr>
              <a:t>01</a:t>
            </a:r>
          </a:p>
        </p:txBody>
      </p:sp>
      <p:sp>
        <p:nvSpPr>
          <p:cNvPr id="4" name="Triángulo 3">
            <a:extLst>
              <a:ext uri="{FF2B5EF4-FFF2-40B4-BE49-F238E27FC236}">
                <a16:creationId xmlns:a16="http://schemas.microsoft.com/office/drawing/2014/main" id="{3B8D4090-F0C6-EA42-BFE4-33679F23A0F5}"/>
              </a:ext>
            </a:extLst>
          </p:cNvPr>
          <p:cNvSpPr/>
          <p:nvPr/>
        </p:nvSpPr>
        <p:spPr>
          <a:xfrm rot="5400000">
            <a:off x="5047680" y="1703768"/>
            <a:ext cx="188403" cy="162416"/>
          </a:xfrm>
          <a:prstGeom prst="triangle">
            <a:avLst/>
          </a:prstGeom>
          <a:solidFill>
            <a:srgbClr val="5E71FF">
              <a:alpha val="49804"/>
            </a:srgbClr>
          </a:solidFill>
          <a:ln w="19050" cap="rnd">
            <a:solidFill>
              <a:srgbClr val="5E71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CuadroTexto 4">
            <a:extLst>
              <a:ext uri="{FF2B5EF4-FFF2-40B4-BE49-F238E27FC236}">
                <a16:creationId xmlns:a16="http://schemas.microsoft.com/office/drawing/2014/main" id="{3494D96A-2D68-024C-9A05-5E52C8BFB597}"/>
              </a:ext>
            </a:extLst>
          </p:cNvPr>
          <p:cNvSpPr txBox="1"/>
          <p:nvPr/>
        </p:nvSpPr>
        <p:spPr>
          <a:xfrm>
            <a:off x="5511253" y="1369478"/>
            <a:ext cx="5052474" cy="830997"/>
          </a:xfrm>
          <a:prstGeom prst="rect">
            <a:avLst/>
          </a:prstGeom>
          <a:noFill/>
        </p:spPr>
        <p:txBody>
          <a:bodyPr wrap="square" rtlCol="0">
            <a:spAutoFit/>
          </a:bodyPr>
          <a:lstStyle/>
          <a:p>
            <a:r>
              <a:rPr lang="es-EC" sz="2400" b="1">
                <a:ln w="12700">
                  <a:noFill/>
                </a:ln>
                <a:solidFill>
                  <a:srgbClr val="6E6E7C"/>
                </a:solidFill>
              </a:rPr>
              <a:t>Generalidades de Indicadores de Calidad</a:t>
            </a:r>
          </a:p>
        </p:txBody>
      </p:sp>
      <p:sp>
        <p:nvSpPr>
          <p:cNvPr id="6" name="CuadroTexto 5">
            <a:extLst>
              <a:ext uri="{FF2B5EF4-FFF2-40B4-BE49-F238E27FC236}">
                <a16:creationId xmlns:a16="http://schemas.microsoft.com/office/drawing/2014/main" id="{F185047E-2BEB-CE4B-8090-6287C6EFEC65}"/>
              </a:ext>
            </a:extLst>
          </p:cNvPr>
          <p:cNvSpPr txBox="1"/>
          <p:nvPr/>
        </p:nvSpPr>
        <p:spPr>
          <a:xfrm>
            <a:off x="4090225" y="2567855"/>
            <a:ext cx="807395" cy="707886"/>
          </a:xfrm>
          <a:prstGeom prst="rect">
            <a:avLst/>
          </a:prstGeom>
          <a:noFill/>
        </p:spPr>
        <p:txBody>
          <a:bodyPr wrap="square" rtlCol="0">
            <a:spAutoFit/>
          </a:bodyPr>
          <a:lstStyle/>
          <a:p>
            <a:r>
              <a:rPr lang="es-EC" sz="4000" b="1">
                <a:ln w="12700">
                  <a:solidFill>
                    <a:srgbClr val="5E71FF"/>
                  </a:solidFill>
                </a:ln>
                <a:noFill/>
              </a:rPr>
              <a:t>02</a:t>
            </a:r>
          </a:p>
        </p:txBody>
      </p:sp>
      <p:sp>
        <p:nvSpPr>
          <p:cNvPr id="7" name="Triángulo 6">
            <a:extLst>
              <a:ext uri="{FF2B5EF4-FFF2-40B4-BE49-F238E27FC236}">
                <a16:creationId xmlns:a16="http://schemas.microsoft.com/office/drawing/2014/main" id="{B83F1D53-A536-A94D-8A7B-113680AD25B3}"/>
              </a:ext>
            </a:extLst>
          </p:cNvPr>
          <p:cNvSpPr/>
          <p:nvPr/>
        </p:nvSpPr>
        <p:spPr>
          <a:xfrm rot="5400000">
            <a:off x="5047680" y="2840590"/>
            <a:ext cx="188403" cy="162416"/>
          </a:xfrm>
          <a:prstGeom prst="triangle">
            <a:avLst/>
          </a:prstGeom>
          <a:solidFill>
            <a:srgbClr val="5E71FF">
              <a:alpha val="49804"/>
            </a:srgbClr>
          </a:solidFill>
          <a:ln w="19050" cap="rnd">
            <a:solidFill>
              <a:srgbClr val="5E71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8" name="CuadroTexto 7">
            <a:extLst>
              <a:ext uri="{FF2B5EF4-FFF2-40B4-BE49-F238E27FC236}">
                <a16:creationId xmlns:a16="http://schemas.microsoft.com/office/drawing/2014/main" id="{D0225797-2A38-534F-8135-1DE3F59ADC54}"/>
              </a:ext>
            </a:extLst>
          </p:cNvPr>
          <p:cNvSpPr txBox="1"/>
          <p:nvPr/>
        </p:nvSpPr>
        <p:spPr>
          <a:xfrm>
            <a:off x="5511253" y="2506300"/>
            <a:ext cx="5052474" cy="830997"/>
          </a:xfrm>
          <a:prstGeom prst="rect">
            <a:avLst/>
          </a:prstGeom>
          <a:noFill/>
        </p:spPr>
        <p:txBody>
          <a:bodyPr wrap="square" rtlCol="0">
            <a:spAutoFit/>
          </a:bodyPr>
          <a:lstStyle/>
          <a:p>
            <a:r>
              <a:rPr lang="es-EC" sz="2400" b="1" dirty="0">
                <a:ln w="12700">
                  <a:noFill/>
                </a:ln>
                <a:solidFill>
                  <a:srgbClr val="6E6E7C"/>
                </a:solidFill>
              </a:rPr>
              <a:t>Indicadores de Calidad: índice de calidad</a:t>
            </a:r>
          </a:p>
        </p:txBody>
      </p:sp>
      <p:sp>
        <p:nvSpPr>
          <p:cNvPr id="9" name="CuadroTexto 8">
            <a:extLst>
              <a:ext uri="{FF2B5EF4-FFF2-40B4-BE49-F238E27FC236}">
                <a16:creationId xmlns:a16="http://schemas.microsoft.com/office/drawing/2014/main" id="{AEBAE6E1-79B0-F244-8D56-F0AA1BCACEB9}"/>
              </a:ext>
            </a:extLst>
          </p:cNvPr>
          <p:cNvSpPr txBox="1"/>
          <p:nvPr/>
        </p:nvSpPr>
        <p:spPr>
          <a:xfrm>
            <a:off x="4090225" y="3704677"/>
            <a:ext cx="807395" cy="707886"/>
          </a:xfrm>
          <a:prstGeom prst="rect">
            <a:avLst/>
          </a:prstGeom>
          <a:noFill/>
        </p:spPr>
        <p:txBody>
          <a:bodyPr wrap="square" rtlCol="0">
            <a:spAutoFit/>
          </a:bodyPr>
          <a:lstStyle/>
          <a:p>
            <a:r>
              <a:rPr lang="es-EC" sz="4000" b="1">
                <a:ln w="12700">
                  <a:solidFill>
                    <a:srgbClr val="5E71FF"/>
                  </a:solidFill>
                </a:ln>
                <a:noFill/>
              </a:rPr>
              <a:t>03</a:t>
            </a:r>
          </a:p>
        </p:txBody>
      </p:sp>
      <p:sp>
        <p:nvSpPr>
          <p:cNvPr id="10" name="Triángulo 9">
            <a:extLst>
              <a:ext uri="{FF2B5EF4-FFF2-40B4-BE49-F238E27FC236}">
                <a16:creationId xmlns:a16="http://schemas.microsoft.com/office/drawing/2014/main" id="{FDF8DB9A-4244-2E4E-AD36-F927242804B4}"/>
              </a:ext>
            </a:extLst>
          </p:cNvPr>
          <p:cNvSpPr/>
          <p:nvPr/>
        </p:nvSpPr>
        <p:spPr>
          <a:xfrm rot="5400000">
            <a:off x="5047680" y="3977412"/>
            <a:ext cx="188403" cy="162416"/>
          </a:xfrm>
          <a:prstGeom prst="triangle">
            <a:avLst/>
          </a:prstGeom>
          <a:solidFill>
            <a:srgbClr val="5E71FF">
              <a:alpha val="49804"/>
            </a:srgbClr>
          </a:solidFill>
          <a:ln w="19050" cap="rnd">
            <a:solidFill>
              <a:srgbClr val="5E71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1" name="CuadroTexto 10">
            <a:extLst>
              <a:ext uri="{FF2B5EF4-FFF2-40B4-BE49-F238E27FC236}">
                <a16:creationId xmlns:a16="http://schemas.microsoft.com/office/drawing/2014/main" id="{78E3C555-75F7-DB44-B198-94C2C3A8EEB5}"/>
              </a:ext>
            </a:extLst>
          </p:cNvPr>
          <p:cNvSpPr txBox="1"/>
          <p:nvPr/>
        </p:nvSpPr>
        <p:spPr>
          <a:xfrm>
            <a:off x="5511253" y="3643122"/>
            <a:ext cx="5052474" cy="830997"/>
          </a:xfrm>
          <a:prstGeom prst="rect">
            <a:avLst/>
          </a:prstGeom>
          <a:noFill/>
        </p:spPr>
        <p:txBody>
          <a:bodyPr wrap="square" rtlCol="0">
            <a:spAutoFit/>
          </a:bodyPr>
          <a:lstStyle/>
          <a:p>
            <a:r>
              <a:rPr lang="es-EC" sz="2400" b="1">
                <a:ln w="12700">
                  <a:noFill/>
                </a:ln>
                <a:solidFill>
                  <a:srgbClr val="6E6E7C"/>
                </a:solidFill>
              </a:rPr>
              <a:t>Resultados de Indicadores de Calidad</a:t>
            </a:r>
          </a:p>
        </p:txBody>
      </p:sp>
      <p:sp>
        <p:nvSpPr>
          <p:cNvPr id="17" name="CuadroTexto 16">
            <a:extLst>
              <a:ext uri="{FF2B5EF4-FFF2-40B4-BE49-F238E27FC236}">
                <a16:creationId xmlns:a16="http://schemas.microsoft.com/office/drawing/2014/main" id="{B31ACEC7-9AD5-5248-BEE1-1A86F58EEC34}"/>
              </a:ext>
            </a:extLst>
          </p:cNvPr>
          <p:cNvSpPr txBox="1"/>
          <p:nvPr/>
        </p:nvSpPr>
        <p:spPr>
          <a:xfrm>
            <a:off x="4152609" y="4856355"/>
            <a:ext cx="807395" cy="707886"/>
          </a:xfrm>
          <a:prstGeom prst="rect">
            <a:avLst/>
          </a:prstGeom>
          <a:noFill/>
        </p:spPr>
        <p:txBody>
          <a:bodyPr wrap="square" rtlCol="0">
            <a:spAutoFit/>
          </a:bodyPr>
          <a:lstStyle/>
          <a:p>
            <a:r>
              <a:rPr lang="es-EC" sz="4000" b="1" dirty="0">
                <a:ln w="12700">
                  <a:solidFill>
                    <a:srgbClr val="5E71FF"/>
                  </a:solidFill>
                </a:ln>
                <a:noFill/>
              </a:rPr>
              <a:t>04</a:t>
            </a:r>
          </a:p>
        </p:txBody>
      </p:sp>
      <p:sp>
        <p:nvSpPr>
          <p:cNvPr id="18" name="Triángulo 17">
            <a:extLst>
              <a:ext uri="{FF2B5EF4-FFF2-40B4-BE49-F238E27FC236}">
                <a16:creationId xmlns:a16="http://schemas.microsoft.com/office/drawing/2014/main" id="{4EECC3E5-4740-C747-AD25-7228EA14404F}"/>
              </a:ext>
            </a:extLst>
          </p:cNvPr>
          <p:cNvSpPr/>
          <p:nvPr/>
        </p:nvSpPr>
        <p:spPr>
          <a:xfrm rot="5400000">
            <a:off x="5128887" y="5129090"/>
            <a:ext cx="188403" cy="162416"/>
          </a:xfrm>
          <a:prstGeom prst="triangle">
            <a:avLst/>
          </a:prstGeom>
          <a:solidFill>
            <a:srgbClr val="5E71FF">
              <a:alpha val="49804"/>
            </a:srgbClr>
          </a:solidFill>
          <a:ln w="19050" cap="rnd">
            <a:solidFill>
              <a:srgbClr val="5E71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9" name="CuadroTexto 18">
            <a:extLst>
              <a:ext uri="{FF2B5EF4-FFF2-40B4-BE49-F238E27FC236}">
                <a16:creationId xmlns:a16="http://schemas.microsoft.com/office/drawing/2014/main" id="{FEABCFF7-6B00-474E-B31A-F6210B670EC2}"/>
              </a:ext>
            </a:extLst>
          </p:cNvPr>
          <p:cNvSpPr txBox="1"/>
          <p:nvPr/>
        </p:nvSpPr>
        <p:spPr>
          <a:xfrm>
            <a:off x="5533645" y="4979465"/>
            <a:ext cx="5052474" cy="461665"/>
          </a:xfrm>
          <a:prstGeom prst="rect">
            <a:avLst/>
          </a:prstGeom>
          <a:noFill/>
        </p:spPr>
        <p:txBody>
          <a:bodyPr wrap="square" rtlCol="0">
            <a:spAutoFit/>
          </a:bodyPr>
          <a:lstStyle/>
          <a:p>
            <a:r>
              <a:rPr lang="es-EC" sz="2400" b="1" dirty="0">
                <a:ln w="12700">
                  <a:noFill/>
                </a:ln>
                <a:solidFill>
                  <a:srgbClr val="6E6E7C"/>
                </a:solidFill>
              </a:rPr>
              <a:t>Hallazgos</a:t>
            </a:r>
            <a:r>
              <a:rPr lang="es-EC" sz="2400" b="1" dirty="0">
                <a:solidFill>
                  <a:prstClr val="black">
                    <a:lumMod val="75000"/>
                    <a:lumOff val="25000"/>
                  </a:prstClr>
                </a:solidFill>
              </a:rPr>
              <a:t> </a:t>
            </a:r>
            <a:r>
              <a:rPr lang="es-EC" sz="2400" b="1" dirty="0">
                <a:ln w="12700">
                  <a:noFill/>
                </a:ln>
                <a:solidFill>
                  <a:srgbClr val="6E6E7C"/>
                </a:solidFill>
              </a:rPr>
              <a:t>y Recomendaciones</a:t>
            </a:r>
          </a:p>
        </p:txBody>
      </p:sp>
    </p:spTree>
    <p:extLst>
      <p:ext uri="{BB962C8B-B14F-4D97-AF65-F5344CB8AC3E}">
        <p14:creationId xmlns:p14="http://schemas.microsoft.com/office/powerpoint/2010/main" val="3690090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427445D-BC6C-7740-AD2B-D7BD60CC11E4}"/>
              </a:ext>
            </a:extLst>
          </p:cNvPr>
          <p:cNvSpPr>
            <a:spLocks noGrp="1"/>
          </p:cNvSpPr>
          <p:nvPr>
            <p:ph type="title"/>
          </p:nvPr>
        </p:nvSpPr>
        <p:spPr/>
        <p:txBody>
          <a:bodyPr>
            <a:normAutofit fontScale="90000"/>
          </a:bodyPr>
          <a:lstStyle/>
          <a:p>
            <a:r>
              <a:rPr lang="es-EC"/>
              <a:t>Generalidades de Indicadores de Calidad</a:t>
            </a:r>
          </a:p>
        </p:txBody>
      </p:sp>
      <p:sp>
        <p:nvSpPr>
          <p:cNvPr id="4" name="Marcador de texto 3">
            <a:extLst>
              <a:ext uri="{FF2B5EF4-FFF2-40B4-BE49-F238E27FC236}">
                <a16:creationId xmlns:a16="http://schemas.microsoft.com/office/drawing/2014/main" id="{71C1099A-4563-6143-B7C0-8739249BC1D7}"/>
              </a:ext>
            </a:extLst>
          </p:cNvPr>
          <p:cNvSpPr>
            <a:spLocks noGrp="1"/>
          </p:cNvSpPr>
          <p:nvPr>
            <p:ph type="body" sz="quarter" idx="12"/>
          </p:nvPr>
        </p:nvSpPr>
        <p:spPr/>
        <p:txBody>
          <a:bodyPr/>
          <a:lstStyle/>
          <a:p>
            <a:endParaRPr lang="es-EC"/>
          </a:p>
        </p:txBody>
      </p:sp>
      <p:sp>
        <p:nvSpPr>
          <p:cNvPr id="5" name="Marcador de texto 4">
            <a:extLst>
              <a:ext uri="{FF2B5EF4-FFF2-40B4-BE49-F238E27FC236}">
                <a16:creationId xmlns:a16="http://schemas.microsoft.com/office/drawing/2014/main" id="{B843D81D-EF0B-1449-9D1B-2D4824CFBB43}"/>
              </a:ext>
            </a:extLst>
          </p:cNvPr>
          <p:cNvSpPr>
            <a:spLocks noGrp="1"/>
          </p:cNvSpPr>
          <p:nvPr>
            <p:ph type="body" sz="quarter" idx="13"/>
          </p:nvPr>
        </p:nvSpPr>
        <p:spPr/>
        <p:txBody>
          <a:bodyPr/>
          <a:lstStyle/>
          <a:p>
            <a:r>
              <a:rPr lang="es-EC"/>
              <a:t>03</a:t>
            </a:r>
          </a:p>
        </p:txBody>
      </p:sp>
    </p:spTree>
    <p:extLst>
      <p:ext uri="{BB962C8B-B14F-4D97-AF65-F5344CB8AC3E}">
        <p14:creationId xmlns:p14="http://schemas.microsoft.com/office/powerpoint/2010/main" val="19985040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3F5A7B-EEBC-7D46-94F1-BC5297C38661}"/>
              </a:ext>
            </a:extLst>
          </p:cNvPr>
          <p:cNvSpPr>
            <a:spLocks noGrp="1"/>
          </p:cNvSpPr>
          <p:nvPr>
            <p:ph type="title"/>
          </p:nvPr>
        </p:nvSpPr>
        <p:spPr/>
        <p:txBody>
          <a:bodyPr>
            <a:normAutofit fontScale="90000"/>
          </a:bodyPr>
          <a:lstStyle/>
          <a:p>
            <a:r>
              <a:rPr lang="es-EC" dirty="0"/>
              <a:t>Aspectos Metodológicos</a:t>
            </a:r>
          </a:p>
        </p:txBody>
      </p:sp>
      <p:sp>
        <p:nvSpPr>
          <p:cNvPr id="3" name="Marcador de contenido 2">
            <a:extLst>
              <a:ext uri="{FF2B5EF4-FFF2-40B4-BE49-F238E27FC236}">
                <a16:creationId xmlns:a16="http://schemas.microsoft.com/office/drawing/2014/main" id="{F153E912-0BFC-8344-9FF8-B994E600D974}"/>
              </a:ext>
            </a:extLst>
          </p:cNvPr>
          <p:cNvSpPr>
            <a:spLocks noGrp="1"/>
          </p:cNvSpPr>
          <p:nvPr>
            <p:ph idx="4294967295"/>
          </p:nvPr>
        </p:nvSpPr>
        <p:spPr>
          <a:xfrm>
            <a:off x="797198" y="994266"/>
            <a:ext cx="9095071" cy="395520"/>
          </a:xfrm>
          <a:prstGeom prst="rect">
            <a:avLst/>
          </a:prstGeom>
        </p:spPr>
        <p:txBody>
          <a:bodyPr>
            <a:normAutofit fontScale="55000" lnSpcReduction="20000"/>
          </a:bodyPr>
          <a:lstStyle/>
          <a:p>
            <a:pPr marL="0" indent="0">
              <a:buNone/>
            </a:pPr>
            <a:r>
              <a:rPr lang="es-EC" sz="2500" dirty="0"/>
              <a:t>Censo de Información Ambiental Económica en Gobiernos Autónomos Descentralizados (Provinciales)</a:t>
            </a:r>
          </a:p>
          <a:p>
            <a:endParaRPr lang="es-EC" dirty="0"/>
          </a:p>
        </p:txBody>
      </p:sp>
      <p:graphicFrame>
        <p:nvGraphicFramePr>
          <p:cNvPr id="10" name="6 Marcador de contenido">
            <a:extLst>
              <a:ext uri="{FF2B5EF4-FFF2-40B4-BE49-F238E27FC236}">
                <a16:creationId xmlns:a16="http://schemas.microsoft.com/office/drawing/2014/main" id="{6F24FA05-95C7-7846-B606-976C1B5E071B}"/>
              </a:ext>
            </a:extLst>
          </p:cNvPr>
          <p:cNvGraphicFramePr>
            <a:graphicFrameLocks/>
          </p:cNvGraphicFramePr>
          <p:nvPr>
            <p:extLst>
              <p:ext uri="{D42A27DB-BD31-4B8C-83A1-F6EECF244321}">
                <p14:modId xmlns:p14="http://schemas.microsoft.com/office/powerpoint/2010/main" val="3743903920"/>
              </p:ext>
            </p:extLst>
          </p:nvPr>
        </p:nvGraphicFramePr>
        <p:xfrm>
          <a:off x="301811" y="2654300"/>
          <a:ext cx="7013389" cy="4000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CuadroTexto 11">
            <a:extLst>
              <a:ext uri="{FF2B5EF4-FFF2-40B4-BE49-F238E27FC236}">
                <a16:creationId xmlns:a16="http://schemas.microsoft.com/office/drawing/2014/main" id="{4DF2A802-2315-7B43-940D-6472E7286879}"/>
              </a:ext>
            </a:extLst>
          </p:cNvPr>
          <p:cNvSpPr txBox="1"/>
          <p:nvPr/>
        </p:nvSpPr>
        <p:spPr>
          <a:xfrm>
            <a:off x="797198" y="1468652"/>
            <a:ext cx="7978502" cy="1015663"/>
          </a:xfrm>
          <a:prstGeom prst="rect">
            <a:avLst/>
          </a:prstGeom>
          <a:noFill/>
        </p:spPr>
        <p:txBody>
          <a:bodyPr wrap="square" rtlCol="0">
            <a:spAutoFit/>
          </a:bodyPr>
          <a:lstStyle/>
          <a:p>
            <a:pPr algn="just"/>
            <a:r>
              <a:rPr lang="es-ES" sz="1200" dirty="0">
                <a:solidFill>
                  <a:schemeClr val="tx1">
                    <a:lumMod val="50000"/>
                    <a:lumOff val="50000"/>
                  </a:schemeClr>
                </a:solidFill>
              </a:rPr>
              <a:t>Generar información oportuna y confiable sobre la gestión de los Gobiernos Autónomos Descentralizados Provinciales del Ecuador, en cuanto a sus competencias en gestión ambiental, riego y drenaje, fomento y desarrollo productivo, turismo, gestión de riesgos, ingresos y gastos, cooperación internacional y vialidad, para la implementación de políticas públicas y seguimiento del Plan Nacional de Desarrollo. </a:t>
            </a:r>
            <a:endParaRPr lang="es-EC" sz="1200" dirty="0">
              <a:solidFill>
                <a:schemeClr val="tx1">
                  <a:lumMod val="50000"/>
                  <a:lumOff val="50000"/>
                </a:schemeClr>
              </a:solidFill>
            </a:endParaRPr>
          </a:p>
        </p:txBody>
      </p:sp>
      <p:pic>
        <p:nvPicPr>
          <p:cNvPr id="1026" name="Picture 2" descr="GAD Provinciales-2018 |">
            <a:extLst>
              <a:ext uri="{FF2B5EF4-FFF2-40B4-BE49-F238E27FC236}">
                <a16:creationId xmlns:a16="http://schemas.microsoft.com/office/drawing/2014/main" id="{D035EA75-2573-124B-A352-044EEB006DF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02942" y="1507247"/>
            <a:ext cx="2516378" cy="125326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5" name="Tabla 14">
            <a:extLst>
              <a:ext uri="{FF2B5EF4-FFF2-40B4-BE49-F238E27FC236}">
                <a16:creationId xmlns:a16="http://schemas.microsoft.com/office/drawing/2014/main" id="{61E65ED6-7663-6349-833E-3A11E050EEBD}"/>
              </a:ext>
            </a:extLst>
          </p:cNvPr>
          <p:cNvGraphicFramePr>
            <a:graphicFrameLocks noGrp="1"/>
          </p:cNvGraphicFramePr>
          <p:nvPr>
            <p:extLst>
              <p:ext uri="{D42A27DB-BD31-4B8C-83A1-F6EECF244321}">
                <p14:modId xmlns:p14="http://schemas.microsoft.com/office/powerpoint/2010/main" val="249738432"/>
              </p:ext>
            </p:extLst>
          </p:nvPr>
        </p:nvGraphicFramePr>
        <p:xfrm>
          <a:off x="7199498" y="3362820"/>
          <a:ext cx="4411351" cy="2425700"/>
        </p:xfrm>
        <a:graphic>
          <a:graphicData uri="http://schemas.openxmlformats.org/drawingml/2006/table">
            <a:tbl>
              <a:tblPr/>
              <a:tblGrid>
                <a:gridCol w="1338329">
                  <a:extLst>
                    <a:ext uri="{9D8B030D-6E8A-4147-A177-3AD203B41FA5}">
                      <a16:colId xmlns:a16="http://schemas.microsoft.com/office/drawing/2014/main" val="3650866781"/>
                    </a:ext>
                  </a:extLst>
                </a:gridCol>
                <a:gridCol w="976731">
                  <a:extLst>
                    <a:ext uri="{9D8B030D-6E8A-4147-A177-3AD203B41FA5}">
                      <a16:colId xmlns:a16="http://schemas.microsoft.com/office/drawing/2014/main" val="4065923337"/>
                    </a:ext>
                  </a:extLst>
                </a:gridCol>
                <a:gridCol w="1140914">
                  <a:extLst>
                    <a:ext uri="{9D8B030D-6E8A-4147-A177-3AD203B41FA5}">
                      <a16:colId xmlns:a16="http://schemas.microsoft.com/office/drawing/2014/main" val="684662800"/>
                    </a:ext>
                  </a:extLst>
                </a:gridCol>
                <a:gridCol w="955377">
                  <a:extLst>
                    <a:ext uri="{9D8B030D-6E8A-4147-A177-3AD203B41FA5}">
                      <a16:colId xmlns:a16="http://schemas.microsoft.com/office/drawing/2014/main" val="1498109850"/>
                    </a:ext>
                  </a:extLst>
                </a:gridCol>
              </a:tblGrid>
              <a:tr h="368300">
                <a:tc rowSpan="2">
                  <a:txBody>
                    <a:bodyPr/>
                    <a:lstStyle/>
                    <a:p>
                      <a:pPr algn="ctr" fontAlgn="b"/>
                      <a:r>
                        <a:rPr lang="es-EC" sz="1000" b="1" i="0" u="none" strike="noStrike" dirty="0">
                          <a:solidFill>
                            <a:srgbClr val="000000"/>
                          </a:solidFill>
                          <a:effectLst/>
                          <a:latin typeface="Century Gothic" panose="020B0502020202020204" pitchFamily="34" charset="0"/>
                        </a:rPr>
                        <a:t>Fase </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tc rowSpan="2">
                  <a:txBody>
                    <a:bodyPr/>
                    <a:lstStyle/>
                    <a:p>
                      <a:pPr algn="ctr" fontAlgn="b"/>
                      <a:r>
                        <a:rPr lang="es-EC" sz="1000" b="1" i="0" u="none" strike="noStrike" dirty="0">
                          <a:solidFill>
                            <a:srgbClr val="000000"/>
                          </a:solidFill>
                          <a:effectLst/>
                          <a:latin typeface="Century Gothic" panose="020B0502020202020204" pitchFamily="34" charset="0"/>
                        </a:rPr>
                        <a:t>Tiempo estimado (días) </a:t>
                      </a:r>
                    </a:p>
                  </a:txBody>
                  <a:tcPr marL="9525" marR="9525" marT="9525"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tc gridSpan="2">
                  <a:txBody>
                    <a:bodyPr/>
                    <a:lstStyle/>
                    <a:p>
                      <a:pPr algn="ctr" fontAlgn="b"/>
                      <a:r>
                        <a:rPr lang="es-EC" sz="1000" b="1" i="0" u="none" strike="noStrike" dirty="0">
                          <a:solidFill>
                            <a:srgbClr val="000000"/>
                          </a:solidFill>
                          <a:effectLst/>
                          <a:latin typeface="Century Gothic" panose="020B0502020202020204" pitchFamily="34" charset="0"/>
                        </a:rPr>
                        <a:t>Período de duración </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tc hMerge="1">
                  <a:txBody>
                    <a:bodyPr/>
                    <a:lstStyle/>
                    <a:p>
                      <a:endParaRPr lang="es-EC"/>
                    </a:p>
                  </a:txBody>
                  <a:tcPr/>
                </a:tc>
                <a:extLst>
                  <a:ext uri="{0D108BD9-81ED-4DB2-BD59-A6C34878D82A}">
                    <a16:rowId xmlns:a16="http://schemas.microsoft.com/office/drawing/2014/main" val="1487156729"/>
                  </a:ext>
                </a:extLst>
              </a:tr>
              <a:tr h="190500">
                <a:tc vMerge="1">
                  <a:txBody>
                    <a:bodyPr/>
                    <a:lstStyle/>
                    <a:p>
                      <a:endParaRPr lang="es-EC"/>
                    </a:p>
                  </a:txBody>
                  <a:tcPr/>
                </a:tc>
                <a:tc vMerge="1">
                  <a:txBody>
                    <a:bodyPr/>
                    <a:lstStyle/>
                    <a:p>
                      <a:endParaRPr lang="es-EC"/>
                    </a:p>
                  </a:txBody>
                  <a:tcPr/>
                </a:tc>
                <a:tc>
                  <a:txBody>
                    <a:bodyPr/>
                    <a:lstStyle/>
                    <a:p>
                      <a:pPr algn="ctr" fontAlgn="b"/>
                      <a:r>
                        <a:rPr lang="es-EC" sz="1000" b="1" i="0" u="none" strike="noStrike" dirty="0">
                          <a:solidFill>
                            <a:srgbClr val="000000"/>
                          </a:solidFill>
                          <a:effectLst/>
                          <a:latin typeface="Century Gothic" panose="020B0502020202020204" pitchFamily="34" charset="0"/>
                        </a:rPr>
                        <a:t>Fecha inicio </a:t>
                      </a:r>
                    </a:p>
                  </a:txBody>
                  <a:tcPr marL="9525" marR="9525" marT="9525"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tc>
                  <a:txBody>
                    <a:bodyPr/>
                    <a:lstStyle/>
                    <a:p>
                      <a:pPr algn="ctr" fontAlgn="b"/>
                      <a:r>
                        <a:rPr lang="es-EC" sz="1000" b="1" i="0" u="none" strike="noStrike">
                          <a:solidFill>
                            <a:srgbClr val="000000"/>
                          </a:solidFill>
                          <a:effectLst/>
                          <a:latin typeface="Century Gothic" panose="020B0502020202020204" pitchFamily="34" charset="0"/>
                        </a:rPr>
                        <a:t>Fecha fin </a:t>
                      </a:r>
                    </a:p>
                  </a:txBody>
                  <a:tcPr marL="9525" marR="9525" marT="9525" marB="0" anchor="b">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solidFill>
                      <a:srgbClr val="FFF2CC"/>
                    </a:solidFill>
                  </a:tcPr>
                </a:tc>
                <a:extLst>
                  <a:ext uri="{0D108BD9-81ED-4DB2-BD59-A6C34878D82A}">
                    <a16:rowId xmlns:a16="http://schemas.microsoft.com/office/drawing/2014/main" val="2839775267"/>
                  </a:ext>
                </a:extLst>
              </a:tr>
              <a:tr h="190500">
                <a:tc>
                  <a:txBody>
                    <a:bodyPr/>
                    <a:lstStyle/>
                    <a:p>
                      <a:pPr algn="ctr" fontAlgn="b"/>
                      <a:r>
                        <a:rPr lang="es-EC" sz="1000" b="0" i="0" u="none" strike="noStrike" dirty="0">
                          <a:solidFill>
                            <a:srgbClr val="000000"/>
                          </a:solidFill>
                          <a:effectLst/>
                          <a:latin typeface="Century Gothic" panose="020B0502020202020204" pitchFamily="34" charset="0"/>
                        </a:rPr>
                        <a:t>Planificación </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C" sz="1000" b="0" i="0" u="none" strike="noStrike" dirty="0">
                          <a:solidFill>
                            <a:srgbClr val="000000"/>
                          </a:solidFill>
                          <a:effectLst/>
                          <a:latin typeface="Century Gothic" panose="020B0502020202020204" pitchFamily="34" charset="0"/>
                        </a:rPr>
                        <a:t>47</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C" sz="1000" b="0" i="0" u="none" strike="noStrike" dirty="0">
                          <a:solidFill>
                            <a:srgbClr val="000000"/>
                          </a:solidFill>
                          <a:effectLst/>
                          <a:latin typeface="Century Gothic" panose="020B0502020202020204" pitchFamily="34" charset="0"/>
                        </a:rPr>
                        <a:t>03/01/2022</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C" sz="1000" b="0" i="0" u="none" strike="noStrike" dirty="0">
                          <a:solidFill>
                            <a:srgbClr val="000000"/>
                          </a:solidFill>
                          <a:effectLst/>
                          <a:latin typeface="Century Gothic" panose="020B0502020202020204" pitchFamily="34" charset="0"/>
                        </a:rPr>
                        <a:t>18/02/2022</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3890103907"/>
                  </a:ext>
                </a:extLst>
              </a:tr>
              <a:tr h="368300">
                <a:tc>
                  <a:txBody>
                    <a:bodyPr/>
                    <a:lstStyle/>
                    <a:p>
                      <a:pPr algn="ctr" fontAlgn="b"/>
                      <a:r>
                        <a:rPr lang="es-EC" sz="1000" b="0" i="0" u="none" strike="noStrike" dirty="0">
                          <a:solidFill>
                            <a:srgbClr val="000000"/>
                          </a:solidFill>
                          <a:effectLst/>
                          <a:latin typeface="Century Gothic" panose="020B0502020202020204" pitchFamily="34" charset="0"/>
                        </a:rPr>
                        <a:t>Diseño  </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S" sz="1000" b="0" i="0" u="none" strike="noStrike" dirty="0">
                          <a:solidFill>
                            <a:srgbClr val="000000"/>
                          </a:solidFill>
                          <a:effectLst/>
                          <a:latin typeface="Century Gothic" panose="020B0502020202020204" pitchFamily="34" charset="0"/>
                        </a:rPr>
                        <a:t>47</a:t>
                      </a:r>
                      <a:endParaRPr lang="es-EC" sz="10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C" sz="1000" b="0" i="0" u="none" strike="noStrike" dirty="0">
                          <a:solidFill>
                            <a:srgbClr val="000000"/>
                          </a:solidFill>
                          <a:effectLst/>
                          <a:latin typeface="Century Gothic" panose="020B0502020202020204" pitchFamily="34" charset="0"/>
                        </a:rPr>
                        <a:t>07/03/2022</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C" sz="1000" b="0" i="0" u="none" strike="noStrike" dirty="0">
                          <a:solidFill>
                            <a:srgbClr val="000000"/>
                          </a:solidFill>
                          <a:effectLst/>
                          <a:latin typeface="Century Gothic" panose="020B0502020202020204" pitchFamily="34" charset="0"/>
                        </a:rPr>
                        <a:t>15/04/2022</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4150123651"/>
                  </a:ext>
                </a:extLst>
              </a:tr>
              <a:tr h="368300">
                <a:tc>
                  <a:txBody>
                    <a:bodyPr/>
                    <a:lstStyle/>
                    <a:p>
                      <a:pPr algn="ctr" fontAlgn="b"/>
                      <a:r>
                        <a:rPr lang="es-EC" sz="1000" b="0" i="0" u="none" strike="noStrike" dirty="0">
                          <a:solidFill>
                            <a:srgbClr val="000000"/>
                          </a:solidFill>
                          <a:effectLst/>
                          <a:latin typeface="Century Gothic" panose="020B0502020202020204" pitchFamily="34" charset="0"/>
                        </a:rPr>
                        <a:t>Construcción</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S" sz="1000" b="0" i="0" u="none" strike="noStrike" dirty="0">
                          <a:solidFill>
                            <a:srgbClr val="000000"/>
                          </a:solidFill>
                          <a:effectLst/>
                          <a:latin typeface="Century Gothic" panose="020B0502020202020204" pitchFamily="34" charset="0"/>
                        </a:rPr>
                        <a:t>61</a:t>
                      </a:r>
                      <a:endParaRPr lang="es-EC" sz="10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S" sz="1000" b="0" i="0" u="none" strike="noStrike" dirty="0">
                          <a:solidFill>
                            <a:srgbClr val="000000"/>
                          </a:solidFill>
                          <a:effectLst/>
                          <a:latin typeface="Century Gothic" panose="020B0502020202020204" pitchFamily="34" charset="0"/>
                        </a:rPr>
                        <a:t>01/03/2022 </a:t>
                      </a:r>
                      <a:endParaRPr lang="es-EC" sz="10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S" sz="1000" b="0" i="0" u="none" strike="noStrike" dirty="0">
                          <a:solidFill>
                            <a:srgbClr val="000000"/>
                          </a:solidFill>
                          <a:effectLst/>
                          <a:latin typeface="Century Gothic" panose="020B0502020202020204" pitchFamily="34" charset="0"/>
                        </a:rPr>
                        <a:t>29/04/2022</a:t>
                      </a:r>
                      <a:endParaRPr lang="es-EC" sz="10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4"/>
                  </a:ext>
                </a:extLst>
              </a:tr>
              <a:tr h="368300">
                <a:tc>
                  <a:txBody>
                    <a:bodyPr/>
                    <a:lstStyle/>
                    <a:p>
                      <a:pPr algn="ctr" fontAlgn="b"/>
                      <a:r>
                        <a:rPr lang="es-EC" sz="1000" b="0" i="0" u="none" strike="noStrike" dirty="0">
                          <a:solidFill>
                            <a:srgbClr val="000000"/>
                          </a:solidFill>
                          <a:effectLst/>
                          <a:latin typeface="Century Gothic" panose="020B0502020202020204" pitchFamily="34" charset="0"/>
                        </a:rPr>
                        <a:t>Recolección/ Recopilación </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S" sz="1000" b="0" i="0" u="none" strike="noStrike" dirty="0">
                          <a:solidFill>
                            <a:srgbClr val="000000"/>
                          </a:solidFill>
                          <a:effectLst/>
                          <a:latin typeface="Century Gothic" panose="020B0502020202020204" pitchFamily="34" charset="0"/>
                        </a:rPr>
                        <a:t>30</a:t>
                      </a:r>
                      <a:endParaRPr lang="es-EC" sz="10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C" sz="1000" b="0" i="0" u="none" strike="noStrike" dirty="0">
                          <a:solidFill>
                            <a:srgbClr val="000000"/>
                          </a:solidFill>
                          <a:effectLst/>
                          <a:latin typeface="Century Gothic" panose="020B0502020202020204" pitchFamily="34" charset="0"/>
                        </a:rPr>
                        <a:t>01/06/2022</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C" sz="1000" b="0" i="0" u="none" strike="noStrike" dirty="0">
                          <a:solidFill>
                            <a:srgbClr val="000000"/>
                          </a:solidFill>
                          <a:effectLst/>
                          <a:latin typeface="Century Gothic" panose="020B0502020202020204" pitchFamily="34" charset="0"/>
                        </a:rPr>
                        <a:t>01/07/2022</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63174649"/>
                  </a:ext>
                </a:extLst>
              </a:tr>
              <a:tr h="190500">
                <a:tc>
                  <a:txBody>
                    <a:bodyPr/>
                    <a:lstStyle/>
                    <a:p>
                      <a:pPr algn="ctr" fontAlgn="b"/>
                      <a:r>
                        <a:rPr lang="es-EC" sz="1000" b="0" i="0" u="none" strike="noStrike" dirty="0">
                          <a:solidFill>
                            <a:srgbClr val="000000"/>
                          </a:solidFill>
                          <a:effectLst/>
                          <a:latin typeface="Century Gothic" panose="020B0502020202020204" pitchFamily="34" charset="0"/>
                        </a:rPr>
                        <a:t>Procesamiento </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S" sz="1000" b="0" i="0" u="none" strike="noStrike" dirty="0">
                          <a:solidFill>
                            <a:srgbClr val="000000"/>
                          </a:solidFill>
                          <a:effectLst/>
                          <a:latin typeface="Century Gothic" panose="020B0502020202020204" pitchFamily="34" charset="0"/>
                        </a:rPr>
                        <a:t>72</a:t>
                      </a:r>
                      <a:endParaRPr lang="es-EC" sz="10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C" sz="1000" b="0" i="0" u="none" strike="noStrike" dirty="0">
                          <a:solidFill>
                            <a:srgbClr val="000000"/>
                          </a:solidFill>
                          <a:effectLst/>
                          <a:latin typeface="Century Gothic" panose="020B0502020202020204" pitchFamily="34" charset="0"/>
                        </a:rPr>
                        <a:t>15/06/2022</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C" sz="1000" b="0" i="0" u="none" strike="noStrike" dirty="0">
                          <a:solidFill>
                            <a:srgbClr val="000000"/>
                          </a:solidFill>
                          <a:effectLst/>
                          <a:latin typeface="Century Gothic" panose="020B0502020202020204" pitchFamily="34" charset="0"/>
                        </a:rPr>
                        <a:t>26/08/2022</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2725081224"/>
                  </a:ext>
                </a:extLst>
              </a:tr>
              <a:tr h="190500">
                <a:tc>
                  <a:txBody>
                    <a:bodyPr/>
                    <a:lstStyle/>
                    <a:p>
                      <a:pPr algn="ctr" fontAlgn="b"/>
                      <a:r>
                        <a:rPr lang="es-EC" sz="1000" b="0" i="0" u="none" strike="noStrike" dirty="0">
                          <a:solidFill>
                            <a:srgbClr val="000000"/>
                          </a:solidFill>
                          <a:effectLst/>
                          <a:latin typeface="Century Gothic" panose="020B0502020202020204" pitchFamily="34" charset="0"/>
                        </a:rPr>
                        <a:t>Análisis </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S" sz="1000" b="0" i="0" u="none" strike="noStrike" dirty="0">
                          <a:solidFill>
                            <a:srgbClr val="000000"/>
                          </a:solidFill>
                          <a:effectLst/>
                          <a:latin typeface="Century Gothic" panose="020B0502020202020204" pitchFamily="34" charset="0"/>
                        </a:rPr>
                        <a:t>19</a:t>
                      </a:r>
                      <a:endParaRPr lang="es-EC" sz="10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C" sz="1000" b="0" i="0" u="none" strike="noStrike" dirty="0">
                          <a:solidFill>
                            <a:srgbClr val="000000"/>
                          </a:solidFill>
                          <a:effectLst/>
                          <a:latin typeface="Century Gothic" panose="020B0502020202020204" pitchFamily="34" charset="0"/>
                        </a:rPr>
                        <a:t>29/08/2022</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C" sz="1000" b="0" i="0" u="none" strike="noStrike" dirty="0">
                          <a:solidFill>
                            <a:srgbClr val="000000"/>
                          </a:solidFill>
                          <a:effectLst/>
                          <a:latin typeface="Century Gothic" panose="020B0502020202020204" pitchFamily="34" charset="0"/>
                        </a:rPr>
                        <a:t>16/09/2022</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481177658"/>
                  </a:ext>
                </a:extLst>
              </a:tr>
              <a:tr h="190500">
                <a:tc>
                  <a:txBody>
                    <a:bodyPr/>
                    <a:lstStyle/>
                    <a:p>
                      <a:pPr algn="ctr" fontAlgn="b"/>
                      <a:r>
                        <a:rPr lang="es-EC" sz="1000" b="0" i="0" u="none" strike="noStrike" dirty="0">
                          <a:solidFill>
                            <a:srgbClr val="000000"/>
                          </a:solidFill>
                          <a:effectLst/>
                          <a:latin typeface="Century Gothic" panose="020B0502020202020204" pitchFamily="34" charset="0"/>
                        </a:rPr>
                        <a:t>Difusión </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S" sz="1000" b="0" i="0" u="none" strike="noStrike" dirty="0">
                          <a:solidFill>
                            <a:srgbClr val="000000"/>
                          </a:solidFill>
                          <a:effectLst/>
                          <a:latin typeface="Century Gothic" panose="020B0502020202020204" pitchFamily="34" charset="0"/>
                        </a:rPr>
                        <a:t>05</a:t>
                      </a:r>
                      <a:endParaRPr lang="es-EC" sz="10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C" sz="1000" b="0" i="0" u="none" strike="noStrike" dirty="0">
                          <a:solidFill>
                            <a:srgbClr val="000000"/>
                          </a:solidFill>
                          <a:effectLst/>
                          <a:latin typeface="Century Gothic" panose="020B0502020202020204" pitchFamily="34" charset="0"/>
                        </a:rPr>
                        <a:t>26/09/2022</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tc>
                  <a:txBody>
                    <a:bodyPr/>
                    <a:lstStyle/>
                    <a:p>
                      <a:pPr algn="ctr" fontAlgn="b"/>
                      <a:r>
                        <a:rPr lang="es-EC" sz="1000" b="0" i="0" u="none" strike="noStrike" dirty="0">
                          <a:solidFill>
                            <a:srgbClr val="000000"/>
                          </a:solidFill>
                          <a:effectLst/>
                          <a:latin typeface="Century Gothic" panose="020B0502020202020204" pitchFamily="34" charset="0"/>
                        </a:rPr>
                        <a:t>30/09/2022</a:t>
                      </a:r>
                    </a:p>
                  </a:txBody>
                  <a:tcPr marL="9525" marR="9525" marT="9525" marB="0" anchor="ctr">
                    <a:lnL w="6350" cap="flat" cmpd="sng" algn="ctr">
                      <a:solidFill>
                        <a:srgbClr val="FFC000"/>
                      </a:solidFill>
                      <a:prstDash val="solid"/>
                      <a:round/>
                      <a:headEnd type="none" w="med" len="med"/>
                      <a:tailEnd type="none" w="med" len="med"/>
                    </a:lnL>
                    <a:lnR w="6350" cap="flat" cmpd="sng" algn="ctr">
                      <a:solidFill>
                        <a:srgbClr val="FFC000"/>
                      </a:solidFill>
                      <a:prstDash val="solid"/>
                      <a:round/>
                      <a:headEnd type="none" w="med" len="med"/>
                      <a:tailEnd type="none" w="med" len="med"/>
                    </a:lnR>
                    <a:lnT w="6350" cap="flat" cmpd="sng" algn="ctr">
                      <a:solidFill>
                        <a:srgbClr val="FFC000"/>
                      </a:solidFill>
                      <a:prstDash val="solid"/>
                      <a:round/>
                      <a:headEnd type="none" w="med" len="med"/>
                      <a:tailEnd type="none" w="med" len="med"/>
                    </a:lnT>
                    <a:lnB w="63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858591363"/>
                  </a:ext>
                </a:extLst>
              </a:tr>
            </a:tbl>
          </a:graphicData>
        </a:graphic>
      </p:graphicFrame>
      <p:sp>
        <p:nvSpPr>
          <p:cNvPr id="13" name="CuadroTexto 12">
            <a:extLst>
              <a:ext uri="{FF2B5EF4-FFF2-40B4-BE49-F238E27FC236}">
                <a16:creationId xmlns:a16="http://schemas.microsoft.com/office/drawing/2014/main" id="{76E98466-AE09-BD4D-9A80-10C295580886}"/>
              </a:ext>
            </a:extLst>
          </p:cNvPr>
          <p:cNvSpPr txBox="1"/>
          <p:nvPr/>
        </p:nvSpPr>
        <p:spPr>
          <a:xfrm>
            <a:off x="7235833" y="2970946"/>
            <a:ext cx="4375017" cy="246221"/>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es-EC" sz="1000" b="1" dirty="0"/>
              <a:t>Cronograma general de actividades de la operación estadística</a:t>
            </a:r>
            <a:endParaRPr lang="es-EC" sz="1000" dirty="0"/>
          </a:p>
        </p:txBody>
      </p:sp>
    </p:spTree>
    <p:extLst>
      <p:ext uri="{BB962C8B-B14F-4D97-AF65-F5344CB8AC3E}">
        <p14:creationId xmlns:p14="http://schemas.microsoft.com/office/powerpoint/2010/main" val="34743788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C" dirty="0"/>
              <a:t>Indicadores de calidad</a:t>
            </a:r>
          </a:p>
        </p:txBody>
      </p:sp>
      <p:sp>
        <p:nvSpPr>
          <p:cNvPr id="3" name="2 Marcador de texto"/>
          <p:cNvSpPr>
            <a:spLocks noGrp="1"/>
          </p:cNvSpPr>
          <p:nvPr>
            <p:ph type="body" sz="quarter" idx="10"/>
          </p:nvPr>
        </p:nvSpPr>
        <p:spPr/>
        <p:txBody>
          <a:bodyPr/>
          <a:lstStyle/>
          <a:p>
            <a:r>
              <a:rPr lang="es-EC" dirty="0"/>
              <a:t>Generalidades:</a:t>
            </a:r>
          </a:p>
        </p:txBody>
      </p:sp>
      <p:sp>
        <p:nvSpPr>
          <p:cNvPr id="4" name="3 Marcador de texto"/>
          <p:cNvSpPr>
            <a:spLocks noGrp="1"/>
          </p:cNvSpPr>
          <p:nvPr>
            <p:ph type="body" sz="quarter" idx="11"/>
          </p:nvPr>
        </p:nvSpPr>
        <p:spPr/>
        <p:txBody>
          <a:bodyPr/>
          <a:lstStyle/>
          <a:p>
            <a:endParaRPr lang="es-EC"/>
          </a:p>
        </p:txBody>
      </p:sp>
      <p:sp>
        <p:nvSpPr>
          <p:cNvPr id="7" name="23 CuadroTexto">
            <a:extLst>
              <a:ext uri="{FF2B5EF4-FFF2-40B4-BE49-F238E27FC236}">
                <a16:creationId xmlns:a16="http://schemas.microsoft.com/office/drawing/2014/main" id="{9CD9AE38-3B6B-5F40-B273-356679A6CC57}"/>
              </a:ext>
            </a:extLst>
          </p:cNvPr>
          <p:cNvSpPr txBox="1"/>
          <p:nvPr/>
        </p:nvSpPr>
        <p:spPr>
          <a:xfrm>
            <a:off x="662068" y="6451506"/>
            <a:ext cx="5061399" cy="323165"/>
          </a:xfrm>
          <a:prstGeom prst="rect">
            <a:avLst/>
          </a:prstGeom>
          <a:noFill/>
        </p:spPr>
        <p:txBody>
          <a:bodyPr wrap="square" lIns="68577" tIns="34289" rIns="68577" bIns="34289" rtlCol="0">
            <a:spAutoFit/>
          </a:bodyPr>
          <a:lstStyle/>
          <a:p>
            <a:r>
              <a:rPr lang="es-EC" sz="800" b="1"/>
              <a:t>Fuente: </a:t>
            </a:r>
            <a:r>
              <a:rPr lang="es-EC" sz="800"/>
              <a:t>Reporte de Indicadores de Calidad GADS Provinciales 2021</a:t>
            </a:r>
          </a:p>
          <a:p>
            <a:r>
              <a:rPr lang="es-EC" sz="800" b="1"/>
              <a:t>Elaboración: </a:t>
            </a:r>
            <a:r>
              <a:rPr lang="es-EC" sz="800"/>
              <a:t>DINCE </a:t>
            </a:r>
          </a:p>
        </p:txBody>
      </p:sp>
      <p:sp>
        <p:nvSpPr>
          <p:cNvPr id="9" name="Rectángulo 12">
            <a:extLst>
              <a:ext uri="{FF2B5EF4-FFF2-40B4-BE49-F238E27FC236}">
                <a16:creationId xmlns:a16="http://schemas.microsoft.com/office/drawing/2014/main" id="{07783E44-23A8-1C4A-AF79-88F6A700ADFD}"/>
              </a:ext>
            </a:extLst>
          </p:cNvPr>
          <p:cNvSpPr/>
          <p:nvPr/>
        </p:nvSpPr>
        <p:spPr>
          <a:xfrm>
            <a:off x="1329089" y="1603179"/>
            <a:ext cx="2585563" cy="365420"/>
          </a:xfrm>
          <a:prstGeom prst="roundRect">
            <a:avLst/>
          </a:prstGeom>
          <a:solidFill>
            <a:schemeClr val="bg1">
              <a:lumMod val="85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lIns="68577" tIns="34289" rIns="68577" bIns="34289" rtlCol="0" anchor="ctr"/>
          <a:lstStyle/>
          <a:p>
            <a:pPr algn="ctr"/>
            <a:r>
              <a:rPr lang="es-EC" sz="1100" b="1">
                <a:solidFill>
                  <a:schemeClr val="tx1"/>
                </a:solidFill>
              </a:rPr>
              <a:t>Oportunidad y puntualidad</a:t>
            </a:r>
            <a:endParaRPr lang="es-ES" sz="1100" b="1" dirty="0">
              <a:solidFill>
                <a:schemeClr val="tx1"/>
              </a:solidFill>
            </a:endParaRPr>
          </a:p>
        </p:txBody>
      </p:sp>
      <p:sp>
        <p:nvSpPr>
          <p:cNvPr id="10" name="Rectángulo 14">
            <a:extLst>
              <a:ext uri="{FF2B5EF4-FFF2-40B4-BE49-F238E27FC236}">
                <a16:creationId xmlns:a16="http://schemas.microsoft.com/office/drawing/2014/main" id="{75B750F2-156D-B441-80A7-453339142AF7}"/>
              </a:ext>
            </a:extLst>
          </p:cNvPr>
          <p:cNvSpPr/>
          <p:nvPr/>
        </p:nvSpPr>
        <p:spPr>
          <a:xfrm>
            <a:off x="5447329" y="1585852"/>
            <a:ext cx="2565000" cy="365420"/>
          </a:xfrm>
          <a:prstGeom prst="roundRect">
            <a:avLst/>
          </a:prstGeom>
          <a:solidFill>
            <a:schemeClr val="bg1">
              <a:lumMod val="85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lIns="68577" tIns="34289" rIns="68577" bIns="34289" rtlCol="0" anchor="ctr"/>
          <a:lstStyle/>
          <a:p>
            <a:pPr algn="ctr"/>
            <a:r>
              <a:rPr lang="es-EC" sz="1100" b="1">
                <a:solidFill>
                  <a:schemeClr val="tx1"/>
                </a:solidFill>
              </a:rPr>
              <a:t>Accesibilidad y claridad</a:t>
            </a:r>
            <a:endParaRPr lang="es-ES" sz="1100" b="1" dirty="0">
              <a:solidFill>
                <a:schemeClr val="tx1"/>
              </a:solidFill>
            </a:endParaRPr>
          </a:p>
        </p:txBody>
      </p:sp>
      <p:sp>
        <p:nvSpPr>
          <p:cNvPr id="11" name="Rectángulo 11">
            <a:extLst>
              <a:ext uri="{FF2B5EF4-FFF2-40B4-BE49-F238E27FC236}">
                <a16:creationId xmlns:a16="http://schemas.microsoft.com/office/drawing/2014/main" id="{9A177BCF-8E86-294E-994D-A097FB765AC1}"/>
              </a:ext>
            </a:extLst>
          </p:cNvPr>
          <p:cNvSpPr/>
          <p:nvPr/>
        </p:nvSpPr>
        <p:spPr>
          <a:xfrm>
            <a:off x="2547451" y="3809124"/>
            <a:ext cx="2734402" cy="405256"/>
          </a:xfrm>
          <a:prstGeom prst="roundRect">
            <a:avLst/>
          </a:prstGeom>
          <a:solidFill>
            <a:schemeClr val="bg1">
              <a:lumMod val="85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lIns="68577" tIns="34289" rIns="68577" bIns="34289" rtlCol="0" anchor="ctr"/>
          <a:lstStyle/>
          <a:p>
            <a:pPr algn="ctr"/>
            <a:r>
              <a:rPr lang="es-EC" sz="1100" b="1">
                <a:solidFill>
                  <a:schemeClr val="tx1"/>
                </a:solidFill>
              </a:rPr>
              <a:t>Precisión y confiabilidad</a:t>
            </a:r>
            <a:endParaRPr lang="es-ES" sz="1100" b="1" dirty="0">
              <a:solidFill>
                <a:schemeClr val="tx1"/>
              </a:solidFill>
            </a:endParaRPr>
          </a:p>
        </p:txBody>
      </p:sp>
      <p:sp>
        <p:nvSpPr>
          <p:cNvPr id="12" name="Rectángulo 9">
            <a:extLst>
              <a:ext uri="{FF2B5EF4-FFF2-40B4-BE49-F238E27FC236}">
                <a16:creationId xmlns:a16="http://schemas.microsoft.com/office/drawing/2014/main" id="{A511341E-AF29-AE42-84AA-4857DD43A586}"/>
              </a:ext>
            </a:extLst>
          </p:cNvPr>
          <p:cNvSpPr/>
          <p:nvPr/>
        </p:nvSpPr>
        <p:spPr>
          <a:xfrm>
            <a:off x="7297883" y="3721855"/>
            <a:ext cx="2619560" cy="405256"/>
          </a:xfrm>
          <a:prstGeom prst="roundRect">
            <a:avLst/>
          </a:prstGeom>
          <a:solidFill>
            <a:schemeClr val="bg1">
              <a:lumMod val="85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lIns="68577" tIns="34289" rIns="68577" bIns="34289" rtlCol="0" anchor="ctr"/>
          <a:lstStyle/>
          <a:p>
            <a:pPr algn="ctr"/>
            <a:r>
              <a:rPr lang="es-EC" sz="1100" b="1">
                <a:solidFill>
                  <a:schemeClr val="tx1"/>
                </a:solidFill>
              </a:rPr>
              <a:t>Procedimientos estadísticos adecuados</a:t>
            </a:r>
          </a:p>
        </p:txBody>
      </p:sp>
      <p:sp>
        <p:nvSpPr>
          <p:cNvPr id="15" name="Rectángulo 11">
            <a:extLst>
              <a:ext uri="{FF2B5EF4-FFF2-40B4-BE49-F238E27FC236}">
                <a16:creationId xmlns:a16="http://schemas.microsoft.com/office/drawing/2014/main" id="{12866EE6-039F-7B4B-A7AA-B881AC86B55D}"/>
              </a:ext>
            </a:extLst>
          </p:cNvPr>
          <p:cNvSpPr/>
          <p:nvPr/>
        </p:nvSpPr>
        <p:spPr>
          <a:xfrm>
            <a:off x="4184164" y="5846744"/>
            <a:ext cx="2336111" cy="194504"/>
          </a:xfrm>
          <a:prstGeom prst="roundRect">
            <a:avLst/>
          </a:prstGeom>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lIns="68577" tIns="34289" rIns="68577" bIns="34289" rtlCol="0" anchor="ctr"/>
          <a:lstStyle/>
          <a:p>
            <a:pPr algn="ctr"/>
            <a:r>
              <a:rPr lang="es-EC" sz="1000" b="1"/>
              <a:t>Total de indicadores</a:t>
            </a:r>
            <a:endParaRPr lang="es-ES" sz="1000" b="1" dirty="0"/>
          </a:p>
        </p:txBody>
      </p:sp>
      <p:sp>
        <p:nvSpPr>
          <p:cNvPr id="16" name="Rectángulo 11">
            <a:extLst>
              <a:ext uri="{FF2B5EF4-FFF2-40B4-BE49-F238E27FC236}">
                <a16:creationId xmlns:a16="http://schemas.microsoft.com/office/drawing/2014/main" id="{4821F9A5-1645-4A40-B739-29B8EF557192}"/>
              </a:ext>
            </a:extLst>
          </p:cNvPr>
          <p:cNvSpPr/>
          <p:nvPr/>
        </p:nvSpPr>
        <p:spPr>
          <a:xfrm>
            <a:off x="6839781" y="5855993"/>
            <a:ext cx="1199760" cy="196197"/>
          </a:xfrm>
          <a:prstGeom prst="roundRect">
            <a:avLst/>
          </a:prstGeom>
          <a:solidFill>
            <a:schemeClr val="accent6">
              <a:lumMod val="20000"/>
              <a:lumOff val="80000"/>
            </a:schemeClr>
          </a:solidFill>
          <a:ln>
            <a:solidFill>
              <a:srgbClr val="00B050"/>
            </a:solidFill>
          </a:ln>
        </p:spPr>
        <p:style>
          <a:lnRef idx="2">
            <a:schemeClr val="accent5">
              <a:shade val="50000"/>
            </a:schemeClr>
          </a:lnRef>
          <a:fillRef idx="1">
            <a:schemeClr val="accent5"/>
          </a:fillRef>
          <a:effectRef idx="0">
            <a:schemeClr val="accent5"/>
          </a:effectRef>
          <a:fontRef idx="minor">
            <a:schemeClr val="lt1"/>
          </a:fontRef>
        </p:style>
        <p:txBody>
          <a:bodyPr lIns="68577" tIns="34289" rIns="68577" bIns="34289" rtlCol="0" anchor="ctr"/>
          <a:lstStyle/>
          <a:p>
            <a:pPr algn="ctr"/>
            <a:r>
              <a:rPr lang="es-ES" sz="1000" b="1" dirty="0">
                <a:solidFill>
                  <a:schemeClr val="tx1"/>
                </a:solidFill>
              </a:rPr>
              <a:t>21</a:t>
            </a:r>
          </a:p>
        </p:txBody>
      </p:sp>
      <p:sp>
        <p:nvSpPr>
          <p:cNvPr id="18" name="Rectángulo 14">
            <a:extLst>
              <a:ext uri="{FF2B5EF4-FFF2-40B4-BE49-F238E27FC236}">
                <a16:creationId xmlns:a16="http://schemas.microsoft.com/office/drawing/2014/main" id="{36B804D6-11F3-2648-A480-51DA8E132E62}"/>
              </a:ext>
            </a:extLst>
          </p:cNvPr>
          <p:cNvSpPr/>
          <p:nvPr/>
        </p:nvSpPr>
        <p:spPr>
          <a:xfrm>
            <a:off x="9059851" y="1585852"/>
            <a:ext cx="2565000" cy="365420"/>
          </a:xfrm>
          <a:prstGeom prst="roundRect">
            <a:avLst/>
          </a:prstGeom>
          <a:solidFill>
            <a:schemeClr val="bg1">
              <a:lumMod val="85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lIns="68577" tIns="34289" rIns="68577" bIns="34289" rtlCol="0" anchor="ctr"/>
          <a:lstStyle/>
          <a:p>
            <a:pPr algn="ctr"/>
            <a:r>
              <a:rPr lang="es-EC" sz="1100" b="1" dirty="0">
                <a:solidFill>
                  <a:schemeClr val="tx1"/>
                </a:solidFill>
              </a:rPr>
              <a:t>Coherencia y comparabilidad</a:t>
            </a:r>
            <a:endParaRPr lang="es-ES" sz="1100" b="1" dirty="0">
              <a:solidFill>
                <a:schemeClr val="tx1"/>
              </a:solidFill>
            </a:endParaRPr>
          </a:p>
        </p:txBody>
      </p:sp>
      <p:graphicFrame>
        <p:nvGraphicFramePr>
          <p:cNvPr id="22" name="3 Gráfico"/>
          <p:cNvGraphicFramePr>
            <a:graphicFrameLocks/>
          </p:cNvGraphicFramePr>
          <p:nvPr>
            <p:extLst>
              <p:ext uri="{D42A27DB-BD31-4B8C-83A1-F6EECF244321}">
                <p14:modId xmlns:p14="http://schemas.microsoft.com/office/powerpoint/2010/main" val="228789288"/>
              </p:ext>
            </p:extLst>
          </p:nvPr>
        </p:nvGraphicFramePr>
        <p:xfrm>
          <a:off x="961159" y="2038362"/>
          <a:ext cx="3960000" cy="15504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3" name="6 Gráfico"/>
          <p:cNvGraphicFramePr>
            <a:graphicFrameLocks/>
          </p:cNvGraphicFramePr>
          <p:nvPr>
            <p:extLst>
              <p:ext uri="{D42A27DB-BD31-4B8C-83A1-F6EECF244321}">
                <p14:modId xmlns:p14="http://schemas.microsoft.com/office/powerpoint/2010/main" val="4023599795"/>
              </p:ext>
            </p:extLst>
          </p:nvPr>
        </p:nvGraphicFramePr>
        <p:xfrm>
          <a:off x="4740730" y="2038362"/>
          <a:ext cx="3960000" cy="1476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4" name="1 Gráfico"/>
          <p:cNvGraphicFramePr>
            <a:graphicFrameLocks/>
          </p:cNvGraphicFramePr>
          <p:nvPr>
            <p:extLst>
              <p:ext uri="{D42A27DB-BD31-4B8C-83A1-F6EECF244321}">
                <p14:modId xmlns:p14="http://schemas.microsoft.com/office/powerpoint/2010/main" val="1042362260"/>
              </p:ext>
            </p:extLst>
          </p:nvPr>
        </p:nvGraphicFramePr>
        <p:xfrm>
          <a:off x="8628568" y="2037628"/>
          <a:ext cx="3924000" cy="145467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5" name="5 Gráfico"/>
          <p:cNvGraphicFramePr>
            <a:graphicFrameLocks/>
          </p:cNvGraphicFramePr>
          <p:nvPr>
            <p:extLst>
              <p:ext uri="{D42A27DB-BD31-4B8C-83A1-F6EECF244321}">
                <p14:modId xmlns:p14="http://schemas.microsoft.com/office/powerpoint/2010/main" val="834497636"/>
              </p:ext>
            </p:extLst>
          </p:nvPr>
        </p:nvGraphicFramePr>
        <p:xfrm>
          <a:off x="1329089" y="4214380"/>
          <a:ext cx="4284000" cy="151684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6" name="4 Gráfico"/>
          <p:cNvGraphicFramePr>
            <a:graphicFrameLocks/>
          </p:cNvGraphicFramePr>
          <p:nvPr>
            <p:extLst>
              <p:ext uri="{D42A27DB-BD31-4B8C-83A1-F6EECF244321}">
                <p14:modId xmlns:p14="http://schemas.microsoft.com/office/powerpoint/2010/main" val="1903828102"/>
              </p:ext>
            </p:extLst>
          </p:nvPr>
        </p:nvGraphicFramePr>
        <p:xfrm>
          <a:off x="6468568" y="4291221"/>
          <a:ext cx="4320000" cy="144000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4491200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dirty="0"/>
              <a:t>Indicadores de calidad</a:t>
            </a:r>
            <a:endParaRPr lang="es-EC" dirty="0"/>
          </a:p>
        </p:txBody>
      </p:sp>
      <p:sp>
        <p:nvSpPr>
          <p:cNvPr id="3" name="2 Marcador de texto"/>
          <p:cNvSpPr>
            <a:spLocks noGrp="1"/>
          </p:cNvSpPr>
          <p:nvPr>
            <p:ph type="body" sz="quarter" idx="10"/>
          </p:nvPr>
        </p:nvSpPr>
        <p:spPr/>
        <p:txBody>
          <a:bodyPr/>
          <a:lstStyle/>
          <a:p>
            <a:r>
              <a:rPr lang="es-EC" dirty="0"/>
              <a:t>Generalidades:</a:t>
            </a:r>
          </a:p>
        </p:txBody>
      </p:sp>
      <p:sp>
        <p:nvSpPr>
          <p:cNvPr id="4" name="3 Marcador de texto"/>
          <p:cNvSpPr>
            <a:spLocks noGrp="1"/>
          </p:cNvSpPr>
          <p:nvPr>
            <p:ph type="body" sz="quarter" idx="11"/>
          </p:nvPr>
        </p:nvSpPr>
        <p:spPr/>
        <p:txBody>
          <a:bodyPr/>
          <a:lstStyle/>
          <a:p>
            <a:endParaRPr lang="es-EC"/>
          </a:p>
        </p:txBody>
      </p:sp>
      <p:sp>
        <p:nvSpPr>
          <p:cNvPr id="5" name="Rectángulo 11">
            <a:extLst>
              <a:ext uri="{FF2B5EF4-FFF2-40B4-BE49-F238E27FC236}">
                <a16:creationId xmlns:a16="http://schemas.microsoft.com/office/drawing/2014/main" id="{FE301E6D-6D15-0244-BDFA-53BAE006F6E6}"/>
              </a:ext>
            </a:extLst>
          </p:cNvPr>
          <p:cNvSpPr/>
          <p:nvPr/>
        </p:nvSpPr>
        <p:spPr>
          <a:xfrm>
            <a:off x="1005035" y="3846065"/>
            <a:ext cx="2572504" cy="378000"/>
          </a:xfrm>
          <a:prstGeom prst="roundRect">
            <a:avLst/>
          </a:prstGeom>
          <a:ln>
            <a:solidFill>
              <a:srgbClr val="00B050"/>
            </a:solidFill>
          </a:ln>
        </p:spPr>
        <p:style>
          <a:lnRef idx="2">
            <a:schemeClr val="accent6"/>
          </a:lnRef>
          <a:fillRef idx="1">
            <a:schemeClr val="lt1"/>
          </a:fillRef>
          <a:effectRef idx="0">
            <a:schemeClr val="accent6"/>
          </a:effectRef>
          <a:fontRef idx="minor">
            <a:schemeClr val="dk1"/>
          </a:fontRef>
        </p:style>
        <p:txBody>
          <a:bodyPr lIns="68577" tIns="34289" rIns="68577" bIns="34289" rtlCol="0" anchor="ctr"/>
          <a:lstStyle/>
          <a:p>
            <a:pPr algn="ctr"/>
            <a:r>
              <a:rPr lang="es-EC" sz="1200"/>
              <a:t>Precisión y confiabilidad</a:t>
            </a:r>
            <a:endParaRPr lang="es-ES" sz="1200" dirty="0"/>
          </a:p>
        </p:txBody>
      </p:sp>
      <p:sp>
        <p:nvSpPr>
          <p:cNvPr id="6" name="Rectángulo 12">
            <a:extLst>
              <a:ext uri="{FF2B5EF4-FFF2-40B4-BE49-F238E27FC236}">
                <a16:creationId xmlns:a16="http://schemas.microsoft.com/office/drawing/2014/main" id="{BA74A5CB-92AB-7547-88CA-48DA3040A597}"/>
              </a:ext>
            </a:extLst>
          </p:cNvPr>
          <p:cNvSpPr/>
          <p:nvPr/>
        </p:nvSpPr>
        <p:spPr>
          <a:xfrm>
            <a:off x="1015719" y="3380517"/>
            <a:ext cx="2572504" cy="378000"/>
          </a:xfrm>
          <a:prstGeom prst="roundRect">
            <a:avLst/>
          </a:prstGeom>
          <a:ln>
            <a:solidFill>
              <a:srgbClr val="00B050"/>
            </a:solidFill>
          </a:ln>
        </p:spPr>
        <p:style>
          <a:lnRef idx="2">
            <a:schemeClr val="accent6"/>
          </a:lnRef>
          <a:fillRef idx="1">
            <a:schemeClr val="lt1"/>
          </a:fillRef>
          <a:effectRef idx="0">
            <a:schemeClr val="accent6"/>
          </a:effectRef>
          <a:fontRef idx="minor">
            <a:schemeClr val="dk1"/>
          </a:fontRef>
        </p:style>
        <p:txBody>
          <a:bodyPr lIns="68577" tIns="34289" rIns="68577" bIns="34289" rtlCol="0" anchor="ctr"/>
          <a:lstStyle/>
          <a:p>
            <a:pPr algn="ctr"/>
            <a:r>
              <a:rPr lang="es-EC" sz="1200"/>
              <a:t>Oportunidad y puntualidad</a:t>
            </a:r>
            <a:endParaRPr lang="es-ES" sz="1200" dirty="0"/>
          </a:p>
        </p:txBody>
      </p:sp>
      <p:sp>
        <p:nvSpPr>
          <p:cNvPr id="7" name="Rectángulo 14">
            <a:extLst>
              <a:ext uri="{FF2B5EF4-FFF2-40B4-BE49-F238E27FC236}">
                <a16:creationId xmlns:a16="http://schemas.microsoft.com/office/drawing/2014/main" id="{D5931EC5-DF45-C94B-AD6B-B2E2E79D8937}"/>
              </a:ext>
            </a:extLst>
          </p:cNvPr>
          <p:cNvSpPr/>
          <p:nvPr/>
        </p:nvSpPr>
        <p:spPr>
          <a:xfrm>
            <a:off x="1023888" y="2935051"/>
            <a:ext cx="2572504" cy="378000"/>
          </a:xfrm>
          <a:prstGeom prst="roundRect">
            <a:avLst/>
          </a:prstGeom>
          <a:ln>
            <a:solidFill>
              <a:srgbClr val="00B050"/>
            </a:solidFill>
          </a:ln>
        </p:spPr>
        <p:style>
          <a:lnRef idx="2">
            <a:schemeClr val="accent6"/>
          </a:lnRef>
          <a:fillRef idx="1">
            <a:schemeClr val="lt1"/>
          </a:fillRef>
          <a:effectRef idx="0">
            <a:schemeClr val="accent6"/>
          </a:effectRef>
          <a:fontRef idx="minor">
            <a:schemeClr val="dk1"/>
          </a:fontRef>
        </p:style>
        <p:txBody>
          <a:bodyPr lIns="68577" tIns="34289" rIns="68577" bIns="34289" rtlCol="0" anchor="ctr"/>
          <a:lstStyle/>
          <a:p>
            <a:pPr algn="ctr"/>
            <a:r>
              <a:rPr lang="es-EC" sz="1200"/>
              <a:t>Accesibilidad y claridad</a:t>
            </a:r>
            <a:endParaRPr lang="es-ES" sz="1200" dirty="0"/>
          </a:p>
        </p:txBody>
      </p:sp>
      <p:sp>
        <p:nvSpPr>
          <p:cNvPr id="8" name="Rectángulo 9">
            <a:extLst>
              <a:ext uri="{FF2B5EF4-FFF2-40B4-BE49-F238E27FC236}">
                <a16:creationId xmlns:a16="http://schemas.microsoft.com/office/drawing/2014/main" id="{4A6F4CF6-C4F1-0F4C-9FAA-D0F2EB554633}"/>
              </a:ext>
            </a:extLst>
          </p:cNvPr>
          <p:cNvSpPr/>
          <p:nvPr/>
        </p:nvSpPr>
        <p:spPr>
          <a:xfrm>
            <a:off x="1015719" y="4283571"/>
            <a:ext cx="2572504" cy="378000"/>
          </a:xfrm>
          <a:prstGeom prst="roundRect">
            <a:avLst/>
          </a:prstGeom>
          <a:ln>
            <a:solidFill>
              <a:srgbClr val="00B050"/>
            </a:solidFill>
          </a:ln>
        </p:spPr>
        <p:style>
          <a:lnRef idx="2">
            <a:schemeClr val="accent6"/>
          </a:lnRef>
          <a:fillRef idx="1">
            <a:schemeClr val="lt1"/>
          </a:fillRef>
          <a:effectRef idx="0">
            <a:schemeClr val="accent6"/>
          </a:effectRef>
          <a:fontRef idx="minor">
            <a:schemeClr val="dk1"/>
          </a:fontRef>
        </p:style>
        <p:txBody>
          <a:bodyPr lIns="68577" tIns="34289" rIns="68577" bIns="34289" rtlCol="0" anchor="ctr"/>
          <a:lstStyle/>
          <a:p>
            <a:pPr algn="ctr"/>
            <a:r>
              <a:rPr lang="es-EC" sz="1200"/>
              <a:t>Procedimientos estadísticos adecuados</a:t>
            </a:r>
          </a:p>
        </p:txBody>
      </p:sp>
      <p:sp>
        <p:nvSpPr>
          <p:cNvPr id="9" name="Rectángulo 9">
            <a:extLst>
              <a:ext uri="{FF2B5EF4-FFF2-40B4-BE49-F238E27FC236}">
                <a16:creationId xmlns:a16="http://schemas.microsoft.com/office/drawing/2014/main" id="{DAABEDBE-A5C9-7A48-BCF7-B48A82E553B1}"/>
              </a:ext>
            </a:extLst>
          </p:cNvPr>
          <p:cNvSpPr/>
          <p:nvPr/>
        </p:nvSpPr>
        <p:spPr>
          <a:xfrm>
            <a:off x="9843963" y="2643845"/>
            <a:ext cx="972315" cy="231287"/>
          </a:xfrm>
          <a:prstGeom prst="roundRect">
            <a:avLst/>
          </a:prstGeom>
          <a:ln/>
        </p:spPr>
        <p:style>
          <a:lnRef idx="1">
            <a:schemeClr val="accent6"/>
          </a:lnRef>
          <a:fillRef idx="2">
            <a:schemeClr val="accent6"/>
          </a:fillRef>
          <a:effectRef idx="1">
            <a:schemeClr val="accent6"/>
          </a:effectRef>
          <a:fontRef idx="minor">
            <a:schemeClr val="dk1"/>
          </a:fontRef>
        </p:style>
        <p:txBody>
          <a:bodyPr lIns="68577" tIns="34289" rIns="68577" bIns="34289" rtlCol="0" anchor="ctr"/>
          <a:lstStyle/>
          <a:p>
            <a:pPr algn="ctr"/>
            <a:r>
              <a:rPr lang="es-EC" sz="900" dirty="0"/>
              <a:t>Planta Central</a:t>
            </a:r>
          </a:p>
        </p:txBody>
      </p:sp>
      <p:cxnSp>
        <p:nvCxnSpPr>
          <p:cNvPr id="10" name="25 Conector recto">
            <a:extLst>
              <a:ext uri="{FF2B5EF4-FFF2-40B4-BE49-F238E27FC236}">
                <a16:creationId xmlns:a16="http://schemas.microsoft.com/office/drawing/2014/main" id="{2923B542-4B83-744E-86CA-3B9D3473A482}"/>
              </a:ext>
            </a:extLst>
          </p:cNvPr>
          <p:cNvCxnSpPr/>
          <p:nvPr/>
        </p:nvCxnSpPr>
        <p:spPr>
          <a:xfrm>
            <a:off x="3698342" y="2739413"/>
            <a:ext cx="0" cy="2511000"/>
          </a:xfrm>
          <a:prstGeom prst="line">
            <a:avLst/>
          </a:prstGeom>
          <a:ln>
            <a:solidFill>
              <a:schemeClr val="bg2">
                <a:lumMod val="7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11" name="78 Conector recto">
            <a:extLst>
              <a:ext uri="{FF2B5EF4-FFF2-40B4-BE49-F238E27FC236}">
                <a16:creationId xmlns:a16="http://schemas.microsoft.com/office/drawing/2014/main" id="{A23A3428-A30E-F349-9BF7-A882B2F8D279}"/>
              </a:ext>
            </a:extLst>
          </p:cNvPr>
          <p:cNvCxnSpPr/>
          <p:nvPr/>
        </p:nvCxnSpPr>
        <p:spPr>
          <a:xfrm>
            <a:off x="6225272" y="2659585"/>
            <a:ext cx="0" cy="2511000"/>
          </a:xfrm>
          <a:prstGeom prst="line">
            <a:avLst/>
          </a:prstGeom>
          <a:ln>
            <a:solidFill>
              <a:schemeClr val="bg2">
                <a:lumMod val="7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12" name="79 Conector recto">
            <a:extLst>
              <a:ext uri="{FF2B5EF4-FFF2-40B4-BE49-F238E27FC236}">
                <a16:creationId xmlns:a16="http://schemas.microsoft.com/office/drawing/2014/main" id="{EF2046C4-6D09-CD43-93C2-E9BF0170BEA2}"/>
              </a:ext>
            </a:extLst>
          </p:cNvPr>
          <p:cNvCxnSpPr/>
          <p:nvPr/>
        </p:nvCxnSpPr>
        <p:spPr>
          <a:xfrm>
            <a:off x="9092741" y="2659585"/>
            <a:ext cx="0" cy="2511000"/>
          </a:xfrm>
          <a:prstGeom prst="line">
            <a:avLst/>
          </a:prstGeom>
          <a:ln>
            <a:solidFill>
              <a:schemeClr val="bg2">
                <a:lumMod val="75000"/>
              </a:schemeClr>
            </a:solidFill>
            <a:prstDash val="lgDashDot"/>
          </a:ln>
        </p:spPr>
        <p:style>
          <a:lnRef idx="1">
            <a:schemeClr val="accent1"/>
          </a:lnRef>
          <a:fillRef idx="0">
            <a:schemeClr val="accent1"/>
          </a:fillRef>
          <a:effectRef idx="0">
            <a:schemeClr val="accent1"/>
          </a:effectRef>
          <a:fontRef idx="minor">
            <a:schemeClr val="tx1"/>
          </a:fontRef>
        </p:style>
      </p:cxnSp>
      <p:sp>
        <p:nvSpPr>
          <p:cNvPr id="13" name="Rectángulo 9">
            <a:extLst>
              <a:ext uri="{FF2B5EF4-FFF2-40B4-BE49-F238E27FC236}">
                <a16:creationId xmlns:a16="http://schemas.microsoft.com/office/drawing/2014/main" id="{FE58887F-346D-9C4D-8295-198E4160BC52}"/>
              </a:ext>
            </a:extLst>
          </p:cNvPr>
          <p:cNvSpPr/>
          <p:nvPr/>
        </p:nvSpPr>
        <p:spPr>
          <a:xfrm>
            <a:off x="9830306" y="2945250"/>
            <a:ext cx="945000" cy="378000"/>
          </a:xfrm>
          <a:prstGeom prst="roundRect">
            <a:avLst/>
          </a:prstGeom>
          <a:ln>
            <a:solidFill>
              <a:srgbClr val="00B050"/>
            </a:solidFill>
          </a:ln>
        </p:spPr>
        <p:style>
          <a:lnRef idx="2">
            <a:schemeClr val="accent3"/>
          </a:lnRef>
          <a:fillRef idx="1">
            <a:schemeClr val="lt1"/>
          </a:fillRef>
          <a:effectRef idx="0">
            <a:schemeClr val="accent3"/>
          </a:effectRef>
          <a:fontRef idx="minor">
            <a:schemeClr val="dk1"/>
          </a:fontRef>
        </p:style>
        <p:txBody>
          <a:bodyPr lIns="68577" tIns="34289" rIns="68577" bIns="34289" rtlCol="0" anchor="ctr"/>
          <a:lstStyle/>
          <a:p>
            <a:pPr algn="ctr"/>
            <a:r>
              <a:rPr lang="es-ES" sz="1200" dirty="0"/>
              <a:t>2</a:t>
            </a:r>
            <a:endParaRPr lang="es-EC" sz="1200" dirty="0"/>
          </a:p>
        </p:txBody>
      </p:sp>
      <p:sp>
        <p:nvSpPr>
          <p:cNvPr id="14" name="Rectángulo 9">
            <a:extLst>
              <a:ext uri="{FF2B5EF4-FFF2-40B4-BE49-F238E27FC236}">
                <a16:creationId xmlns:a16="http://schemas.microsoft.com/office/drawing/2014/main" id="{766AE697-B2D8-4D4B-B63C-3E6DE31A55C3}"/>
              </a:ext>
            </a:extLst>
          </p:cNvPr>
          <p:cNvSpPr/>
          <p:nvPr/>
        </p:nvSpPr>
        <p:spPr>
          <a:xfrm>
            <a:off x="9822406" y="3374247"/>
            <a:ext cx="945000" cy="378000"/>
          </a:xfrm>
          <a:prstGeom prst="roundRect">
            <a:avLst/>
          </a:prstGeom>
          <a:ln>
            <a:solidFill>
              <a:srgbClr val="00B050"/>
            </a:solidFill>
          </a:ln>
        </p:spPr>
        <p:style>
          <a:lnRef idx="2">
            <a:schemeClr val="accent3"/>
          </a:lnRef>
          <a:fillRef idx="1">
            <a:schemeClr val="lt1"/>
          </a:fillRef>
          <a:effectRef idx="0">
            <a:schemeClr val="accent3"/>
          </a:effectRef>
          <a:fontRef idx="minor">
            <a:schemeClr val="dk1"/>
          </a:fontRef>
        </p:style>
        <p:txBody>
          <a:bodyPr lIns="68577" tIns="34289" rIns="68577" bIns="34289" rtlCol="0" anchor="ctr"/>
          <a:lstStyle/>
          <a:p>
            <a:pPr algn="ctr"/>
            <a:r>
              <a:rPr lang="es-EC" sz="1200" dirty="0"/>
              <a:t>14</a:t>
            </a:r>
          </a:p>
        </p:txBody>
      </p:sp>
      <p:sp>
        <p:nvSpPr>
          <p:cNvPr id="15" name="Rectángulo 9">
            <a:extLst>
              <a:ext uri="{FF2B5EF4-FFF2-40B4-BE49-F238E27FC236}">
                <a16:creationId xmlns:a16="http://schemas.microsoft.com/office/drawing/2014/main" id="{A3BC9D7A-1E5D-3846-A78A-B5079E31F5D9}"/>
              </a:ext>
            </a:extLst>
          </p:cNvPr>
          <p:cNvSpPr/>
          <p:nvPr/>
        </p:nvSpPr>
        <p:spPr>
          <a:xfrm>
            <a:off x="9822406" y="3805913"/>
            <a:ext cx="945000" cy="378000"/>
          </a:xfrm>
          <a:prstGeom prst="roundRect">
            <a:avLst/>
          </a:prstGeom>
          <a:ln>
            <a:solidFill>
              <a:srgbClr val="00B050"/>
            </a:solidFill>
          </a:ln>
        </p:spPr>
        <p:style>
          <a:lnRef idx="2">
            <a:schemeClr val="accent3"/>
          </a:lnRef>
          <a:fillRef idx="1">
            <a:schemeClr val="lt1"/>
          </a:fillRef>
          <a:effectRef idx="0">
            <a:schemeClr val="accent3"/>
          </a:effectRef>
          <a:fontRef idx="minor">
            <a:schemeClr val="dk1"/>
          </a:fontRef>
        </p:style>
        <p:txBody>
          <a:bodyPr lIns="68577" tIns="34289" rIns="68577" bIns="34289" rtlCol="0" anchor="ctr"/>
          <a:lstStyle/>
          <a:p>
            <a:pPr algn="ctr"/>
            <a:r>
              <a:rPr lang="es-EC" sz="1200"/>
              <a:t>2</a:t>
            </a:r>
          </a:p>
        </p:txBody>
      </p:sp>
      <p:sp>
        <p:nvSpPr>
          <p:cNvPr id="16" name="Rectángulo 9">
            <a:extLst>
              <a:ext uri="{FF2B5EF4-FFF2-40B4-BE49-F238E27FC236}">
                <a16:creationId xmlns:a16="http://schemas.microsoft.com/office/drawing/2014/main" id="{D02AEA67-0EB3-074A-A43F-97FB31C5F064}"/>
              </a:ext>
            </a:extLst>
          </p:cNvPr>
          <p:cNvSpPr/>
          <p:nvPr/>
        </p:nvSpPr>
        <p:spPr>
          <a:xfrm>
            <a:off x="9822406" y="4256840"/>
            <a:ext cx="945000" cy="378000"/>
          </a:xfrm>
          <a:prstGeom prst="roundRect">
            <a:avLst/>
          </a:prstGeom>
          <a:ln>
            <a:solidFill>
              <a:srgbClr val="00B050"/>
            </a:solidFill>
          </a:ln>
        </p:spPr>
        <p:style>
          <a:lnRef idx="2">
            <a:schemeClr val="accent3"/>
          </a:lnRef>
          <a:fillRef idx="1">
            <a:schemeClr val="lt1"/>
          </a:fillRef>
          <a:effectRef idx="0">
            <a:schemeClr val="accent3"/>
          </a:effectRef>
          <a:fontRef idx="minor">
            <a:schemeClr val="dk1"/>
          </a:fontRef>
        </p:style>
        <p:txBody>
          <a:bodyPr lIns="68577" tIns="34289" rIns="68577" bIns="34289" rtlCol="0" anchor="ctr"/>
          <a:lstStyle/>
          <a:p>
            <a:pPr algn="ctr"/>
            <a:r>
              <a:rPr lang="es-EC" sz="1200"/>
              <a:t>2</a:t>
            </a:r>
          </a:p>
        </p:txBody>
      </p:sp>
      <p:sp>
        <p:nvSpPr>
          <p:cNvPr id="17" name="Rectángulo 9">
            <a:extLst>
              <a:ext uri="{FF2B5EF4-FFF2-40B4-BE49-F238E27FC236}">
                <a16:creationId xmlns:a16="http://schemas.microsoft.com/office/drawing/2014/main" id="{98A66CDF-F870-0846-9EC7-F4E9FF6A4F6C}"/>
              </a:ext>
            </a:extLst>
          </p:cNvPr>
          <p:cNvSpPr/>
          <p:nvPr/>
        </p:nvSpPr>
        <p:spPr>
          <a:xfrm>
            <a:off x="1023888" y="5245551"/>
            <a:ext cx="2515224" cy="378000"/>
          </a:xfrm>
          <a:prstGeom prst="roundRect">
            <a:avLst/>
          </a:prstGeom>
          <a:ln/>
        </p:spPr>
        <p:style>
          <a:lnRef idx="1">
            <a:schemeClr val="accent6"/>
          </a:lnRef>
          <a:fillRef idx="2">
            <a:schemeClr val="accent6"/>
          </a:fillRef>
          <a:effectRef idx="1">
            <a:schemeClr val="accent6"/>
          </a:effectRef>
          <a:fontRef idx="minor">
            <a:schemeClr val="dk1"/>
          </a:fontRef>
        </p:style>
        <p:txBody>
          <a:bodyPr lIns="68577" tIns="34289" rIns="68577" bIns="34289" rtlCol="0" anchor="ctr"/>
          <a:lstStyle/>
          <a:p>
            <a:pPr algn="ctr"/>
            <a:r>
              <a:rPr lang="es-EC" sz="1200"/>
              <a:t>Total</a:t>
            </a:r>
          </a:p>
        </p:txBody>
      </p:sp>
      <p:sp>
        <p:nvSpPr>
          <p:cNvPr id="18" name="Rectángulo 14">
            <a:extLst>
              <a:ext uri="{FF2B5EF4-FFF2-40B4-BE49-F238E27FC236}">
                <a16:creationId xmlns:a16="http://schemas.microsoft.com/office/drawing/2014/main" id="{8D9C75A1-DA79-2A47-8202-F1BDCF3E7D8D}"/>
              </a:ext>
            </a:extLst>
          </p:cNvPr>
          <p:cNvSpPr/>
          <p:nvPr/>
        </p:nvSpPr>
        <p:spPr>
          <a:xfrm>
            <a:off x="9822406" y="5148909"/>
            <a:ext cx="945000" cy="378000"/>
          </a:xfrm>
          <a:prstGeom prst="roundRect">
            <a:avLst/>
          </a:prstGeom>
          <a:ln/>
        </p:spPr>
        <p:style>
          <a:lnRef idx="1">
            <a:schemeClr val="accent6"/>
          </a:lnRef>
          <a:fillRef idx="2">
            <a:schemeClr val="accent6"/>
          </a:fillRef>
          <a:effectRef idx="1">
            <a:schemeClr val="accent6"/>
          </a:effectRef>
          <a:fontRef idx="minor">
            <a:schemeClr val="dk1"/>
          </a:fontRef>
        </p:style>
        <p:txBody>
          <a:bodyPr lIns="68577" tIns="34289" rIns="68577" bIns="34289" rtlCol="0" anchor="ctr"/>
          <a:lstStyle/>
          <a:p>
            <a:pPr algn="ctr"/>
            <a:r>
              <a:rPr lang="es-ES" sz="1200" dirty="0"/>
              <a:t>21</a:t>
            </a:r>
          </a:p>
        </p:txBody>
      </p:sp>
      <p:sp>
        <p:nvSpPr>
          <p:cNvPr id="19" name="Rectángulo 14">
            <a:extLst>
              <a:ext uri="{FF2B5EF4-FFF2-40B4-BE49-F238E27FC236}">
                <a16:creationId xmlns:a16="http://schemas.microsoft.com/office/drawing/2014/main" id="{9D10E980-CAA9-E74B-8624-377467E273CD}"/>
              </a:ext>
            </a:extLst>
          </p:cNvPr>
          <p:cNvSpPr/>
          <p:nvPr/>
        </p:nvSpPr>
        <p:spPr>
          <a:xfrm>
            <a:off x="1171517" y="2150475"/>
            <a:ext cx="2277245" cy="486000"/>
          </a:xfrm>
          <a:prstGeom prst="roundRect">
            <a:avLst/>
          </a:prstGeom>
          <a:solidFill>
            <a:schemeClr val="bg1">
              <a:lumMod val="85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lIns="68577" tIns="34289" rIns="68577" bIns="34289" rtlCol="0" anchor="ctr"/>
          <a:lstStyle/>
          <a:p>
            <a:pPr algn="ctr"/>
            <a:r>
              <a:rPr lang="es-EC" sz="1100" b="1">
                <a:solidFill>
                  <a:schemeClr val="tx1"/>
                </a:solidFill>
              </a:rPr>
              <a:t>Dimensiones de calidad </a:t>
            </a:r>
            <a:endParaRPr lang="es-ES" sz="1100" b="1" dirty="0">
              <a:solidFill>
                <a:schemeClr val="tx1"/>
              </a:solidFill>
            </a:endParaRPr>
          </a:p>
        </p:txBody>
      </p:sp>
      <p:sp>
        <p:nvSpPr>
          <p:cNvPr id="20" name="Rectángulo 14">
            <a:extLst>
              <a:ext uri="{FF2B5EF4-FFF2-40B4-BE49-F238E27FC236}">
                <a16:creationId xmlns:a16="http://schemas.microsoft.com/office/drawing/2014/main" id="{CA71276A-4022-754C-8CD0-9CD900333527}"/>
              </a:ext>
            </a:extLst>
          </p:cNvPr>
          <p:cNvSpPr/>
          <p:nvPr/>
        </p:nvSpPr>
        <p:spPr>
          <a:xfrm>
            <a:off x="4308136" y="2150475"/>
            <a:ext cx="1539508" cy="486000"/>
          </a:xfrm>
          <a:prstGeom prst="roundRect">
            <a:avLst/>
          </a:prstGeom>
          <a:solidFill>
            <a:schemeClr val="bg1">
              <a:lumMod val="85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lIns="68577" tIns="34289" rIns="68577" bIns="34289" rtlCol="0" anchor="ctr"/>
          <a:lstStyle/>
          <a:p>
            <a:pPr algn="ctr"/>
            <a:r>
              <a:rPr lang="es-EC" sz="1100" b="1">
                <a:solidFill>
                  <a:schemeClr val="tx1"/>
                </a:solidFill>
              </a:rPr>
              <a:t>Número de Fases del MPE</a:t>
            </a:r>
            <a:endParaRPr lang="es-ES" sz="1100" b="1" dirty="0">
              <a:solidFill>
                <a:schemeClr val="tx1"/>
              </a:solidFill>
            </a:endParaRPr>
          </a:p>
        </p:txBody>
      </p:sp>
      <p:sp>
        <p:nvSpPr>
          <p:cNvPr id="21" name="Rectángulo 14">
            <a:extLst>
              <a:ext uri="{FF2B5EF4-FFF2-40B4-BE49-F238E27FC236}">
                <a16:creationId xmlns:a16="http://schemas.microsoft.com/office/drawing/2014/main" id="{8DCFD84B-6DA1-C743-A3E1-6100A37DE45C}"/>
              </a:ext>
            </a:extLst>
          </p:cNvPr>
          <p:cNvSpPr/>
          <p:nvPr/>
        </p:nvSpPr>
        <p:spPr>
          <a:xfrm>
            <a:off x="6707018" y="2147896"/>
            <a:ext cx="1837261" cy="486000"/>
          </a:xfrm>
          <a:prstGeom prst="roundRect">
            <a:avLst/>
          </a:prstGeom>
          <a:solidFill>
            <a:schemeClr val="bg1">
              <a:lumMod val="85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lIns="68577" tIns="34289" rIns="68577" bIns="34289" rtlCol="0" anchor="ctr"/>
          <a:lstStyle/>
          <a:p>
            <a:pPr algn="ctr"/>
            <a:r>
              <a:rPr lang="es-EC" sz="1100" b="1">
                <a:solidFill>
                  <a:schemeClr val="tx1"/>
                </a:solidFill>
              </a:rPr>
              <a:t>Número de indicadores</a:t>
            </a:r>
            <a:endParaRPr lang="es-ES" sz="1100" b="1" dirty="0">
              <a:solidFill>
                <a:schemeClr val="tx1"/>
              </a:solidFill>
            </a:endParaRPr>
          </a:p>
        </p:txBody>
      </p:sp>
      <p:sp>
        <p:nvSpPr>
          <p:cNvPr id="22" name="Rectángulo 14">
            <a:extLst>
              <a:ext uri="{FF2B5EF4-FFF2-40B4-BE49-F238E27FC236}">
                <a16:creationId xmlns:a16="http://schemas.microsoft.com/office/drawing/2014/main" id="{3CBC3309-A227-8440-AB6B-B3BB3B64FC28}"/>
              </a:ext>
            </a:extLst>
          </p:cNvPr>
          <p:cNvSpPr/>
          <p:nvPr/>
        </p:nvSpPr>
        <p:spPr>
          <a:xfrm>
            <a:off x="9315496" y="2150475"/>
            <a:ext cx="2029250" cy="483421"/>
          </a:xfrm>
          <a:prstGeom prst="roundRect">
            <a:avLst/>
          </a:prstGeom>
          <a:solidFill>
            <a:schemeClr val="bg1">
              <a:lumMod val="85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lIns="68577" tIns="34289" rIns="68577" bIns="34289" rtlCol="0" anchor="ctr"/>
          <a:lstStyle/>
          <a:p>
            <a:pPr algn="ctr"/>
            <a:r>
              <a:rPr lang="es-EC" sz="1100" b="1" dirty="0">
                <a:solidFill>
                  <a:schemeClr val="tx1"/>
                </a:solidFill>
              </a:rPr>
              <a:t>Número de indicadores por fuente</a:t>
            </a:r>
            <a:endParaRPr lang="es-ES" sz="1100" b="1" dirty="0">
              <a:solidFill>
                <a:schemeClr val="tx1"/>
              </a:solidFill>
            </a:endParaRPr>
          </a:p>
        </p:txBody>
      </p:sp>
      <p:sp>
        <p:nvSpPr>
          <p:cNvPr id="23" name="Rectángulo 14">
            <a:extLst>
              <a:ext uri="{FF2B5EF4-FFF2-40B4-BE49-F238E27FC236}">
                <a16:creationId xmlns:a16="http://schemas.microsoft.com/office/drawing/2014/main" id="{0273CC36-12DC-784C-9A02-4EB068A8455C}"/>
              </a:ext>
            </a:extLst>
          </p:cNvPr>
          <p:cNvSpPr/>
          <p:nvPr/>
        </p:nvSpPr>
        <p:spPr>
          <a:xfrm>
            <a:off x="7308915" y="5223580"/>
            <a:ext cx="945000" cy="378000"/>
          </a:xfrm>
          <a:prstGeom prst="roundRect">
            <a:avLst/>
          </a:prstGeom>
          <a:ln/>
        </p:spPr>
        <p:style>
          <a:lnRef idx="1">
            <a:schemeClr val="accent6"/>
          </a:lnRef>
          <a:fillRef idx="2">
            <a:schemeClr val="accent6"/>
          </a:fillRef>
          <a:effectRef idx="1">
            <a:schemeClr val="accent6"/>
          </a:effectRef>
          <a:fontRef idx="minor">
            <a:schemeClr val="dk1"/>
          </a:fontRef>
        </p:style>
        <p:txBody>
          <a:bodyPr lIns="68577" tIns="34289" rIns="68577" bIns="34289" rtlCol="0" anchor="ctr"/>
          <a:lstStyle/>
          <a:p>
            <a:pPr algn="ctr"/>
            <a:r>
              <a:rPr lang="es-ES" sz="1200" dirty="0"/>
              <a:t>21</a:t>
            </a:r>
          </a:p>
        </p:txBody>
      </p:sp>
      <p:sp>
        <p:nvSpPr>
          <p:cNvPr id="24" name="Rectángulo 9">
            <a:extLst>
              <a:ext uri="{FF2B5EF4-FFF2-40B4-BE49-F238E27FC236}">
                <a16:creationId xmlns:a16="http://schemas.microsoft.com/office/drawing/2014/main" id="{0BD31242-BE61-A940-BC0B-F9B1A62DD800}"/>
              </a:ext>
            </a:extLst>
          </p:cNvPr>
          <p:cNvSpPr/>
          <p:nvPr/>
        </p:nvSpPr>
        <p:spPr>
          <a:xfrm>
            <a:off x="1015719" y="4715434"/>
            <a:ext cx="2571232" cy="378000"/>
          </a:xfrm>
          <a:prstGeom prst="roundRect">
            <a:avLst/>
          </a:prstGeom>
          <a:ln>
            <a:solidFill>
              <a:srgbClr val="00B050"/>
            </a:solidFill>
          </a:ln>
        </p:spPr>
        <p:style>
          <a:lnRef idx="2">
            <a:schemeClr val="accent6"/>
          </a:lnRef>
          <a:fillRef idx="1">
            <a:schemeClr val="lt1"/>
          </a:fillRef>
          <a:effectRef idx="0">
            <a:schemeClr val="accent6"/>
          </a:effectRef>
          <a:fontRef idx="minor">
            <a:schemeClr val="dk1"/>
          </a:fontRef>
        </p:style>
        <p:txBody>
          <a:bodyPr lIns="68577" tIns="34289" rIns="68577" bIns="34289" rtlCol="0" anchor="ctr"/>
          <a:lstStyle/>
          <a:p>
            <a:pPr algn="ctr"/>
            <a:r>
              <a:rPr lang="es-EC" sz="1200"/>
              <a:t>Coherencia y comparabilidad</a:t>
            </a:r>
          </a:p>
        </p:txBody>
      </p:sp>
      <p:sp>
        <p:nvSpPr>
          <p:cNvPr id="27" name="Rectángulo 9">
            <a:extLst>
              <a:ext uri="{FF2B5EF4-FFF2-40B4-BE49-F238E27FC236}">
                <a16:creationId xmlns:a16="http://schemas.microsoft.com/office/drawing/2014/main" id="{93AA1327-6587-124F-9726-CA08DA851D27}"/>
              </a:ext>
            </a:extLst>
          </p:cNvPr>
          <p:cNvSpPr/>
          <p:nvPr/>
        </p:nvSpPr>
        <p:spPr>
          <a:xfrm>
            <a:off x="9822406" y="4681524"/>
            <a:ext cx="945000" cy="378000"/>
          </a:xfrm>
          <a:prstGeom prst="roundRect">
            <a:avLst/>
          </a:prstGeom>
          <a:ln>
            <a:solidFill>
              <a:srgbClr val="00B050"/>
            </a:solidFill>
          </a:ln>
        </p:spPr>
        <p:style>
          <a:lnRef idx="2">
            <a:schemeClr val="accent3"/>
          </a:lnRef>
          <a:fillRef idx="1">
            <a:schemeClr val="lt1"/>
          </a:fillRef>
          <a:effectRef idx="0">
            <a:schemeClr val="accent3"/>
          </a:effectRef>
          <a:fontRef idx="minor">
            <a:schemeClr val="dk1"/>
          </a:fontRef>
        </p:style>
        <p:txBody>
          <a:bodyPr lIns="68577" tIns="34289" rIns="68577" bIns="34289" rtlCol="0" anchor="ctr"/>
          <a:lstStyle/>
          <a:p>
            <a:pPr algn="ctr"/>
            <a:r>
              <a:rPr lang="es-EC" sz="1200"/>
              <a:t>1</a:t>
            </a:r>
          </a:p>
        </p:txBody>
      </p:sp>
      <p:sp>
        <p:nvSpPr>
          <p:cNvPr id="28" name="23 CuadroTexto">
            <a:extLst>
              <a:ext uri="{FF2B5EF4-FFF2-40B4-BE49-F238E27FC236}">
                <a16:creationId xmlns:a16="http://schemas.microsoft.com/office/drawing/2014/main" id="{B776ED18-BA33-F345-9CA5-FE3F9D7A5F8B}"/>
              </a:ext>
            </a:extLst>
          </p:cNvPr>
          <p:cNvSpPr txBox="1"/>
          <p:nvPr/>
        </p:nvSpPr>
        <p:spPr>
          <a:xfrm>
            <a:off x="639490" y="6462603"/>
            <a:ext cx="5061399" cy="323165"/>
          </a:xfrm>
          <a:prstGeom prst="rect">
            <a:avLst/>
          </a:prstGeom>
          <a:noFill/>
        </p:spPr>
        <p:txBody>
          <a:bodyPr wrap="square" lIns="68577" tIns="34289" rIns="68577" bIns="34289" rtlCol="0">
            <a:spAutoFit/>
          </a:bodyPr>
          <a:lstStyle/>
          <a:p>
            <a:r>
              <a:rPr lang="es-EC" sz="800" b="1"/>
              <a:t>Fuente: </a:t>
            </a:r>
            <a:r>
              <a:rPr lang="es-EC" sz="800"/>
              <a:t>Reporte de Indicadores de Calidad GADS Provinciales 2021</a:t>
            </a:r>
          </a:p>
          <a:p>
            <a:r>
              <a:rPr lang="es-EC" sz="800" b="1"/>
              <a:t>Elaboración: </a:t>
            </a:r>
            <a:r>
              <a:rPr lang="es-EC" sz="800"/>
              <a:t>DINCE </a:t>
            </a:r>
          </a:p>
        </p:txBody>
      </p:sp>
      <p:pic>
        <p:nvPicPr>
          <p:cNvPr id="26" name="Imagen 25"/>
          <p:cNvPicPr>
            <a:picLocks noChangeAspect="1"/>
          </p:cNvPicPr>
          <p:nvPr/>
        </p:nvPicPr>
        <p:blipFill>
          <a:blip r:embed="rId2"/>
          <a:stretch>
            <a:fillRect/>
          </a:stretch>
        </p:blipFill>
        <p:spPr>
          <a:xfrm>
            <a:off x="4002641" y="2982074"/>
            <a:ext cx="2120680" cy="2355835"/>
          </a:xfrm>
          <a:prstGeom prst="rect">
            <a:avLst/>
          </a:prstGeom>
        </p:spPr>
      </p:pic>
      <p:pic>
        <p:nvPicPr>
          <p:cNvPr id="31" name="Imagen 30"/>
          <p:cNvPicPr>
            <a:picLocks noChangeAspect="1"/>
          </p:cNvPicPr>
          <p:nvPr/>
        </p:nvPicPr>
        <p:blipFill>
          <a:blip r:embed="rId3"/>
          <a:stretch>
            <a:fillRect/>
          </a:stretch>
        </p:blipFill>
        <p:spPr>
          <a:xfrm>
            <a:off x="6427619" y="3051201"/>
            <a:ext cx="2521775" cy="2199212"/>
          </a:xfrm>
          <a:prstGeom prst="rect">
            <a:avLst/>
          </a:prstGeom>
        </p:spPr>
      </p:pic>
    </p:spTree>
    <p:extLst>
      <p:ext uri="{BB962C8B-B14F-4D97-AF65-F5344CB8AC3E}">
        <p14:creationId xmlns:p14="http://schemas.microsoft.com/office/powerpoint/2010/main" val="30043213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dirty="0"/>
              <a:t>Indicadores de calidad </a:t>
            </a:r>
            <a:endParaRPr lang="es-EC" dirty="0"/>
          </a:p>
        </p:txBody>
      </p:sp>
      <p:sp>
        <p:nvSpPr>
          <p:cNvPr id="3" name="2 Marcador de texto"/>
          <p:cNvSpPr>
            <a:spLocks noGrp="1"/>
          </p:cNvSpPr>
          <p:nvPr>
            <p:ph type="body" sz="quarter" idx="10"/>
          </p:nvPr>
        </p:nvSpPr>
        <p:spPr/>
        <p:txBody>
          <a:bodyPr/>
          <a:lstStyle/>
          <a:p>
            <a:r>
              <a:rPr lang="es-ES"/>
              <a:t>Indicadores reportados</a:t>
            </a:r>
            <a:endParaRPr lang="es-ES" dirty="0"/>
          </a:p>
        </p:txBody>
      </p:sp>
      <p:sp>
        <p:nvSpPr>
          <p:cNvPr id="4" name="3 Marcador de texto"/>
          <p:cNvSpPr>
            <a:spLocks noGrp="1"/>
          </p:cNvSpPr>
          <p:nvPr>
            <p:ph type="body" sz="quarter" idx="11"/>
          </p:nvPr>
        </p:nvSpPr>
        <p:spPr/>
        <p:txBody>
          <a:bodyPr/>
          <a:lstStyle/>
          <a:p>
            <a:endParaRPr lang="es-EC"/>
          </a:p>
        </p:txBody>
      </p:sp>
      <p:sp>
        <p:nvSpPr>
          <p:cNvPr id="8" name="CuadroTexto 4">
            <a:extLst>
              <a:ext uri="{FF2B5EF4-FFF2-40B4-BE49-F238E27FC236}">
                <a16:creationId xmlns:a16="http://schemas.microsoft.com/office/drawing/2014/main" id="{7BC33C59-4F02-8744-8C98-0B83A924FBEF}"/>
              </a:ext>
            </a:extLst>
          </p:cNvPr>
          <p:cNvSpPr txBox="1"/>
          <p:nvPr/>
        </p:nvSpPr>
        <p:spPr>
          <a:xfrm>
            <a:off x="692830" y="6046688"/>
            <a:ext cx="5703437" cy="338554"/>
          </a:xfrm>
          <a:prstGeom prst="rect">
            <a:avLst/>
          </a:prstGeom>
          <a:noFill/>
        </p:spPr>
        <p:txBody>
          <a:bodyPr wrap="square" rtlCol="0">
            <a:spAutoFit/>
          </a:bodyPr>
          <a:lstStyle/>
          <a:p>
            <a:pPr algn="just"/>
            <a:endParaRPr lang="es-ES" sz="800" dirty="0"/>
          </a:p>
          <a:p>
            <a:pPr algn="just"/>
            <a:endParaRPr lang="es-EC" sz="800" dirty="0"/>
          </a:p>
        </p:txBody>
      </p:sp>
      <p:sp>
        <p:nvSpPr>
          <p:cNvPr id="9" name="23 CuadroTexto">
            <a:extLst>
              <a:ext uri="{FF2B5EF4-FFF2-40B4-BE49-F238E27FC236}">
                <a16:creationId xmlns:a16="http://schemas.microsoft.com/office/drawing/2014/main" id="{C22544BF-C9F5-A848-B884-DB2C3CB44922}"/>
              </a:ext>
            </a:extLst>
          </p:cNvPr>
          <p:cNvSpPr txBox="1"/>
          <p:nvPr/>
        </p:nvSpPr>
        <p:spPr>
          <a:xfrm>
            <a:off x="639490" y="6462603"/>
            <a:ext cx="5061399" cy="323165"/>
          </a:xfrm>
          <a:prstGeom prst="rect">
            <a:avLst/>
          </a:prstGeom>
          <a:noFill/>
        </p:spPr>
        <p:txBody>
          <a:bodyPr wrap="square" lIns="68577" tIns="34289" rIns="68577" bIns="34289" rtlCol="0">
            <a:spAutoFit/>
          </a:bodyPr>
          <a:lstStyle/>
          <a:p>
            <a:r>
              <a:rPr lang="es-EC" sz="800" b="1"/>
              <a:t>Fuente: </a:t>
            </a:r>
            <a:r>
              <a:rPr lang="es-EC" sz="800"/>
              <a:t>Reporte de Indicadores de Calidad GADS Provinciales 2021</a:t>
            </a:r>
          </a:p>
          <a:p>
            <a:r>
              <a:rPr lang="es-EC" sz="800" b="1"/>
              <a:t>Elaboración: </a:t>
            </a:r>
            <a:r>
              <a:rPr lang="es-EC" sz="800"/>
              <a:t>DINCE </a:t>
            </a:r>
          </a:p>
        </p:txBody>
      </p:sp>
      <p:graphicFrame>
        <p:nvGraphicFramePr>
          <p:cNvPr id="12" name="11 Gráfico"/>
          <p:cNvGraphicFramePr>
            <a:graphicFrameLocks/>
          </p:cNvGraphicFramePr>
          <p:nvPr>
            <p:extLst>
              <p:ext uri="{D42A27DB-BD31-4B8C-83A1-F6EECF244321}">
                <p14:modId xmlns:p14="http://schemas.microsoft.com/office/powerpoint/2010/main" val="551925369"/>
              </p:ext>
            </p:extLst>
          </p:nvPr>
        </p:nvGraphicFramePr>
        <p:xfrm>
          <a:off x="692830" y="2464426"/>
          <a:ext cx="5008059" cy="259228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Tabla 13"/>
          <p:cNvGraphicFramePr>
            <a:graphicFrameLocks noGrp="1"/>
          </p:cNvGraphicFramePr>
          <p:nvPr>
            <p:extLst>
              <p:ext uri="{D42A27DB-BD31-4B8C-83A1-F6EECF244321}">
                <p14:modId xmlns:p14="http://schemas.microsoft.com/office/powerpoint/2010/main" val="355962911"/>
              </p:ext>
            </p:extLst>
          </p:nvPr>
        </p:nvGraphicFramePr>
        <p:xfrm>
          <a:off x="5994400" y="951025"/>
          <a:ext cx="5928841" cy="5578061"/>
        </p:xfrm>
        <a:graphic>
          <a:graphicData uri="http://schemas.openxmlformats.org/drawingml/2006/table">
            <a:tbl>
              <a:tblPr/>
              <a:tblGrid>
                <a:gridCol w="909118">
                  <a:extLst>
                    <a:ext uri="{9D8B030D-6E8A-4147-A177-3AD203B41FA5}">
                      <a16:colId xmlns:a16="http://schemas.microsoft.com/office/drawing/2014/main" val="20000"/>
                    </a:ext>
                  </a:extLst>
                </a:gridCol>
                <a:gridCol w="5019723">
                  <a:extLst>
                    <a:ext uri="{9D8B030D-6E8A-4147-A177-3AD203B41FA5}">
                      <a16:colId xmlns:a16="http://schemas.microsoft.com/office/drawing/2014/main" val="20001"/>
                    </a:ext>
                  </a:extLst>
                </a:gridCol>
              </a:tblGrid>
              <a:tr h="209515">
                <a:tc>
                  <a:txBody>
                    <a:bodyPr/>
                    <a:lstStyle/>
                    <a:p>
                      <a:pPr algn="ctr" rtl="0" fontAlgn="ctr"/>
                      <a:r>
                        <a:rPr lang="es-EC" sz="1200" b="1" i="0" u="none" strike="noStrike" dirty="0">
                          <a:solidFill>
                            <a:srgbClr val="FFFFFF"/>
                          </a:solidFill>
                          <a:effectLst/>
                          <a:latin typeface="Century Gothic" panose="020B0502020202020204" pitchFamily="34" charset="0"/>
                        </a:rPr>
                        <a:t>Nro.</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00B050"/>
                    </a:solidFill>
                  </a:tcPr>
                </a:tc>
                <a:tc>
                  <a:txBody>
                    <a:bodyPr/>
                    <a:lstStyle/>
                    <a:p>
                      <a:pPr algn="ctr" rtl="0" fontAlgn="ctr"/>
                      <a:r>
                        <a:rPr lang="es-EC" sz="1200" b="1" i="0" u="none" strike="noStrike">
                          <a:solidFill>
                            <a:srgbClr val="FFFFFF"/>
                          </a:solidFill>
                          <a:effectLst/>
                          <a:latin typeface="Century Gothic" panose="020B0502020202020204" pitchFamily="34" charset="0"/>
                        </a:rPr>
                        <a:t>INDICADORES DE CALIDAD </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00B050"/>
                    </a:solidFill>
                  </a:tcPr>
                </a:tc>
                <a:extLst>
                  <a:ext uri="{0D108BD9-81ED-4DB2-BD59-A6C34878D82A}">
                    <a16:rowId xmlns:a16="http://schemas.microsoft.com/office/drawing/2014/main" val="10000"/>
                  </a:ext>
                </a:extLst>
              </a:tr>
              <a:tr h="296018">
                <a:tc>
                  <a:txBody>
                    <a:bodyPr/>
                    <a:lstStyle/>
                    <a:p>
                      <a:pPr algn="ctr" fontAlgn="ctr"/>
                      <a:r>
                        <a:rPr lang="es-EC" sz="1100" b="0" i="0" u="none" strike="noStrike" dirty="0">
                          <a:solidFill>
                            <a:srgbClr val="000000"/>
                          </a:solidFill>
                          <a:effectLst/>
                          <a:latin typeface="Century Gothic" panose="020B0502020202020204" pitchFamily="34" charset="0"/>
                        </a:rPr>
                        <a:t>1</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S" sz="1100" b="0" i="0" u="none" strike="noStrike" dirty="0">
                          <a:solidFill>
                            <a:srgbClr val="000000"/>
                          </a:solidFill>
                          <a:effectLst/>
                          <a:latin typeface="Century Gothic" panose="020B0502020202020204" pitchFamily="34" charset="0"/>
                        </a:rPr>
                        <a:t>Puntualidad en la aprobación del plan de dirección de proyecto</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173853">
                <a:tc>
                  <a:txBody>
                    <a:bodyPr/>
                    <a:lstStyle/>
                    <a:p>
                      <a:pPr algn="ctr" fontAlgn="ctr"/>
                      <a:r>
                        <a:rPr lang="es-EC" sz="1100" b="0" i="0" u="none" strike="noStrike" dirty="0">
                          <a:solidFill>
                            <a:srgbClr val="000000"/>
                          </a:solidFill>
                          <a:effectLst/>
                          <a:latin typeface="Century Gothic" panose="020B0502020202020204" pitchFamily="34" charset="0"/>
                        </a:rPr>
                        <a:t>2</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S" sz="1100" b="0" i="0" u="none" strike="noStrike" dirty="0">
                          <a:solidFill>
                            <a:srgbClr val="000000"/>
                          </a:solidFill>
                          <a:effectLst/>
                          <a:latin typeface="Century Gothic" panose="020B0502020202020204" pitchFamily="34" charset="0"/>
                        </a:rPr>
                        <a:t>Puntualidad en la aprobación del plan de tabulados  </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296018">
                <a:tc>
                  <a:txBody>
                    <a:bodyPr/>
                    <a:lstStyle/>
                    <a:p>
                      <a:pPr algn="ctr" fontAlgn="ctr"/>
                      <a:r>
                        <a:rPr lang="es-EC" sz="1100" b="0" i="0" u="none" strike="noStrike" dirty="0">
                          <a:solidFill>
                            <a:srgbClr val="000000"/>
                          </a:solidFill>
                          <a:effectLst/>
                          <a:latin typeface="Century Gothic" panose="020B0502020202020204" pitchFamily="34" charset="0"/>
                        </a:rPr>
                        <a:t>3</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S" sz="1100" b="0" i="0" u="none" strike="noStrike" dirty="0">
                          <a:solidFill>
                            <a:srgbClr val="000000"/>
                          </a:solidFill>
                          <a:effectLst/>
                          <a:latin typeface="Century Gothic" panose="020B0502020202020204" pitchFamily="34" charset="0"/>
                        </a:rPr>
                        <a:t>Puntualidad en la aprobación de manuales  del usuario (8 manuales) </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96018">
                <a:tc>
                  <a:txBody>
                    <a:bodyPr/>
                    <a:lstStyle/>
                    <a:p>
                      <a:pPr algn="ctr" fontAlgn="ctr"/>
                      <a:r>
                        <a:rPr lang="es-EC" sz="1100" b="0" i="0" u="none" strike="noStrike">
                          <a:solidFill>
                            <a:srgbClr val="000000"/>
                          </a:solidFill>
                          <a:effectLst/>
                          <a:latin typeface="Century Gothic" panose="020B0502020202020204" pitchFamily="34" charset="0"/>
                        </a:rPr>
                        <a:t>4</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S" sz="1100" b="0" i="0" u="none" strike="noStrike" dirty="0">
                          <a:solidFill>
                            <a:srgbClr val="000000"/>
                          </a:solidFill>
                          <a:effectLst/>
                          <a:latin typeface="Century Gothic" panose="020B0502020202020204" pitchFamily="34" charset="0"/>
                        </a:rPr>
                        <a:t>Puntualidad en el envío  de manuales  del usuario (8 manuales)</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231804">
                <a:tc>
                  <a:txBody>
                    <a:bodyPr/>
                    <a:lstStyle/>
                    <a:p>
                      <a:pPr algn="ctr" fontAlgn="ctr"/>
                      <a:r>
                        <a:rPr lang="es-EC" sz="1100" b="0" i="0" u="none" strike="noStrike">
                          <a:solidFill>
                            <a:srgbClr val="000000"/>
                          </a:solidFill>
                          <a:effectLst/>
                          <a:latin typeface="Century Gothic" panose="020B0502020202020204" pitchFamily="34" charset="0"/>
                        </a:rPr>
                        <a:t>5</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S" sz="1100" b="0" i="0" u="none" strike="noStrike" dirty="0">
                          <a:solidFill>
                            <a:srgbClr val="000000"/>
                          </a:solidFill>
                          <a:effectLst/>
                          <a:latin typeface="Century Gothic" panose="020B0502020202020204" pitchFamily="34" charset="0"/>
                        </a:rPr>
                        <a:t>Puntualidad en el envío  de la malla de validación final </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444027">
                <a:tc>
                  <a:txBody>
                    <a:bodyPr/>
                    <a:lstStyle/>
                    <a:p>
                      <a:pPr algn="ctr" fontAlgn="ctr"/>
                      <a:r>
                        <a:rPr lang="es-EC" sz="1100" b="0" i="0" u="none" strike="noStrike">
                          <a:solidFill>
                            <a:srgbClr val="000000"/>
                          </a:solidFill>
                          <a:effectLst/>
                          <a:latin typeface="Century Gothic" panose="020B0502020202020204" pitchFamily="34" charset="0"/>
                        </a:rPr>
                        <a:t>6</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S" sz="1100" b="0" i="0" u="none" strike="noStrike" dirty="0">
                          <a:solidFill>
                            <a:srgbClr val="000000"/>
                          </a:solidFill>
                          <a:effectLst/>
                          <a:latin typeface="Century Gothic" panose="020B0502020202020204" pitchFamily="34" charset="0"/>
                        </a:rPr>
                        <a:t>Puntualidad en el envío del requerimiento e insumos para la generación de desarrollos tecnológicos </a:t>
                      </a:r>
                      <a:br>
                        <a:rPr lang="es-ES" sz="1100" b="0" i="0" u="none" strike="noStrike" dirty="0">
                          <a:solidFill>
                            <a:srgbClr val="000000"/>
                          </a:solidFill>
                          <a:effectLst/>
                          <a:latin typeface="Century Gothic" panose="020B0502020202020204" pitchFamily="34" charset="0"/>
                        </a:rPr>
                      </a:br>
                      <a:r>
                        <a:rPr lang="es-ES" sz="1100" b="0" i="0" u="none" strike="noStrike" dirty="0">
                          <a:solidFill>
                            <a:srgbClr val="000000"/>
                          </a:solidFill>
                          <a:effectLst/>
                          <a:latin typeface="Century Gothic" panose="020B0502020202020204" pitchFamily="34" charset="0"/>
                        </a:rPr>
                        <a:t>(formulario y mallas de validación) </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444027">
                <a:tc>
                  <a:txBody>
                    <a:bodyPr/>
                    <a:lstStyle/>
                    <a:p>
                      <a:pPr algn="ctr" fontAlgn="ctr"/>
                      <a:r>
                        <a:rPr lang="es-EC" sz="1100" b="0" i="0" u="none" strike="noStrike">
                          <a:solidFill>
                            <a:srgbClr val="000000"/>
                          </a:solidFill>
                          <a:effectLst/>
                          <a:latin typeface="Century Gothic" panose="020B0502020202020204" pitchFamily="34" charset="0"/>
                        </a:rPr>
                        <a:t>7</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S" sz="1100" b="0" i="0" u="none" strike="noStrike" dirty="0">
                          <a:solidFill>
                            <a:srgbClr val="000000"/>
                          </a:solidFill>
                          <a:effectLst/>
                          <a:latin typeface="Century Gothic" panose="020B0502020202020204" pitchFamily="34" charset="0"/>
                        </a:rPr>
                        <a:t>Porcentaje de cumplimiento de pruebas a los desarrollos tecnológicos</a:t>
                      </a:r>
                      <a:br>
                        <a:rPr lang="es-ES" sz="1100" b="0" i="0" u="none" strike="noStrike" dirty="0">
                          <a:solidFill>
                            <a:srgbClr val="000000"/>
                          </a:solidFill>
                          <a:effectLst/>
                          <a:latin typeface="Century Gothic" panose="020B0502020202020204" pitchFamily="34" charset="0"/>
                        </a:rPr>
                      </a:br>
                      <a:r>
                        <a:rPr lang="es-ES" sz="1100" b="0" i="0" u="none" strike="noStrike" dirty="0">
                          <a:solidFill>
                            <a:srgbClr val="000000"/>
                          </a:solidFill>
                          <a:effectLst/>
                          <a:latin typeface="Century Gothic" panose="020B0502020202020204" pitchFamily="34" charset="0"/>
                        </a:rPr>
                        <a:t>(estrés, carga, etc.)</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296018">
                <a:tc>
                  <a:txBody>
                    <a:bodyPr/>
                    <a:lstStyle/>
                    <a:p>
                      <a:pPr algn="ctr" fontAlgn="ctr"/>
                      <a:r>
                        <a:rPr lang="es-EC" sz="1100" b="0" i="0" u="none" strike="noStrike">
                          <a:solidFill>
                            <a:srgbClr val="000000"/>
                          </a:solidFill>
                          <a:effectLst/>
                          <a:latin typeface="Century Gothic" panose="020B0502020202020204" pitchFamily="34" charset="0"/>
                        </a:rPr>
                        <a:t>8</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S" sz="1100" b="0" i="0" u="none" strike="noStrike" dirty="0">
                          <a:solidFill>
                            <a:srgbClr val="000000"/>
                          </a:solidFill>
                          <a:effectLst/>
                          <a:latin typeface="Century Gothic" panose="020B0502020202020204" pitchFamily="34" charset="0"/>
                        </a:rPr>
                        <a:t>Puntualidad en la entrega de los desarrollos tecnológicos</a:t>
                      </a:r>
                      <a:br>
                        <a:rPr lang="es-ES" sz="1100" b="0" i="0" u="none" strike="noStrike" dirty="0">
                          <a:solidFill>
                            <a:srgbClr val="000000"/>
                          </a:solidFill>
                          <a:effectLst/>
                          <a:latin typeface="Century Gothic" panose="020B0502020202020204" pitchFamily="34" charset="0"/>
                        </a:rPr>
                      </a:br>
                      <a:r>
                        <a:rPr lang="es-ES" sz="1100" b="0" i="0" u="none" strike="noStrike" dirty="0">
                          <a:solidFill>
                            <a:srgbClr val="000000"/>
                          </a:solidFill>
                          <a:effectLst/>
                          <a:latin typeface="Century Gothic" panose="020B0502020202020204" pitchFamily="34" charset="0"/>
                        </a:rPr>
                        <a:t>(Puesta en Producción)</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08"/>
                  </a:ext>
                </a:extLst>
              </a:tr>
              <a:tr h="148009">
                <a:tc>
                  <a:txBody>
                    <a:bodyPr/>
                    <a:lstStyle/>
                    <a:p>
                      <a:pPr algn="ctr" fontAlgn="ctr"/>
                      <a:r>
                        <a:rPr lang="es-EC" sz="1100" b="0" i="0" u="none" strike="noStrike">
                          <a:solidFill>
                            <a:srgbClr val="000000"/>
                          </a:solidFill>
                          <a:effectLst/>
                          <a:latin typeface="Century Gothic" panose="020B0502020202020204" pitchFamily="34" charset="0"/>
                        </a:rPr>
                        <a:t>9</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S" sz="1100" b="0" i="0" u="none" strike="noStrike" dirty="0">
                          <a:solidFill>
                            <a:srgbClr val="000000"/>
                          </a:solidFill>
                          <a:effectLst/>
                          <a:latin typeface="Century Gothic" panose="020B0502020202020204" pitchFamily="34" charset="0"/>
                        </a:rPr>
                        <a:t>Puntualidad en el inicio de la capacitación </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09"/>
                  </a:ext>
                </a:extLst>
              </a:tr>
              <a:tr h="296018">
                <a:tc>
                  <a:txBody>
                    <a:bodyPr/>
                    <a:lstStyle/>
                    <a:p>
                      <a:pPr algn="ctr" fontAlgn="ctr"/>
                      <a:r>
                        <a:rPr lang="es-EC" sz="1100" b="0" i="0" u="none" strike="noStrike">
                          <a:solidFill>
                            <a:srgbClr val="000000"/>
                          </a:solidFill>
                          <a:effectLst/>
                          <a:latin typeface="Century Gothic" panose="020B0502020202020204" pitchFamily="34" charset="0"/>
                        </a:rPr>
                        <a:t>10</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S" sz="1100" b="0" i="0" u="none" strike="noStrike" dirty="0">
                          <a:solidFill>
                            <a:srgbClr val="000000"/>
                          </a:solidFill>
                          <a:effectLst/>
                          <a:latin typeface="Century Gothic" panose="020B0502020202020204" pitchFamily="34" charset="0"/>
                        </a:rPr>
                        <a:t>Puntualidad en el inicio del levantamiento de la información</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r h="296018">
                <a:tc>
                  <a:txBody>
                    <a:bodyPr/>
                    <a:lstStyle/>
                    <a:p>
                      <a:pPr algn="ctr" fontAlgn="ctr"/>
                      <a:r>
                        <a:rPr lang="es-EC" sz="1100" b="0" i="0" u="none" strike="noStrike">
                          <a:solidFill>
                            <a:srgbClr val="000000"/>
                          </a:solidFill>
                          <a:effectLst/>
                          <a:latin typeface="Century Gothic" panose="020B0502020202020204" pitchFamily="34" charset="0"/>
                        </a:rPr>
                        <a:t>11</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S" sz="1100" b="0" i="0" u="none" strike="noStrike" dirty="0">
                          <a:solidFill>
                            <a:srgbClr val="000000"/>
                          </a:solidFill>
                          <a:effectLst/>
                          <a:latin typeface="Century Gothic" panose="020B0502020202020204" pitchFamily="34" charset="0"/>
                        </a:rPr>
                        <a:t>Número de solicitudes de cambios y/o actualizaciones en el desarrollo tecnológico</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11"/>
                  </a:ext>
                </a:extLst>
              </a:tr>
              <a:tr h="173853">
                <a:tc>
                  <a:txBody>
                    <a:bodyPr/>
                    <a:lstStyle/>
                    <a:p>
                      <a:pPr algn="ctr" fontAlgn="ctr"/>
                      <a:r>
                        <a:rPr lang="es-EC" sz="1100" b="0" i="0" u="none" strike="noStrike">
                          <a:solidFill>
                            <a:srgbClr val="000000"/>
                          </a:solidFill>
                          <a:effectLst/>
                          <a:latin typeface="Century Gothic" panose="020B0502020202020204" pitchFamily="34" charset="0"/>
                        </a:rPr>
                        <a:t>12</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C" sz="1100" b="0" i="0" u="none" strike="noStrike" dirty="0">
                          <a:solidFill>
                            <a:srgbClr val="000000"/>
                          </a:solidFill>
                          <a:effectLst/>
                          <a:latin typeface="Century Gothic" panose="020B0502020202020204" pitchFamily="34" charset="0"/>
                        </a:rPr>
                        <a:t>Tasa de cobertura</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12"/>
                  </a:ext>
                </a:extLst>
              </a:tr>
              <a:tr h="296018">
                <a:tc>
                  <a:txBody>
                    <a:bodyPr/>
                    <a:lstStyle/>
                    <a:p>
                      <a:pPr algn="ctr" fontAlgn="ctr"/>
                      <a:r>
                        <a:rPr lang="es-EC" sz="1100" b="0" i="0" u="none" strike="noStrike">
                          <a:solidFill>
                            <a:srgbClr val="000000"/>
                          </a:solidFill>
                          <a:effectLst/>
                          <a:latin typeface="Century Gothic" panose="020B0502020202020204" pitchFamily="34" charset="0"/>
                        </a:rPr>
                        <a:t>13</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S" sz="1100" b="0" i="0" u="none" strike="noStrike" dirty="0">
                          <a:solidFill>
                            <a:srgbClr val="000000"/>
                          </a:solidFill>
                          <a:effectLst/>
                          <a:latin typeface="Century Gothic" panose="020B0502020202020204" pitchFamily="34" charset="0"/>
                        </a:rPr>
                        <a:t>Puntualidad en el cierre del levantamiento de la información </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13"/>
                  </a:ext>
                </a:extLst>
              </a:tr>
              <a:tr h="296018">
                <a:tc>
                  <a:txBody>
                    <a:bodyPr/>
                    <a:lstStyle/>
                    <a:p>
                      <a:pPr algn="ctr" fontAlgn="ctr"/>
                      <a:r>
                        <a:rPr lang="es-EC" sz="1100" b="0" i="0" u="none" strike="noStrike">
                          <a:solidFill>
                            <a:srgbClr val="000000"/>
                          </a:solidFill>
                          <a:effectLst/>
                          <a:latin typeface="Century Gothic" panose="020B0502020202020204" pitchFamily="34" charset="0"/>
                        </a:rPr>
                        <a:t>14</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S" sz="1100" b="0" i="0" u="none" strike="noStrike" dirty="0">
                          <a:solidFill>
                            <a:srgbClr val="000000"/>
                          </a:solidFill>
                          <a:effectLst/>
                          <a:latin typeface="Century Gothic" panose="020B0502020202020204" pitchFamily="34" charset="0"/>
                        </a:rPr>
                        <a:t>Porcentaje de inconsistencia en la base de datos micro consolidada  </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14"/>
                  </a:ext>
                </a:extLst>
              </a:tr>
              <a:tr h="173853">
                <a:tc>
                  <a:txBody>
                    <a:bodyPr/>
                    <a:lstStyle/>
                    <a:p>
                      <a:pPr algn="ctr" fontAlgn="ctr"/>
                      <a:r>
                        <a:rPr lang="es-EC" sz="1100" b="0" i="0" u="none" strike="noStrike">
                          <a:solidFill>
                            <a:srgbClr val="000000"/>
                          </a:solidFill>
                          <a:effectLst/>
                          <a:latin typeface="Century Gothic" panose="020B0502020202020204" pitchFamily="34" charset="0"/>
                        </a:rPr>
                        <a:t>15</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S" sz="1100" b="0" i="0" u="none" strike="noStrike" dirty="0">
                          <a:solidFill>
                            <a:srgbClr val="000000"/>
                          </a:solidFill>
                          <a:effectLst/>
                          <a:latin typeface="Century Gothic" panose="020B0502020202020204" pitchFamily="34" charset="0"/>
                        </a:rPr>
                        <a:t>Puntualidad en la generación de base de datos macro</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15"/>
                  </a:ext>
                </a:extLst>
              </a:tr>
              <a:tr h="148009">
                <a:tc>
                  <a:txBody>
                    <a:bodyPr/>
                    <a:lstStyle/>
                    <a:p>
                      <a:pPr algn="ctr" fontAlgn="ctr"/>
                      <a:r>
                        <a:rPr lang="es-EC" sz="1100" b="0" i="0" u="none" strike="noStrike">
                          <a:solidFill>
                            <a:srgbClr val="000000"/>
                          </a:solidFill>
                          <a:effectLst/>
                          <a:latin typeface="Century Gothic" panose="020B0502020202020204" pitchFamily="34" charset="0"/>
                        </a:rPr>
                        <a:t>16</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S" sz="1100" b="0" i="0" u="none" strike="noStrike" dirty="0">
                          <a:solidFill>
                            <a:srgbClr val="000000"/>
                          </a:solidFill>
                          <a:effectLst/>
                          <a:latin typeface="Century Gothic" panose="020B0502020202020204" pitchFamily="34" charset="0"/>
                        </a:rPr>
                        <a:t>Puntualidad en la carga de productos mínimos estadísticos</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16"/>
                  </a:ext>
                </a:extLst>
              </a:tr>
              <a:tr h="148009">
                <a:tc>
                  <a:txBody>
                    <a:bodyPr/>
                    <a:lstStyle/>
                    <a:p>
                      <a:pPr algn="ctr" fontAlgn="ctr"/>
                      <a:r>
                        <a:rPr lang="es-EC" sz="1100" b="0" i="0" u="none" strike="noStrike">
                          <a:solidFill>
                            <a:srgbClr val="000000"/>
                          </a:solidFill>
                          <a:effectLst/>
                          <a:latin typeface="Century Gothic" panose="020B0502020202020204" pitchFamily="34" charset="0"/>
                        </a:rPr>
                        <a:t>17</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C" sz="1100" b="0" i="0" u="none" strike="noStrike" dirty="0">
                          <a:solidFill>
                            <a:srgbClr val="000000"/>
                          </a:solidFill>
                          <a:effectLst/>
                          <a:latin typeface="Century Gothic" panose="020B0502020202020204" pitchFamily="34" charset="0"/>
                        </a:rPr>
                        <a:t>Periodos comparables</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17"/>
                  </a:ext>
                </a:extLst>
              </a:tr>
              <a:tr h="173853">
                <a:tc>
                  <a:txBody>
                    <a:bodyPr/>
                    <a:lstStyle/>
                    <a:p>
                      <a:pPr algn="ctr" fontAlgn="ctr"/>
                      <a:r>
                        <a:rPr lang="es-EC" sz="1100" b="0" i="0" u="none" strike="noStrike">
                          <a:solidFill>
                            <a:srgbClr val="000000"/>
                          </a:solidFill>
                          <a:effectLst/>
                          <a:latin typeface="Century Gothic" panose="020B0502020202020204" pitchFamily="34" charset="0"/>
                        </a:rPr>
                        <a:t>18</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C" sz="1100" b="0" i="0" u="none" strike="noStrike" dirty="0">
                          <a:solidFill>
                            <a:srgbClr val="000000"/>
                          </a:solidFill>
                          <a:effectLst/>
                          <a:latin typeface="Century Gothic" panose="020B0502020202020204" pitchFamily="34" charset="0"/>
                        </a:rPr>
                        <a:t>Puntualidad en la difusión </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18"/>
                  </a:ext>
                </a:extLst>
              </a:tr>
              <a:tr h="148009">
                <a:tc>
                  <a:txBody>
                    <a:bodyPr/>
                    <a:lstStyle/>
                    <a:p>
                      <a:pPr algn="ctr" fontAlgn="ctr"/>
                      <a:r>
                        <a:rPr lang="es-EC" sz="1100" b="0" i="0" u="none" strike="noStrike">
                          <a:solidFill>
                            <a:srgbClr val="000000"/>
                          </a:solidFill>
                          <a:effectLst/>
                          <a:latin typeface="Century Gothic" panose="020B0502020202020204" pitchFamily="34" charset="0"/>
                        </a:rPr>
                        <a:t>19</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S" sz="1100" b="0" i="0" u="none" strike="noStrike" dirty="0">
                          <a:solidFill>
                            <a:srgbClr val="000000"/>
                          </a:solidFill>
                          <a:effectLst/>
                          <a:latin typeface="Century Gothic" panose="020B0502020202020204" pitchFamily="34" charset="0"/>
                        </a:rPr>
                        <a:t>Productos difundidos en la página web institucional</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19"/>
                  </a:ext>
                </a:extLst>
              </a:tr>
              <a:tr h="148009">
                <a:tc>
                  <a:txBody>
                    <a:bodyPr/>
                    <a:lstStyle/>
                    <a:p>
                      <a:pPr algn="ctr" fontAlgn="ctr"/>
                      <a:r>
                        <a:rPr lang="es-EC" sz="1100" b="0" i="0" u="none" strike="noStrike">
                          <a:solidFill>
                            <a:srgbClr val="000000"/>
                          </a:solidFill>
                          <a:effectLst/>
                          <a:latin typeface="Century Gothic" panose="020B0502020202020204" pitchFamily="34" charset="0"/>
                        </a:rPr>
                        <a:t>20</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C" sz="1100" b="0" i="0" u="none" strike="noStrike" dirty="0">
                          <a:solidFill>
                            <a:srgbClr val="000000"/>
                          </a:solidFill>
                          <a:effectLst/>
                          <a:latin typeface="Century Gothic" panose="020B0502020202020204" pitchFamily="34" charset="0"/>
                        </a:rPr>
                        <a:t>Oportunidad en la difusión</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635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20"/>
                  </a:ext>
                </a:extLst>
              </a:tr>
              <a:tr h="209515">
                <a:tc>
                  <a:txBody>
                    <a:bodyPr/>
                    <a:lstStyle/>
                    <a:p>
                      <a:pPr algn="ctr" fontAlgn="ctr"/>
                      <a:r>
                        <a:rPr lang="es-EC" sz="1100" b="0" i="0" u="none" strike="noStrike">
                          <a:solidFill>
                            <a:srgbClr val="000000"/>
                          </a:solidFill>
                          <a:effectLst/>
                          <a:latin typeface="Century Gothic" panose="020B0502020202020204" pitchFamily="34" charset="0"/>
                        </a:rPr>
                        <a:t>21</a:t>
                      </a:r>
                    </a:p>
                  </a:txBody>
                  <a:tcPr marL="0" marR="0" marT="0" marB="0" anchor="ctr">
                    <a:lnL w="12700" cap="flat" cmpd="sng" algn="ctr">
                      <a:solidFill>
                        <a:srgbClr val="00B050"/>
                      </a:solidFill>
                      <a:prstDash val="solid"/>
                      <a:round/>
                      <a:headEnd type="none" w="med" len="med"/>
                      <a:tailEnd type="none" w="med" len="med"/>
                    </a:lnL>
                    <a:lnR w="635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rgbClr val="FFFFFF"/>
                    </a:solidFill>
                  </a:tcPr>
                </a:tc>
                <a:tc>
                  <a:txBody>
                    <a:bodyPr/>
                    <a:lstStyle/>
                    <a:p>
                      <a:pPr algn="l" fontAlgn="ctr"/>
                      <a:r>
                        <a:rPr lang="es-ES" sz="1100" b="0" i="0" u="none" strike="noStrike" dirty="0">
                          <a:solidFill>
                            <a:srgbClr val="000000"/>
                          </a:solidFill>
                          <a:effectLst/>
                          <a:latin typeface="Century Gothic" panose="020B0502020202020204" pitchFamily="34" charset="0"/>
                        </a:rPr>
                        <a:t>Productos difundidos en formato abierto</a:t>
                      </a:r>
                    </a:p>
                  </a:txBody>
                  <a:tcPr marL="0" marR="0" marT="0" marB="0" anchor="ctr">
                    <a:lnL w="635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635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rgbClr val="FFFFFF"/>
                    </a:solidFill>
                  </a:tcPr>
                </a:tc>
                <a:extLst>
                  <a:ext uri="{0D108BD9-81ED-4DB2-BD59-A6C34878D82A}">
                    <a16:rowId xmlns:a16="http://schemas.microsoft.com/office/drawing/2014/main" val="10021"/>
                  </a:ext>
                </a:extLst>
              </a:tr>
            </a:tbl>
          </a:graphicData>
        </a:graphic>
      </p:graphicFrame>
    </p:spTree>
    <p:extLst>
      <p:ext uri="{BB962C8B-B14F-4D97-AF65-F5344CB8AC3E}">
        <p14:creationId xmlns:p14="http://schemas.microsoft.com/office/powerpoint/2010/main" val="3555871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ED440C-44A0-F64A-B5F1-B6E39785D9AD}"/>
              </a:ext>
            </a:extLst>
          </p:cNvPr>
          <p:cNvSpPr>
            <a:spLocks noGrp="1"/>
          </p:cNvSpPr>
          <p:nvPr>
            <p:ph type="title"/>
          </p:nvPr>
        </p:nvSpPr>
        <p:spPr/>
        <p:txBody>
          <a:bodyPr>
            <a:normAutofit fontScale="90000"/>
          </a:bodyPr>
          <a:lstStyle/>
          <a:p>
            <a:r>
              <a:rPr lang="es-ES_tradnl" dirty="0"/>
              <a:t>Indicadores de Calidad: índice de calidad</a:t>
            </a:r>
          </a:p>
        </p:txBody>
      </p:sp>
      <p:sp>
        <p:nvSpPr>
          <p:cNvPr id="4" name="Marcador de texto 3">
            <a:extLst>
              <a:ext uri="{FF2B5EF4-FFF2-40B4-BE49-F238E27FC236}">
                <a16:creationId xmlns:a16="http://schemas.microsoft.com/office/drawing/2014/main" id="{313ADD9C-09B0-ED42-AB92-83A08035A77F}"/>
              </a:ext>
            </a:extLst>
          </p:cNvPr>
          <p:cNvSpPr>
            <a:spLocks noGrp="1"/>
          </p:cNvSpPr>
          <p:nvPr>
            <p:ph type="body" sz="quarter" idx="12"/>
          </p:nvPr>
        </p:nvSpPr>
        <p:spPr/>
        <p:txBody>
          <a:bodyPr/>
          <a:lstStyle/>
          <a:p>
            <a:r>
              <a:rPr lang="es-EC"/>
              <a:t>02.</a:t>
            </a:r>
          </a:p>
        </p:txBody>
      </p:sp>
      <p:sp>
        <p:nvSpPr>
          <p:cNvPr id="5" name="Marcador de texto 4">
            <a:extLst>
              <a:ext uri="{FF2B5EF4-FFF2-40B4-BE49-F238E27FC236}">
                <a16:creationId xmlns:a16="http://schemas.microsoft.com/office/drawing/2014/main" id="{7A47742E-4D8E-124E-8C1A-5DCA9BC4BF84}"/>
              </a:ext>
            </a:extLst>
          </p:cNvPr>
          <p:cNvSpPr>
            <a:spLocks noGrp="1"/>
          </p:cNvSpPr>
          <p:nvPr>
            <p:ph type="body" sz="quarter" idx="13"/>
          </p:nvPr>
        </p:nvSpPr>
        <p:spPr/>
        <p:txBody>
          <a:bodyPr/>
          <a:lstStyle/>
          <a:p>
            <a:r>
              <a:rPr lang="es-EC"/>
              <a:t>07</a:t>
            </a:r>
          </a:p>
        </p:txBody>
      </p:sp>
    </p:spTree>
    <p:extLst>
      <p:ext uri="{BB962C8B-B14F-4D97-AF65-F5344CB8AC3E}">
        <p14:creationId xmlns:p14="http://schemas.microsoft.com/office/powerpoint/2010/main" val="2966573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dirty="0"/>
              <a:t>Indicadores de calidad</a:t>
            </a:r>
            <a:endParaRPr lang="es-EC" dirty="0"/>
          </a:p>
        </p:txBody>
      </p:sp>
      <p:sp>
        <p:nvSpPr>
          <p:cNvPr id="3" name="2 Marcador de texto"/>
          <p:cNvSpPr>
            <a:spLocks noGrp="1"/>
          </p:cNvSpPr>
          <p:nvPr>
            <p:ph type="body" sz="quarter" idx="10"/>
          </p:nvPr>
        </p:nvSpPr>
        <p:spPr/>
        <p:txBody>
          <a:bodyPr>
            <a:normAutofit/>
          </a:bodyPr>
          <a:lstStyle/>
          <a:p>
            <a:r>
              <a:rPr lang="es-ES_tradnl" dirty="0"/>
              <a:t>Índice de Calidad - GADS Provinciales</a:t>
            </a:r>
          </a:p>
        </p:txBody>
      </p:sp>
      <p:sp>
        <p:nvSpPr>
          <p:cNvPr id="4" name="3 Marcador de texto"/>
          <p:cNvSpPr>
            <a:spLocks noGrp="1"/>
          </p:cNvSpPr>
          <p:nvPr>
            <p:ph type="body" sz="quarter" idx="11"/>
          </p:nvPr>
        </p:nvSpPr>
        <p:spPr/>
        <p:txBody>
          <a:bodyPr/>
          <a:lstStyle/>
          <a:p>
            <a:endParaRPr lang="es-EC"/>
          </a:p>
        </p:txBody>
      </p:sp>
      <p:cxnSp>
        <p:nvCxnSpPr>
          <p:cNvPr id="8" name="6 Conector recto">
            <a:extLst>
              <a:ext uri="{FF2B5EF4-FFF2-40B4-BE49-F238E27FC236}">
                <a16:creationId xmlns:a16="http://schemas.microsoft.com/office/drawing/2014/main" id="{0732369D-776E-3D49-8BDE-48C77960D765}"/>
              </a:ext>
            </a:extLst>
          </p:cNvPr>
          <p:cNvCxnSpPr/>
          <p:nvPr/>
        </p:nvCxnSpPr>
        <p:spPr>
          <a:xfrm>
            <a:off x="6096000" y="2076805"/>
            <a:ext cx="0" cy="3916470"/>
          </a:xfrm>
          <a:prstGeom prst="line">
            <a:avLst/>
          </a:prstGeom>
          <a:ln w="28575">
            <a:solidFill>
              <a:schemeClr val="bg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9" name="11 Rectángulo">
            <a:extLst>
              <a:ext uri="{FF2B5EF4-FFF2-40B4-BE49-F238E27FC236}">
                <a16:creationId xmlns:a16="http://schemas.microsoft.com/office/drawing/2014/main" id="{7CD975BF-0238-EB4A-9734-6932AB8960B9}"/>
              </a:ext>
            </a:extLst>
          </p:cNvPr>
          <p:cNvSpPr/>
          <p:nvPr/>
        </p:nvSpPr>
        <p:spPr>
          <a:xfrm>
            <a:off x="1709521" y="4826288"/>
            <a:ext cx="3937064" cy="1723549"/>
          </a:xfrm>
          <a:prstGeom prst="rect">
            <a:avLst/>
          </a:prstGeom>
        </p:spPr>
        <p:txBody>
          <a:bodyPr wrap="square">
            <a:spAutoFit/>
          </a:bodyPr>
          <a:lstStyle/>
          <a:p>
            <a:pPr algn="just" fontAlgn="t"/>
            <a:r>
              <a:rPr lang="es-EC" sz="1200" dirty="0"/>
              <a:t>Se han establecido los siguientes niveles de calidad para las operaciones estadísticas, de acuerdo al índice de calidad obtenido: </a:t>
            </a:r>
          </a:p>
          <a:p>
            <a:pPr algn="just" fontAlgn="t"/>
            <a:endParaRPr lang="es-EC" sz="1400" dirty="0"/>
          </a:p>
          <a:p>
            <a:pPr fontAlgn="t"/>
            <a:r>
              <a:rPr lang="es-EC" sz="1400" dirty="0"/>
              <a:t>		≥ 90</a:t>
            </a:r>
          </a:p>
          <a:p>
            <a:pPr fontAlgn="t"/>
            <a:r>
              <a:rPr lang="es-EC" sz="1400" dirty="0"/>
              <a:t>		≥ 70 y &lt;90</a:t>
            </a:r>
          </a:p>
          <a:p>
            <a:pPr fontAlgn="t"/>
            <a:r>
              <a:rPr lang="es-EC" sz="1400" dirty="0"/>
              <a:t>		&lt; 70</a:t>
            </a:r>
          </a:p>
          <a:p>
            <a:pPr algn="just" fontAlgn="t"/>
            <a:endParaRPr lang="es-EC" sz="1400" dirty="0">
              <a:solidFill>
                <a:srgbClr val="000000"/>
              </a:solidFill>
              <a:latin typeface="Calibri"/>
            </a:endParaRPr>
          </a:p>
        </p:txBody>
      </p:sp>
      <p:pic>
        <p:nvPicPr>
          <p:cNvPr id="10" name="Picture 2" descr="Imagen relacionada">
            <a:extLst>
              <a:ext uri="{FF2B5EF4-FFF2-40B4-BE49-F238E27FC236}">
                <a16:creationId xmlns:a16="http://schemas.microsoft.com/office/drawing/2014/main" id="{B4306A85-8B6C-B444-97F3-86BF9F724105}"/>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9955" t="8632" r="16870" b="5442"/>
          <a:stretch/>
        </p:blipFill>
        <p:spPr bwMode="auto">
          <a:xfrm flipV="1">
            <a:off x="3261449" y="5646482"/>
            <a:ext cx="249624" cy="693586"/>
          </a:xfrm>
          <a:prstGeom prst="rect">
            <a:avLst/>
          </a:prstGeom>
          <a:noFill/>
          <a:extLst>
            <a:ext uri="{909E8E84-426E-40DD-AFC4-6F175D3DCCD1}">
              <a14:hiddenFill xmlns:a14="http://schemas.microsoft.com/office/drawing/2010/main">
                <a:solidFill>
                  <a:srgbClr val="FFFFFF"/>
                </a:solidFill>
              </a14:hiddenFill>
            </a:ext>
          </a:extLst>
        </p:spPr>
      </p:pic>
      <p:sp>
        <p:nvSpPr>
          <p:cNvPr id="11" name="23 CuadroTexto">
            <a:extLst>
              <a:ext uri="{FF2B5EF4-FFF2-40B4-BE49-F238E27FC236}">
                <a16:creationId xmlns:a16="http://schemas.microsoft.com/office/drawing/2014/main" id="{D09180FC-7DA7-2C40-A74D-168C52D880D8}"/>
              </a:ext>
            </a:extLst>
          </p:cNvPr>
          <p:cNvSpPr txBox="1"/>
          <p:nvPr/>
        </p:nvSpPr>
        <p:spPr>
          <a:xfrm>
            <a:off x="639490" y="6462603"/>
            <a:ext cx="5061399" cy="323165"/>
          </a:xfrm>
          <a:prstGeom prst="rect">
            <a:avLst/>
          </a:prstGeom>
          <a:noFill/>
        </p:spPr>
        <p:txBody>
          <a:bodyPr wrap="square" lIns="68577" tIns="34289" rIns="68577" bIns="34289" rtlCol="0">
            <a:spAutoFit/>
          </a:bodyPr>
          <a:lstStyle/>
          <a:p>
            <a:r>
              <a:rPr lang="es-EC" sz="800" b="1" dirty="0"/>
              <a:t>Fuente: </a:t>
            </a:r>
            <a:r>
              <a:rPr lang="es-EC" sz="800" dirty="0"/>
              <a:t>Reporte de Indicadores de Calidad GADS Provinciales 2021</a:t>
            </a:r>
          </a:p>
          <a:p>
            <a:r>
              <a:rPr lang="es-EC" sz="800" b="1" dirty="0"/>
              <a:t>Elaboración: </a:t>
            </a:r>
            <a:r>
              <a:rPr lang="es-EC" sz="800" dirty="0"/>
              <a:t>DINCE </a:t>
            </a:r>
          </a:p>
        </p:txBody>
      </p:sp>
      <p:graphicFrame>
        <p:nvGraphicFramePr>
          <p:cNvPr id="15" name="7 Gráfico">
            <a:extLst>
              <a:ext uri="{FF2B5EF4-FFF2-40B4-BE49-F238E27FC236}">
                <a16:creationId xmlns:a16="http://schemas.microsoft.com/office/drawing/2014/main" id="{00000000-0008-0000-0100-000009000000}"/>
              </a:ext>
            </a:extLst>
          </p:cNvPr>
          <p:cNvGraphicFramePr>
            <a:graphicFrameLocks/>
          </p:cNvGraphicFramePr>
          <p:nvPr>
            <p:extLst>
              <p:ext uri="{D42A27DB-BD31-4B8C-83A1-F6EECF244321}">
                <p14:modId xmlns:p14="http://schemas.microsoft.com/office/powerpoint/2010/main" val="3139409884"/>
              </p:ext>
            </p:extLst>
          </p:nvPr>
        </p:nvGraphicFramePr>
        <p:xfrm>
          <a:off x="1210658" y="1819285"/>
          <a:ext cx="4435927" cy="417399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7 Gráfico">
            <a:extLst>
              <a:ext uri="{FF2B5EF4-FFF2-40B4-BE49-F238E27FC236}">
                <a16:creationId xmlns:a16="http://schemas.microsoft.com/office/drawing/2014/main" id="{00000000-0008-0000-0100-000004000000}"/>
              </a:ext>
            </a:extLst>
          </p:cNvPr>
          <p:cNvGraphicFramePr>
            <a:graphicFrameLocks/>
          </p:cNvGraphicFramePr>
          <p:nvPr>
            <p:extLst>
              <p:ext uri="{D42A27DB-BD31-4B8C-83A1-F6EECF244321}">
                <p14:modId xmlns:p14="http://schemas.microsoft.com/office/powerpoint/2010/main" val="1622612575"/>
              </p:ext>
            </p:extLst>
          </p:nvPr>
        </p:nvGraphicFramePr>
        <p:xfrm>
          <a:off x="6314053" y="1345078"/>
          <a:ext cx="5636758" cy="210910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8 Gráfico">
            <a:extLst>
              <a:ext uri="{FF2B5EF4-FFF2-40B4-BE49-F238E27FC236}">
                <a16:creationId xmlns:a16="http://schemas.microsoft.com/office/drawing/2014/main" id="{00000000-0008-0000-0100-000002000000}"/>
              </a:ext>
            </a:extLst>
          </p:cNvPr>
          <p:cNvGraphicFramePr>
            <a:graphicFrameLocks/>
          </p:cNvGraphicFramePr>
          <p:nvPr>
            <p:extLst>
              <p:ext uri="{D42A27DB-BD31-4B8C-83A1-F6EECF244321}">
                <p14:modId xmlns:p14="http://schemas.microsoft.com/office/powerpoint/2010/main" val="1086694891"/>
              </p:ext>
            </p:extLst>
          </p:nvPr>
        </p:nvGraphicFramePr>
        <p:xfrm>
          <a:off x="6174370" y="3454186"/>
          <a:ext cx="5591176" cy="219229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65125139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2032</TotalTime>
  <Words>1419</Words>
  <Application>Microsoft Office PowerPoint</Application>
  <PresentationFormat>Panorámica</PresentationFormat>
  <Paragraphs>212</Paragraphs>
  <Slides>17</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17</vt:i4>
      </vt:variant>
    </vt:vector>
  </HeadingPairs>
  <TitlesOfParts>
    <vt:vector size="21" baseType="lpstr">
      <vt:lpstr>Arial</vt:lpstr>
      <vt:lpstr>Calibri</vt:lpstr>
      <vt:lpstr>Century Gothic</vt:lpstr>
      <vt:lpstr>Tema de Office</vt:lpstr>
      <vt:lpstr>Indicadores de calidad</vt:lpstr>
      <vt:lpstr>Presentación de PowerPoint</vt:lpstr>
      <vt:lpstr>Generalidades de Indicadores de Calidad</vt:lpstr>
      <vt:lpstr>Aspectos Metodológicos</vt:lpstr>
      <vt:lpstr>Indicadores de calidad</vt:lpstr>
      <vt:lpstr>Indicadores de calidad</vt:lpstr>
      <vt:lpstr>Indicadores de calidad </vt:lpstr>
      <vt:lpstr>Indicadores de Calidad: índice de calidad</vt:lpstr>
      <vt:lpstr>Indicadores de calidad</vt:lpstr>
      <vt:lpstr>Resultados de Indicadores de Calidad</vt:lpstr>
      <vt:lpstr>Resumen indicadores de calidad</vt:lpstr>
      <vt:lpstr>Resumen indicadores de calidad</vt:lpstr>
      <vt:lpstr>Resumen indicadores de calidad</vt:lpstr>
      <vt:lpstr>Hallazgos y Recomendaciones</vt:lpstr>
      <vt:lpstr>Indicadores de Calidad </vt:lpstr>
      <vt:lpstr>Indicadores de Calidad </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cajasmarcia@gmail.com</dc:creator>
  <cp:lastModifiedBy>INEC Ivonne Benitez</cp:lastModifiedBy>
  <cp:revision>188</cp:revision>
  <dcterms:created xsi:type="dcterms:W3CDTF">2021-05-27T23:45:58Z</dcterms:created>
  <dcterms:modified xsi:type="dcterms:W3CDTF">2022-12-12T20:17:38Z</dcterms:modified>
</cp:coreProperties>
</file>